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78" r:id="rId2"/>
    <p:sldId id="2517" r:id="rId3"/>
    <p:sldId id="2481" r:id="rId4"/>
    <p:sldId id="2499" r:id="rId5"/>
    <p:sldId id="2511" r:id="rId6"/>
    <p:sldId id="283" r:id="rId7"/>
    <p:sldId id="2615" r:id="rId8"/>
    <p:sldId id="325" r:id="rId9"/>
    <p:sldId id="2622" r:id="rId10"/>
    <p:sldId id="2631" r:id="rId11"/>
    <p:sldId id="256" r:id="rId12"/>
    <p:sldId id="2670" r:id="rId13"/>
    <p:sldId id="352" r:id="rId14"/>
    <p:sldId id="2671" r:id="rId15"/>
    <p:sldId id="2669" r:id="rId16"/>
    <p:sldId id="2561" r:id="rId17"/>
    <p:sldId id="2634" r:id="rId18"/>
    <p:sldId id="2625" r:id="rId19"/>
    <p:sldId id="2571" r:id="rId20"/>
    <p:sldId id="2626" r:id="rId21"/>
    <p:sldId id="2627" r:id="rId22"/>
    <p:sldId id="2628" r:id="rId23"/>
    <p:sldId id="2621" r:id="rId24"/>
    <p:sldId id="2635" r:id="rId25"/>
    <p:sldId id="361" r:id="rId26"/>
    <p:sldId id="2692" r:id="rId27"/>
    <p:sldId id="2697" r:id="rId28"/>
    <p:sldId id="2638" r:id="rId29"/>
    <p:sldId id="2637" r:id="rId30"/>
    <p:sldId id="2584" r:id="rId31"/>
    <p:sldId id="2678" r:id="rId32"/>
    <p:sldId id="2679" r:id="rId33"/>
    <p:sldId id="2680" r:id="rId34"/>
    <p:sldId id="2588" r:id="rId35"/>
    <p:sldId id="2681" r:id="rId36"/>
    <p:sldId id="2682" r:id="rId37"/>
    <p:sldId id="2590" r:id="rId38"/>
    <p:sldId id="2591" r:id="rId39"/>
    <p:sldId id="2595" r:id="rId40"/>
    <p:sldId id="2592" r:id="rId41"/>
    <p:sldId id="2593" r:id="rId42"/>
    <p:sldId id="2594" r:id="rId43"/>
    <p:sldId id="2597" r:id="rId44"/>
    <p:sldId id="2684" r:id="rId45"/>
    <p:sldId id="2685" r:id="rId46"/>
    <p:sldId id="2686" r:id="rId47"/>
    <p:sldId id="2687" r:id="rId48"/>
    <p:sldId id="2602" r:id="rId49"/>
    <p:sldId id="2688" r:id="rId50"/>
    <p:sldId id="2689" r:id="rId51"/>
    <p:sldId id="2606" r:id="rId52"/>
    <p:sldId id="2607" r:id="rId53"/>
    <p:sldId id="2694" r:id="rId54"/>
    <p:sldId id="2693" r:id="rId55"/>
    <p:sldId id="2695" r:id="rId5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1pPr>
    <a:lvl2pPr marL="0" marR="0" indent="2286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2pPr>
    <a:lvl3pPr marL="0" marR="0" indent="4572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3pPr>
    <a:lvl4pPr marL="0" marR="0" indent="6858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4pPr>
    <a:lvl5pPr marL="0" marR="0" indent="9144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5pPr>
    <a:lvl6pPr marL="0" marR="0" indent="11430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6pPr>
    <a:lvl7pPr marL="0" marR="0" indent="13716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7pPr>
    <a:lvl8pPr marL="0" marR="0" indent="16002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8pPr>
    <a:lvl9pPr marL="0" marR="0" indent="18288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9pPr>
  </p:defaultTextStyle>
  <p:extLst>
    <p:ext uri="{EFAFB233-063F-42B5-8137-9DF3F51BA10A}">
      <p15:sldGuideLst xmlns:p15="http://schemas.microsoft.com/office/powerpoint/2012/main">
        <p15:guide id="2" orient="horz" pos="5424" userDrawn="1">
          <p15:clr>
            <a:srgbClr val="A4A3A4"/>
          </p15:clr>
        </p15:guide>
        <p15:guide id="8" pos="816" userDrawn="1">
          <p15:clr>
            <a:srgbClr val="A4A3A4"/>
          </p15:clr>
        </p15:guide>
        <p15:guide id="9" pos="2784" userDrawn="1">
          <p15:clr>
            <a:srgbClr val="A4A3A4"/>
          </p15:clr>
        </p15:guide>
        <p15:guide id="10" orient="horz" pos="57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DEBFD"/>
    <a:srgbClr val="D2D1F7"/>
    <a:srgbClr val="E6E5FA"/>
    <a:srgbClr val="231D88"/>
    <a:srgbClr val="A7CFFF"/>
    <a:srgbClr val="AABECF"/>
    <a:srgbClr val="F2F5FB"/>
    <a:srgbClr val="A8D0FF"/>
    <a:srgbClr val="000000"/>
    <a:srgbClr val="D940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8"/>
    <p:restoredTop sz="86963"/>
  </p:normalViewPr>
  <p:slideViewPr>
    <p:cSldViewPr snapToGrid="0" snapToObjects="1" showGuides="1">
      <p:cViewPr varScale="1">
        <p:scale>
          <a:sx n="32" d="100"/>
          <a:sy n="32" d="100"/>
        </p:scale>
        <p:origin x="798" y="60"/>
      </p:cViewPr>
      <p:guideLst>
        <p:guide orient="horz" pos="5424"/>
        <p:guide pos="816"/>
        <p:guide pos="2784"/>
        <p:guide orient="horz" pos="57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r>
              <a:rPr lang="en-US" sz="3600" b="1" dirty="0">
                <a:solidFill>
                  <a:schemeClr val="tx1"/>
                </a:solidFill>
              </a:rPr>
              <a:t>Top 10 Predictors of XGBoost with </a:t>
            </a:r>
            <a:r>
              <a:rPr lang="en-US" sz="3200" b="1" dirty="0">
                <a:solidFill>
                  <a:schemeClr val="tx1"/>
                </a:solidFill>
              </a:rPr>
              <a:t>Cost-sensitive</a:t>
            </a:r>
            <a:r>
              <a:rPr lang="en-US" sz="3600" b="1" dirty="0">
                <a:solidFill>
                  <a:schemeClr val="tx1"/>
                </a:solidFill>
              </a:rPr>
              <a:t> Learning</a:t>
            </a:r>
          </a:p>
        </c:rich>
      </c:tx>
      <c:layout>
        <c:manualLayout>
          <c:xMode val="edge"/>
          <c:yMode val="edge"/>
          <c:x val="0.47315931410453754"/>
          <c:y val="2.3148148148148147E-2"/>
        </c:manualLayout>
      </c:layout>
      <c:overlay val="0"/>
      <c:spPr>
        <a:noFill/>
        <a:ln>
          <a:noFill/>
        </a:ln>
        <a:effectLst/>
      </c:spPr>
      <c:txPr>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Feature Importance</c:v>
                </c:pt>
              </c:strCache>
            </c:strRef>
          </c:tx>
          <c:spPr>
            <a:solidFill>
              <a:schemeClr val="accent4"/>
            </a:solidFill>
            <a:ln w="38100">
              <a:noFill/>
            </a:ln>
            <a:effectLst/>
          </c:spPr>
          <c:invertIfNegative val="0"/>
          <c:cat>
            <c:strRef>
              <c:f>Sheet1!$A$2:$A$11</c:f>
              <c:strCache>
                <c:ptCount val="10"/>
                <c:pt idx="0">
                  <c:v>Origin - Destination Continent: NA-AS</c:v>
                </c:pt>
                <c:pt idx="1">
                  <c:v>Origin - Destination Country Status: Developed Country - Developing Country</c:v>
                </c:pt>
                <c:pt idx="2">
                  <c:v>Origin - Destination Continent: NA-NA</c:v>
                </c:pt>
                <c:pt idx="3">
                  <c:v>Origin - Destination Continent: NA-EU</c:v>
                </c:pt>
                <c:pt idx="4">
                  <c:v>Origin - Destination Continent: EU-AS</c:v>
                </c:pt>
                <c:pt idx="5">
                  <c:v>Weighted Average Ambient Temperature (°C)</c:v>
                </c:pt>
                <c:pt idx="6">
                  <c:v>Origin - Destination Continent: EU-NA</c:v>
                </c:pt>
                <c:pt idx="7">
                  <c:v>Origin - Destination Continent: EU-OC</c:v>
                </c:pt>
                <c:pt idx="8">
                  <c:v>Set Temperature</c:v>
                </c:pt>
                <c:pt idx="9">
                  <c:v>Shipment Duration</c:v>
                </c:pt>
              </c:strCache>
            </c:strRef>
          </c:cat>
          <c:val>
            <c:numRef>
              <c:f>Sheet1!$B$2:$B$11</c:f>
              <c:numCache>
                <c:formatCode>General</c:formatCode>
                <c:ptCount val="10"/>
                <c:pt idx="0">
                  <c:v>2.4740000000000002E-2</c:v>
                </c:pt>
                <c:pt idx="1">
                  <c:v>3.0803000000000001E-2</c:v>
                </c:pt>
                <c:pt idx="2">
                  <c:v>3.1608999999999998E-2</c:v>
                </c:pt>
                <c:pt idx="3">
                  <c:v>3.4001000000000003E-2</c:v>
                </c:pt>
                <c:pt idx="4">
                  <c:v>4.6020999999999999E-2</c:v>
                </c:pt>
                <c:pt idx="5">
                  <c:v>5.9232E-2</c:v>
                </c:pt>
                <c:pt idx="6">
                  <c:v>6.7423999999999998E-2</c:v>
                </c:pt>
                <c:pt idx="7">
                  <c:v>9.4421000000000005E-2</c:v>
                </c:pt>
                <c:pt idx="8">
                  <c:v>0.102371</c:v>
                </c:pt>
                <c:pt idx="9">
                  <c:v>0.146929</c:v>
                </c:pt>
              </c:numCache>
            </c:numRef>
          </c:val>
          <c:extLst>
            <c:ext xmlns:c16="http://schemas.microsoft.com/office/drawing/2014/chart" uri="{C3380CC4-5D6E-409C-BE32-E72D297353CC}">
              <c16:uniqueId val="{00000000-DA1C-D74D-8475-4F33D3DF3140}"/>
            </c:ext>
          </c:extLst>
        </c:ser>
        <c:dLbls>
          <c:showLegendKey val="0"/>
          <c:showVal val="0"/>
          <c:showCatName val="0"/>
          <c:showSerName val="0"/>
          <c:showPercent val="0"/>
          <c:showBubbleSize val="0"/>
        </c:dLbls>
        <c:gapWidth val="42"/>
        <c:overlap val="-13"/>
        <c:axId val="1819617024"/>
        <c:axId val="1819900080"/>
      </c:barChart>
      <c:catAx>
        <c:axId val="181961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819900080"/>
        <c:crosses val="autoZero"/>
        <c:auto val="1"/>
        <c:lblAlgn val="ctr"/>
        <c:lblOffset val="100"/>
        <c:noMultiLvlLbl val="0"/>
      </c:catAx>
      <c:valAx>
        <c:axId val="18199000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819617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3165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6035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endParaRPr lang="en-US" sz="3200" dirty="0">
              <a:solidFill>
                <a:schemeClr val="tx1"/>
              </a:solidFill>
            </a:endParaRPr>
          </a:p>
        </p:txBody>
      </p:sp>
    </p:spTree>
    <p:extLst>
      <p:ext uri="{BB962C8B-B14F-4D97-AF65-F5344CB8AC3E}">
        <p14:creationId xmlns:p14="http://schemas.microsoft.com/office/powerpoint/2010/main" val="182791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6011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US" sz="2400" dirty="0" err="1">
                <a:solidFill>
                  <a:schemeClr val="tx1"/>
                </a:solidFill>
                <a:cs typeface="Arial" panose="020B0604020202020204" pitchFamily="34" charset="0"/>
              </a:rPr>
              <a:t>看要不要把這句刪掉</a:t>
            </a:r>
            <a:r>
              <a:rPr lang="en-US" sz="2400" dirty="0">
                <a:solidFill>
                  <a:schemeClr val="tx1"/>
                </a:solidFill>
                <a:cs typeface="Arial" panose="020B0604020202020204" pitchFamily="34" charset="0"/>
              </a:rPr>
              <a:t>, </a:t>
            </a:r>
            <a:r>
              <a:rPr lang="en-US" sz="2400" dirty="0" err="1">
                <a:solidFill>
                  <a:schemeClr val="tx1"/>
                </a:solidFill>
                <a:cs typeface="Arial" panose="020B0604020202020204" pitchFamily="34" charset="0"/>
              </a:rPr>
              <a:t>前面charging</a:t>
            </a:r>
            <a:r>
              <a:rPr lang="en-US" sz="2400" dirty="0">
                <a:solidFill>
                  <a:schemeClr val="tx1"/>
                </a:solidFill>
                <a:cs typeface="Arial" panose="020B0604020202020204" pitchFamily="34" charset="0"/>
              </a:rPr>
              <a:t> </a:t>
            </a:r>
            <a:r>
              <a:rPr lang="en-US" sz="2400" dirty="0" err="1">
                <a:solidFill>
                  <a:schemeClr val="tx1"/>
                </a:solidFill>
                <a:cs typeface="Arial" panose="020B0604020202020204" pitchFamily="34" charset="0"/>
              </a:rPr>
              <a:t>alarm已經有說到了</a:t>
            </a:r>
            <a:endParaRPr lang="en-US" sz="2400" dirty="0">
              <a:solidFill>
                <a:schemeClr val="tx1"/>
              </a:solidFill>
              <a:cs typeface="Arial" panose="020B0604020202020204" pitchFamily="34" charset="0"/>
            </a:endParaRPr>
          </a:p>
          <a:p>
            <a:pPr algn="l">
              <a:lnSpc>
                <a:spcPct val="100000"/>
              </a:lnSpc>
            </a:pPr>
            <a:r>
              <a:rPr lang="en-US" sz="2400" dirty="0">
                <a:solidFill>
                  <a:schemeClr val="tx1"/>
                </a:solidFill>
                <a:cs typeface="Arial" panose="020B0604020202020204" pitchFamily="34" charset="0"/>
              </a:rPr>
              <a:t>do not frequently alternate between charging and not charging</a:t>
            </a:r>
            <a:endParaRPr lang="en-US" sz="2400" dirty="0">
              <a:solidFill>
                <a:srgbClr val="FFFFFF"/>
              </a:solidFill>
              <a:latin typeface="Helvetica Light"/>
              <a:cs typeface="Arial" panose="020B0604020202020204" pitchFamily="34" charset="0"/>
              <a:sym typeface="Helvetica Light"/>
            </a:endParaRPr>
          </a:p>
          <a:p>
            <a:pPr algn="l">
              <a:lnSpc>
                <a:spcPct val="100000"/>
              </a:lnSpc>
            </a:pPr>
            <a:r>
              <a:rPr lang="en-US" sz="2400" dirty="0" err="1">
                <a:solidFill>
                  <a:schemeClr val="tx1"/>
                </a:solidFill>
                <a:cs typeface="Arial" panose="020B0604020202020204" pitchFamily="34" charset="0"/>
              </a:rPr>
              <a:t>這句話可以用講的</a:t>
            </a:r>
            <a:r>
              <a:rPr lang="en-US" sz="2400" dirty="0">
                <a:solidFill>
                  <a:schemeClr val="tx1"/>
                </a:solidFill>
                <a:cs typeface="Arial" panose="020B0604020202020204" pitchFamily="34" charset="0"/>
              </a:rPr>
              <a:t>~ </a:t>
            </a:r>
            <a:r>
              <a:rPr lang="en-US" sz="2400" dirty="0" err="1">
                <a:solidFill>
                  <a:schemeClr val="tx1"/>
                </a:solidFill>
                <a:cs typeface="Arial" panose="020B0604020202020204" pitchFamily="34" charset="0"/>
              </a:rPr>
              <a:t>這樣slide也看起來更清晰</a:t>
            </a:r>
            <a:endParaRPr lang="en-US" sz="2400" dirty="0">
              <a:solidFill>
                <a:schemeClr val="tx1"/>
              </a:solidFill>
              <a:cs typeface="Arial" panose="020B0604020202020204" pitchFamily="34" charset="0"/>
            </a:endParaRPr>
          </a:p>
          <a:p>
            <a:pPr algn="l"/>
            <a:endParaRPr lang="en-US" dirty="0"/>
          </a:p>
        </p:txBody>
      </p:sp>
    </p:spTree>
    <p:extLst>
      <p:ext uri="{BB962C8B-B14F-4D97-AF65-F5344CB8AC3E}">
        <p14:creationId xmlns:p14="http://schemas.microsoft.com/office/powerpoint/2010/main" val="3265913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US" sz="2400" dirty="0" err="1">
                <a:solidFill>
                  <a:schemeClr val="tx1"/>
                </a:solidFill>
                <a:cs typeface="Arial" panose="020B0604020202020204" pitchFamily="34" charset="0"/>
              </a:rPr>
              <a:t>看要不要把這句刪掉</a:t>
            </a:r>
            <a:r>
              <a:rPr lang="en-US" sz="2400" dirty="0">
                <a:solidFill>
                  <a:schemeClr val="tx1"/>
                </a:solidFill>
                <a:cs typeface="Arial" panose="020B0604020202020204" pitchFamily="34" charset="0"/>
              </a:rPr>
              <a:t>, </a:t>
            </a:r>
            <a:r>
              <a:rPr lang="en-US" sz="2400" dirty="0" err="1">
                <a:solidFill>
                  <a:schemeClr val="tx1"/>
                </a:solidFill>
                <a:cs typeface="Arial" panose="020B0604020202020204" pitchFamily="34" charset="0"/>
              </a:rPr>
              <a:t>前面charging</a:t>
            </a:r>
            <a:r>
              <a:rPr lang="en-US" sz="2400" dirty="0">
                <a:solidFill>
                  <a:schemeClr val="tx1"/>
                </a:solidFill>
                <a:cs typeface="Arial" panose="020B0604020202020204" pitchFamily="34" charset="0"/>
              </a:rPr>
              <a:t> </a:t>
            </a:r>
            <a:r>
              <a:rPr lang="en-US" sz="2400" dirty="0" err="1">
                <a:solidFill>
                  <a:schemeClr val="tx1"/>
                </a:solidFill>
                <a:cs typeface="Arial" panose="020B0604020202020204" pitchFamily="34" charset="0"/>
              </a:rPr>
              <a:t>alarm已經有說到了</a:t>
            </a:r>
            <a:endParaRPr lang="en-US" sz="2400" dirty="0">
              <a:solidFill>
                <a:schemeClr val="tx1"/>
              </a:solidFill>
              <a:cs typeface="Arial" panose="020B0604020202020204" pitchFamily="34" charset="0"/>
            </a:endParaRPr>
          </a:p>
          <a:p>
            <a:pPr algn="l">
              <a:lnSpc>
                <a:spcPct val="100000"/>
              </a:lnSpc>
            </a:pPr>
            <a:r>
              <a:rPr lang="en-US" sz="2400" dirty="0">
                <a:solidFill>
                  <a:schemeClr val="tx1"/>
                </a:solidFill>
                <a:cs typeface="Arial" panose="020B0604020202020204" pitchFamily="34" charset="0"/>
              </a:rPr>
              <a:t>do not frequently alternate between charging and not charging</a:t>
            </a:r>
            <a:endParaRPr lang="en-US" sz="2400" dirty="0">
              <a:solidFill>
                <a:srgbClr val="FFFFFF"/>
              </a:solidFill>
              <a:latin typeface="Helvetica Light"/>
              <a:cs typeface="Arial" panose="020B0604020202020204" pitchFamily="34" charset="0"/>
              <a:sym typeface="Helvetica Light"/>
            </a:endParaRPr>
          </a:p>
          <a:p>
            <a:pPr algn="l">
              <a:lnSpc>
                <a:spcPct val="100000"/>
              </a:lnSpc>
            </a:pPr>
            <a:r>
              <a:rPr lang="en-US" sz="2400" dirty="0" err="1">
                <a:solidFill>
                  <a:schemeClr val="tx1"/>
                </a:solidFill>
                <a:cs typeface="Arial" panose="020B0604020202020204" pitchFamily="34" charset="0"/>
              </a:rPr>
              <a:t>這句話可以用講的</a:t>
            </a:r>
            <a:r>
              <a:rPr lang="en-US" sz="2400" dirty="0">
                <a:solidFill>
                  <a:schemeClr val="tx1"/>
                </a:solidFill>
                <a:cs typeface="Arial" panose="020B0604020202020204" pitchFamily="34" charset="0"/>
              </a:rPr>
              <a:t>~ </a:t>
            </a:r>
            <a:r>
              <a:rPr lang="en-US" sz="2400" dirty="0" err="1">
                <a:solidFill>
                  <a:schemeClr val="tx1"/>
                </a:solidFill>
                <a:cs typeface="Arial" panose="020B0604020202020204" pitchFamily="34" charset="0"/>
              </a:rPr>
              <a:t>這樣slide也看起來更清晰</a:t>
            </a:r>
            <a:endParaRPr lang="en-US" sz="2400" dirty="0">
              <a:solidFill>
                <a:schemeClr val="tx1"/>
              </a:solidFill>
              <a:cs typeface="Arial" panose="020B0604020202020204" pitchFamily="34" charset="0"/>
            </a:endParaRPr>
          </a:p>
          <a:p>
            <a:pPr algn="l"/>
            <a:endParaRPr lang="en-US" dirty="0"/>
          </a:p>
        </p:txBody>
      </p:sp>
    </p:spTree>
    <p:extLst>
      <p:ext uri="{BB962C8B-B14F-4D97-AF65-F5344CB8AC3E}">
        <p14:creationId xmlns:p14="http://schemas.microsoft.com/office/powerpoint/2010/main" val="319969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8964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altLang="ko-KR" sz="800" dirty="0">
              <a:solidFill>
                <a:schemeClr val="bg1"/>
              </a:solidFill>
              <a:cs typeface="Arial" pitchFamily="34" charset="0"/>
            </a:endParaRPr>
          </a:p>
          <a:p>
            <a:pPr marL="457200" indent="-457200" algn="l">
              <a:buFont typeface="Arial" panose="020B0604020202020204" pitchFamily="34" charset="0"/>
              <a:buChar char="•"/>
            </a:pPr>
            <a:r>
              <a:rPr lang="en-US" altLang="ko-KR" sz="2400" dirty="0">
                <a:solidFill>
                  <a:schemeClr val="bg1"/>
                </a:solidFill>
                <a:cs typeface="Arial" pitchFamily="34" charset="0"/>
              </a:rPr>
              <a:t>Standardize and improve training process to lower improper handling related failure and reduce cost</a:t>
            </a:r>
          </a:p>
          <a:p>
            <a:pPr marL="0" marR="0" lvl="0" indent="0" algn="l" defTabSz="457200" eaLnBrk="1" fontAlgn="auto" latinLnBrk="0" hangingPunct="1">
              <a:lnSpc>
                <a:spcPct val="117999"/>
              </a:lnSpc>
              <a:spcBef>
                <a:spcPts val="0"/>
              </a:spcBef>
              <a:spcAft>
                <a:spcPts val="0"/>
              </a:spcAft>
              <a:buClrTx/>
              <a:buSzTx/>
              <a:buFontTx/>
              <a:buNone/>
              <a:tabLst/>
              <a:defRPr/>
            </a:pPr>
            <a:r>
              <a:rPr lang="en-US" altLang="ko-KR" sz="2400" dirty="0">
                <a:solidFill>
                  <a:schemeClr val="bg1"/>
                </a:solidFill>
                <a:cs typeface="Arial" pitchFamily="34" charset="0"/>
              </a:rPr>
              <a:t>Identify top airlines and trade lanes that have high failure rate</a:t>
            </a:r>
          </a:p>
          <a:p>
            <a:endParaRPr lang="en-US" dirty="0"/>
          </a:p>
        </p:txBody>
      </p:sp>
    </p:spTree>
    <p:extLst>
      <p:ext uri="{BB962C8B-B14F-4D97-AF65-F5344CB8AC3E}">
        <p14:creationId xmlns:p14="http://schemas.microsoft.com/office/powerpoint/2010/main" val="268005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0750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Anomaly = </a:t>
            </a:r>
            <a:r>
              <a:rPr lang="en-US" dirty="0" err="1"/>
              <a:t>under+over</a:t>
            </a:r>
            <a:endParaRPr lang="en-US" dirty="0"/>
          </a:p>
          <a:p>
            <a:endParaRPr lang="en-US" dirty="0"/>
          </a:p>
        </p:txBody>
      </p:sp>
    </p:spTree>
    <p:extLst>
      <p:ext uri="{BB962C8B-B14F-4D97-AF65-F5344CB8AC3E}">
        <p14:creationId xmlns:p14="http://schemas.microsoft.com/office/powerpoint/2010/main" val="2243395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details of the comparison and validation are displayed in the appendix</a:t>
            </a:r>
          </a:p>
        </p:txBody>
      </p:sp>
    </p:spTree>
    <p:extLst>
      <p:ext uri="{BB962C8B-B14F-4D97-AF65-F5344CB8AC3E}">
        <p14:creationId xmlns:p14="http://schemas.microsoft.com/office/powerpoint/2010/main" val="115249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Delta will be discussed in next slides</a:t>
            </a:r>
          </a:p>
        </p:txBody>
      </p:sp>
    </p:spTree>
    <p:extLst>
      <p:ext uri="{BB962C8B-B14F-4D97-AF65-F5344CB8AC3E}">
        <p14:creationId xmlns:p14="http://schemas.microsoft.com/office/powerpoint/2010/main" val="3275118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2800" b="1" noProof="1">
                <a:solidFill>
                  <a:schemeClr val="bg1"/>
                </a:solidFill>
                <a:latin typeface="Helvetica Neue"/>
                <a:ea typeface="Helvetica Neue"/>
                <a:cs typeface="Arial" panose="020B0604020202020204" pitchFamily="34" charset="0"/>
                <a:sym typeface="Helvetica Neue"/>
              </a:rPr>
              <a:t>Supply Voltage:</a:t>
            </a:r>
          </a:p>
          <a:p>
            <a:pPr marL="0" marR="0" lvl="0" indent="0" algn="l" defTabSz="457200" eaLnBrk="1" fontAlgn="auto" latinLnBrk="0" hangingPunct="1">
              <a:lnSpc>
                <a:spcPct val="117999"/>
              </a:lnSpc>
              <a:spcBef>
                <a:spcPts val="0"/>
              </a:spcBef>
              <a:spcAft>
                <a:spcPts val="0"/>
              </a:spcAft>
              <a:buClrTx/>
              <a:buSzTx/>
              <a:buFontTx/>
              <a:buNone/>
              <a:tabLst/>
              <a:defRPr/>
            </a:pPr>
            <a:r>
              <a:rPr lang="en-US" sz="2800" dirty="0">
                <a:solidFill>
                  <a:schemeClr val="bg1"/>
                </a:solidFill>
                <a:latin typeface="Helvetica Neue"/>
                <a:ea typeface="Helvetica Neue"/>
                <a:cs typeface="Arial" panose="020B0604020202020204" pitchFamily="34" charset="0"/>
                <a:sym typeface="Helvetica Neue"/>
              </a:rPr>
              <a:t>Compressor and heater alarms are more likely to occur in summer</a:t>
            </a:r>
          </a:p>
          <a:p>
            <a:pPr algn="l"/>
            <a:endParaRPr lang="en-US" sz="2800" b="1" noProof="1">
              <a:solidFill>
                <a:schemeClr val="bg1"/>
              </a:solidFill>
              <a:latin typeface="Helvetica Neue"/>
              <a:ea typeface="Helvetica Neue"/>
              <a:cs typeface="Arial" panose="020B0604020202020204" pitchFamily="34" charset="0"/>
              <a:sym typeface="Helvetica Neue"/>
            </a:endParaRPr>
          </a:p>
          <a:p>
            <a:pPr algn="l"/>
            <a:endParaRPr lang="en-US" sz="800" noProof="1">
              <a:solidFill>
                <a:schemeClr val="bg1"/>
              </a:solidFill>
              <a:latin typeface="Helvetica Neue"/>
              <a:ea typeface="Helvetica Neue"/>
              <a:cs typeface="Arial" panose="020B0604020202020204" pitchFamily="34" charset="0"/>
              <a:sym typeface="Helvetica Neue"/>
            </a:endParaRPr>
          </a:p>
          <a:p>
            <a:pPr marL="0" indent="0" algn="l">
              <a:buFont typeface="Arial" panose="020B0604020202020204" pitchFamily="34" charset="0"/>
              <a:buNone/>
            </a:pPr>
            <a:r>
              <a:rPr lang="en-US" sz="2400" noProof="1">
                <a:solidFill>
                  <a:schemeClr val="bg1"/>
                </a:solidFill>
                <a:latin typeface="Helvetica Neue"/>
                <a:ea typeface="Helvetica Neue"/>
                <a:cs typeface="Arial" panose="020B0604020202020204" pitchFamily="34" charset="0"/>
                <a:sym typeface="Helvetica Neue"/>
              </a:rPr>
              <a:t>Charger alarm rate peaks when container is exposed to a supply voltage of 100V-127V in origin and destination</a:t>
            </a:r>
          </a:p>
          <a:p>
            <a:endParaRPr lang="en-US" dirty="0"/>
          </a:p>
        </p:txBody>
      </p:sp>
    </p:spTree>
    <p:extLst>
      <p:ext uri="{BB962C8B-B14F-4D97-AF65-F5344CB8AC3E}">
        <p14:creationId xmlns:p14="http://schemas.microsoft.com/office/powerpoint/2010/main" val="40485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2800" b="1" noProof="1">
                <a:solidFill>
                  <a:schemeClr val="bg1"/>
                </a:solidFill>
                <a:latin typeface="Helvetica Neue"/>
                <a:ea typeface="Helvetica Neue"/>
                <a:cs typeface="Arial" panose="020B0604020202020204" pitchFamily="34" charset="0"/>
                <a:sym typeface="Helvetica Neue"/>
              </a:rPr>
              <a:t>Charger alarm rate doubles when the supply voltage is 100 – 127volt</a:t>
            </a:r>
          </a:p>
          <a:p>
            <a:pPr algn="l"/>
            <a:r>
              <a:rPr lang="en-US" sz="2800" b="1" noProof="1">
                <a:solidFill>
                  <a:schemeClr val="bg1"/>
                </a:solidFill>
                <a:latin typeface="Helvetica Neue"/>
                <a:ea typeface="Helvetica Neue"/>
                <a:cs typeface="Arial" panose="020B0604020202020204" pitchFamily="34" charset="0"/>
                <a:sym typeface="Helvetica Neue"/>
              </a:rPr>
              <a:t>Supply Voltage:</a:t>
            </a:r>
          </a:p>
          <a:p>
            <a:pPr marL="0" marR="0" lvl="0" indent="0" algn="l" defTabSz="457200" eaLnBrk="1" fontAlgn="auto" latinLnBrk="0" hangingPunct="1">
              <a:lnSpc>
                <a:spcPct val="117999"/>
              </a:lnSpc>
              <a:spcBef>
                <a:spcPts val="0"/>
              </a:spcBef>
              <a:spcAft>
                <a:spcPts val="0"/>
              </a:spcAft>
              <a:buClrTx/>
              <a:buSzTx/>
              <a:buFontTx/>
              <a:buNone/>
              <a:tabLst/>
              <a:defRPr/>
            </a:pPr>
            <a:r>
              <a:rPr lang="en-US" sz="2800" dirty="0">
                <a:solidFill>
                  <a:schemeClr val="bg1"/>
                </a:solidFill>
                <a:latin typeface="Helvetica Neue"/>
                <a:ea typeface="Helvetica Neue"/>
                <a:cs typeface="Arial" panose="020B0604020202020204" pitchFamily="34" charset="0"/>
                <a:sym typeface="Helvetica Neue"/>
              </a:rPr>
              <a:t>Compressor and heater alarms are more likely to occur in summer</a:t>
            </a:r>
          </a:p>
          <a:p>
            <a:pPr algn="l"/>
            <a:endParaRPr lang="en-US" sz="2800" b="1" noProof="1">
              <a:solidFill>
                <a:schemeClr val="bg1"/>
              </a:solidFill>
              <a:latin typeface="Helvetica Neue"/>
              <a:ea typeface="Helvetica Neue"/>
              <a:cs typeface="Arial" panose="020B0604020202020204" pitchFamily="34" charset="0"/>
              <a:sym typeface="Helvetica Neue"/>
            </a:endParaRPr>
          </a:p>
          <a:p>
            <a:pPr algn="l"/>
            <a:endParaRPr lang="en-US" sz="800" noProof="1">
              <a:solidFill>
                <a:schemeClr val="bg1"/>
              </a:solidFill>
              <a:latin typeface="Helvetica Neue"/>
              <a:ea typeface="Helvetica Neue"/>
              <a:cs typeface="Arial" panose="020B0604020202020204" pitchFamily="34" charset="0"/>
              <a:sym typeface="Helvetica Neue"/>
            </a:endParaRPr>
          </a:p>
          <a:p>
            <a:pPr marL="0" indent="0" algn="l">
              <a:buFont typeface="Arial" panose="020B0604020202020204" pitchFamily="34" charset="0"/>
              <a:buNone/>
            </a:pPr>
            <a:r>
              <a:rPr lang="en-US" sz="2400" noProof="1">
                <a:solidFill>
                  <a:schemeClr val="bg1"/>
                </a:solidFill>
                <a:latin typeface="Helvetica Neue"/>
                <a:ea typeface="Helvetica Neue"/>
                <a:cs typeface="Arial" panose="020B0604020202020204" pitchFamily="34" charset="0"/>
                <a:sym typeface="Helvetica Neue"/>
              </a:rPr>
              <a:t>Charger alarm rate peaks when container is exposed to a supply voltage of 100V-127V in origin and destination</a:t>
            </a:r>
          </a:p>
          <a:p>
            <a:endParaRPr lang="en-US" dirty="0"/>
          </a:p>
        </p:txBody>
      </p:sp>
    </p:spTree>
    <p:extLst>
      <p:ext uri="{BB962C8B-B14F-4D97-AF65-F5344CB8AC3E}">
        <p14:creationId xmlns:p14="http://schemas.microsoft.com/office/powerpoint/2010/main" val="3677148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4655127" y="2919413"/>
            <a:ext cx="3241675" cy="3241675"/>
          </a:xfrm>
          <a:solidFill>
            <a:schemeClr val="tx1">
              <a:lumMod val="60000"/>
              <a:lumOff val="40000"/>
            </a:schemeClr>
          </a:solidFill>
        </p:spPr>
        <p:txBody>
          <a:bodyPr/>
          <a:lstStyle/>
          <a:p>
            <a:endParaRPr lang="en-US"/>
          </a:p>
        </p:txBody>
      </p:sp>
      <p:sp>
        <p:nvSpPr>
          <p:cNvPr id="7" name="Picture Placeholder 2"/>
          <p:cNvSpPr>
            <a:spLocks noGrp="1"/>
          </p:cNvSpPr>
          <p:nvPr>
            <p:ph type="pic" sz="quarter" idx="11"/>
          </p:nvPr>
        </p:nvSpPr>
        <p:spPr>
          <a:xfrm>
            <a:off x="8610599" y="2919413"/>
            <a:ext cx="3241675" cy="3241675"/>
          </a:xfrm>
          <a:solidFill>
            <a:schemeClr val="tx1">
              <a:lumMod val="60000"/>
              <a:lumOff val="40000"/>
            </a:schemeClr>
          </a:solidFill>
        </p:spPr>
        <p:txBody>
          <a:bodyPr/>
          <a:lstStyle/>
          <a:p>
            <a:endParaRPr lang="en-US"/>
          </a:p>
        </p:txBody>
      </p:sp>
      <p:sp>
        <p:nvSpPr>
          <p:cNvPr id="8" name="Picture Placeholder 2"/>
          <p:cNvSpPr>
            <a:spLocks noGrp="1"/>
          </p:cNvSpPr>
          <p:nvPr>
            <p:ph type="pic" sz="quarter" idx="12"/>
          </p:nvPr>
        </p:nvSpPr>
        <p:spPr>
          <a:xfrm>
            <a:off x="12566071" y="2919413"/>
            <a:ext cx="3241675" cy="3241675"/>
          </a:xfrm>
          <a:solidFill>
            <a:schemeClr val="tx1">
              <a:lumMod val="60000"/>
              <a:lumOff val="40000"/>
            </a:schemeClr>
          </a:solidFill>
        </p:spPr>
        <p:txBody>
          <a:bodyPr/>
          <a:lstStyle/>
          <a:p>
            <a:endParaRPr lang="en-US"/>
          </a:p>
        </p:txBody>
      </p:sp>
      <p:sp>
        <p:nvSpPr>
          <p:cNvPr id="9" name="Picture Placeholder 2"/>
          <p:cNvSpPr>
            <a:spLocks noGrp="1"/>
          </p:cNvSpPr>
          <p:nvPr>
            <p:ph type="pic" sz="quarter" idx="13"/>
          </p:nvPr>
        </p:nvSpPr>
        <p:spPr>
          <a:xfrm>
            <a:off x="16521544" y="2919413"/>
            <a:ext cx="3241675" cy="3241675"/>
          </a:xfrm>
          <a:solidFill>
            <a:schemeClr val="tx1">
              <a:lumMod val="60000"/>
              <a:lumOff val="40000"/>
            </a:schemeClr>
          </a:solidFill>
        </p:spPr>
        <p:txBody>
          <a:bodyPr/>
          <a:lstStyle/>
          <a:p>
            <a:endParaRPr lang="en-US"/>
          </a:p>
        </p:txBody>
      </p:sp>
      <p:sp>
        <p:nvSpPr>
          <p:cNvPr id="10" name="Picture Placeholder 2"/>
          <p:cNvSpPr>
            <a:spLocks noGrp="1"/>
          </p:cNvSpPr>
          <p:nvPr>
            <p:ph type="pic" sz="quarter" idx="14"/>
          </p:nvPr>
        </p:nvSpPr>
        <p:spPr>
          <a:xfrm>
            <a:off x="4655127" y="6791759"/>
            <a:ext cx="3241675" cy="3241675"/>
          </a:xfrm>
          <a:solidFill>
            <a:schemeClr val="tx1">
              <a:lumMod val="60000"/>
              <a:lumOff val="40000"/>
            </a:schemeClr>
          </a:solidFill>
        </p:spPr>
        <p:txBody>
          <a:bodyPr/>
          <a:lstStyle/>
          <a:p>
            <a:endParaRPr lang="en-US"/>
          </a:p>
        </p:txBody>
      </p:sp>
      <p:sp>
        <p:nvSpPr>
          <p:cNvPr id="11" name="Picture Placeholder 2"/>
          <p:cNvSpPr>
            <a:spLocks noGrp="1"/>
          </p:cNvSpPr>
          <p:nvPr>
            <p:ph type="pic" sz="quarter" idx="15"/>
          </p:nvPr>
        </p:nvSpPr>
        <p:spPr>
          <a:xfrm>
            <a:off x="8610599" y="6791759"/>
            <a:ext cx="3241675" cy="3241675"/>
          </a:xfrm>
          <a:solidFill>
            <a:schemeClr val="tx1">
              <a:lumMod val="60000"/>
              <a:lumOff val="40000"/>
            </a:schemeClr>
          </a:solidFill>
        </p:spPr>
        <p:txBody>
          <a:bodyPr/>
          <a:lstStyle/>
          <a:p>
            <a:endParaRPr lang="en-US"/>
          </a:p>
        </p:txBody>
      </p:sp>
      <p:sp>
        <p:nvSpPr>
          <p:cNvPr id="12" name="Picture Placeholder 2"/>
          <p:cNvSpPr>
            <a:spLocks noGrp="1"/>
          </p:cNvSpPr>
          <p:nvPr>
            <p:ph type="pic" sz="quarter" idx="16"/>
          </p:nvPr>
        </p:nvSpPr>
        <p:spPr>
          <a:xfrm>
            <a:off x="12566071" y="6791759"/>
            <a:ext cx="3241675" cy="3241675"/>
          </a:xfrm>
          <a:solidFill>
            <a:schemeClr val="tx1">
              <a:lumMod val="60000"/>
              <a:lumOff val="40000"/>
            </a:schemeClr>
          </a:solidFill>
        </p:spPr>
        <p:txBody>
          <a:bodyPr/>
          <a:lstStyle/>
          <a:p>
            <a:endParaRPr lang="en-US"/>
          </a:p>
        </p:txBody>
      </p:sp>
      <p:sp>
        <p:nvSpPr>
          <p:cNvPr id="13" name="Picture Placeholder 2"/>
          <p:cNvSpPr>
            <a:spLocks noGrp="1"/>
          </p:cNvSpPr>
          <p:nvPr>
            <p:ph type="pic" sz="quarter" idx="17"/>
          </p:nvPr>
        </p:nvSpPr>
        <p:spPr>
          <a:xfrm>
            <a:off x="16521544" y="6791759"/>
            <a:ext cx="3241675" cy="3241675"/>
          </a:xfrm>
          <a:solidFill>
            <a:schemeClr val="tx1">
              <a:lumMod val="60000"/>
              <a:lumOff val="40000"/>
            </a:schemeClr>
          </a:solidFill>
        </p:spPr>
        <p:txBody>
          <a:bodyP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tx1">
            <a:alpha val="54333"/>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81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Photo">
    <p:bg>
      <p:bgRef idx="1001">
        <a:schemeClr val="bg1"/>
      </p:bgRef>
    </p:bg>
    <p:spTree>
      <p:nvGrpSpPr>
        <p:cNvPr id="1" name=""/>
        <p:cNvGrpSpPr/>
        <p:nvPr/>
      </p:nvGrpSpPr>
      <p:grpSpPr>
        <a:xfrm>
          <a:off x="0" y="0"/>
          <a:ext cx="0" cy="0"/>
          <a:chOff x="0" y="0"/>
          <a:chExt cx="0" cy="0"/>
        </a:xfrm>
      </p:grpSpPr>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5223480" y="3781427"/>
            <a:ext cx="2430462" cy="2432050"/>
          </a:xfrm>
          <a:solidFill>
            <a:schemeClr val="tx1">
              <a:lumMod val="60000"/>
              <a:lumOff val="40000"/>
            </a:schemeClr>
          </a:solidFill>
        </p:spPr>
        <p:txBody>
          <a:bodyPr/>
          <a:lstStyle/>
          <a:p>
            <a:endParaRPr lang="en-US"/>
          </a:p>
        </p:txBody>
      </p:sp>
      <p:sp>
        <p:nvSpPr>
          <p:cNvPr id="11" name="Picture Placeholder 2"/>
          <p:cNvSpPr>
            <a:spLocks noGrp="1"/>
          </p:cNvSpPr>
          <p:nvPr>
            <p:ph type="pic" sz="quarter" idx="11"/>
          </p:nvPr>
        </p:nvSpPr>
        <p:spPr>
          <a:xfrm>
            <a:off x="9083843" y="3781427"/>
            <a:ext cx="2430462" cy="2432050"/>
          </a:xfrm>
          <a:solidFill>
            <a:schemeClr val="tx1">
              <a:lumMod val="60000"/>
              <a:lumOff val="40000"/>
            </a:schemeClr>
          </a:solidFill>
        </p:spPr>
        <p:txBody>
          <a:bodyPr/>
          <a:lstStyle/>
          <a:p>
            <a:endParaRPr lang="en-US"/>
          </a:p>
        </p:txBody>
      </p:sp>
      <p:sp>
        <p:nvSpPr>
          <p:cNvPr id="12" name="Picture Placeholder 2"/>
          <p:cNvSpPr>
            <a:spLocks noGrp="1"/>
          </p:cNvSpPr>
          <p:nvPr>
            <p:ph type="pic" sz="quarter" idx="12"/>
          </p:nvPr>
        </p:nvSpPr>
        <p:spPr>
          <a:xfrm>
            <a:off x="12944206" y="3781427"/>
            <a:ext cx="2430462" cy="2432050"/>
          </a:xfrm>
          <a:solidFill>
            <a:schemeClr val="tx1">
              <a:lumMod val="60000"/>
              <a:lumOff val="40000"/>
            </a:schemeClr>
          </a:solidFill>
        </p:spPr>
        <p:txBody>
          <a:bodyPr/>
          <a:lstStyle/>
          <a:p>
            <a:endParaRPr lang="en-US"/>
          </a:p>
        </p:txBody>
      </p:sp>
      <p:sp>
        <p:nvSpPr>
          <p:cNvPr id="13" name="Picture Placeholder 2"/>
          <p:cNvSpPr>
            <a:spLocks noGrp="1"/>
          </p:cNvSpPr>
          <p:nvPr>
            <p:ph type="pic" sz="quarter" idx="13"/>
          </p:nvPr>
        </p:nvSpPr>
        <p:spPr>
          <a:xfrm>
            <a:off x="16804570" y="3781427"/>
            <a:ext cx="2430462" cy="2432050"/>
          </a:xfrm>
          <a:solidFill>
            <a:schemeClr val="tx1">
              <a:lumMod val="60000"/>
              <a:lumOff val="40000"/>
            </a:schemeClr>
          </a:solidFill>
        </p:spPr>
        <p:txBody>
          <a:bodyPr/>
          <a:lstStyle/>
          <a:p>
            <a:endParaRPr lang="en-US"/>
          </a:p>
        </p:txBody>
      </p:sp>
      <p:sp>
        <p:nvSpPr>
          <p:cNvPr id="14" name="Picture Placeholder 2"/>
          <p:cNvSpPr>
            <a:spLocks noGrp="1"/>
          </p:cNvSpPr>
          <p:nvPr>
            <p:ph type="pic" sz="quarter" idx="14"/>
          </p:nvPr>
        </p:nvSpPr>
        <p:spPr>
          <a:xfrm>
            <a:off x="5223480" y="7085737"/>
            <a:ext cx="2430462" cy="2432050"/>
          </a:xfrm>
          <a:solidFill>
            <a:schemeClr val="tx1">
              <a:lumMod val="60000"/>
              <a:lumOff val="40000"/>
            </a:schemeClr>
          </a:solidFill>
        </p:spPr>
        <p:txBody>
          <a:bodyPr/>
          <a:lstStyle/>
          <a:p>
            <a:endParaRPr lang="en-US"/>
          </a:p>
        </p:txBody>
      </p:sp>
      <p:sp>
        <p:nvSpPr>
          <p:cNvPr id="15" name="Picture Placeholder 2"/>
          <p:cNvSpPr>
            <a:spLocks noGrp="1"/>
          </p:cNvSpPr>
          <p:nvPr>
            <p:ph type="pic" sz="quarter" idx="15"/>
          </p:nvPr>
        </p:nvSpPr>
        <p:spPr>
          <a:xfrm>
            <a:off x="9083843" y="7085737"/>
            <a:ext cx="2430462" cy="2432050"/>
          </a:xfrm>
          <a:solidFill>
            <a:schemeClr val="tx1">
              <a:lumMod val="60000"/>
              <a:lumOff val="40000"/>
            </a:schemeClr>
          </a:solidFill>
        </p:spPr>
        <p:txBody>
          <a:bodyPr/>
          <a:lstStyle/>
          <a:p>
            <a:endParaRPr lang="en-US"/>
          </a:p>
        </p:txBody>
      </p:sp>
      <p:sp>
        <p:nvSpPr>
          <p:cNvPr id="16" name="Picture Placeholder 2"/>
          <p:cNvSpPr>
            <a:spLocks noGrp="1"/>
          </p:cNvSpPr>
          <p:nvPr>
            <p:ph type="pic" sz="quarter" idx="16"/>
          </p:nvPr>
        </p:nvSpPr>
        <p:spPr>
          <a:xfrm>
            <a:off x="12944206" y="7085737"/>
            <a:ext cx="2430462" cy="2432050"/>
          </a:xfrm>
          <a:solidFill>
            <a:schemeClr val="tx1">
              <a:lumMod val="60000"/>
              <a:lumOff val="40000"/>
            </a:schemeClr>
          </a:solidFill>
        </p:spPr>
        <p:txBody>
          <a:bodyPr/>
          <a:lstStyle/>
          <a:p>
            <a:endParaRPr lang="en-US"/>
          </a:p>
        </p:txBody>
      </p:sp>
      <p:sp>
        <p:nvSpPr>
          <p:cNvPr id="17" name="Picture Placeholder 2"/>
          <p:cNvSpPr>
            <a:spLocks noGrp="1"/>
          </p:cNvSpPr>
          <p:nvPr>
            <p:ph type="pic" sz="quarter" idx="17"/>
          </p:nvPr>
        </p:nvSpPr>
        <p:spPr>
          <a:xfrm>
            <a:off x="16804570" y="7085737"/>
            <a:ext cx="2430462" cy="2432050"/>
          </a:xfrm>
          <a:solidFill>
            <a:schemeClr val="tx1">
              <a:lumMod val="60000"/>
              <a:lumOff val="40000"/>
            </a:schemeClr>
          </a:solidFill>
        </p:spPr>
        <p:txBody>
          <a:bodyPr/>
          <a:lstStyle/>
          <a:p>
            <a:endParaRPr lang="en-US"/>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hoto (white bg)">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1683473" y="2391065"/>
            <a:ext cx="4156075" cy="4156075"/>
          </a:xfrm>
          <a:solidFill>
            <a:schemeClr val="tx1">
              <a:lumMod val="60000"/>
              <a:lumOff val="40000"/>
            </a:schemeClr>
          </a:solidFill>
        </p:spPr>
        <p:txBody>
          <a:bodyPr/>
          <a:lstStyle/>
          <a:p>
            <a:endParaRPr lang="en-US"/>
          </a:p>
        </p:txBody>
      </p:sp>
      <p:sp>
        <p:nvSpPr>
          <p:cNvPr id="7" name="Picture Placeholder 2"/>
          <p:cNvSpPr>
            <a:spLocks noGrp="1"/>
          </p:cNvSpPr>
          <p:nvPr>
            <p:ph type="pic" sz="quarter" idx="11"/>
          </p:nvPr>
        </p:nvSpPr>
        <p:spPr>
          <a:xfrm>
            <a:off x="7432748" y="2452977"/>
            <a:ext cx="4156075" cy="4156075"/>
          </a:xfrm>
          <a:solidFill>
            <a:schemeClr val="tx1">
              <a:lumMod val="60000"/>
              <a:lumOff val="40000"/>
            </a:schemeClr>
          </a:solidFill>
        </p:spPr>
        <p:txBody>
          <a:bodyPr/>
          <a:lstStyle/>
          <a:p>
            <a:endParaRPr lang="en-US"/>
          </a:p>
        </p:txBody>
      </p:sp>
      <p:sp>
        <p:nvSpPr>
          <p:cNvPr id="8" name="Picture Placeholder 2"/>
          <p:cNvSpPr>
            <a:spLocks noGrp="1"/>
          </p:cNvSpPr>
          <p:nvPr>
            <p:ph type="pic" sz="quarter" idx="12"/>
          </p:nvPr>
        </p:nvSpPr>
        <p:spPr>
          <a:xfrm>
            <a:off x="13182023" y="2452977"/>
            <a:ext cx="4156075" cy="4156075"/>
          </a:xfrm>
          <a:solidFill>
            <a:schemeClr val="tx1">
              <a:lumMod val="60000"/>
              <a:lumOff val="40000"/>
            </a:schemeClr>
          </a:solidFill>
        </p:spPr>
        <p:txBody>
          <a:bodyPr/>
          <a:lstStyle/>
          <a:p>
            <a:endParaRPr lang="en-US"/>
          </a:p>
        </p:txBody>
      </p:sp>
      <p:sp>
        <p:nvSpPr>
          <p:cNvPr id="9" name="Picture Placeholder 2"/>
          <p:cNvSpPr>
            <a:spLocks noGrp="1"/>
          </p:cNvSpPr>
          <p:nvPr>
            <p:ph type="pic" sz="quarter" idx="13"/>
          </p:nvPr>
        </p:nvSpPr>
        <p:spPr>
          <a:xfrm>
            <a:off x="18931297" y="2452977"/>
            <a:ext cx="4156075" cy="4156075"/>
          </a:xfrm>
          <a:solidFill>
            <a:schemeClr val="tx1">
              <a:lumMod val="60000"/>
              <a:lumOff val="40000"/>
            </a:schemeClr>
          </a:solidFill>
        </p:spPr>
        <p:txBody>
          <a:bodyPr/>
          <a:lstStyle/>
          <a:p>
            <a:endParaRPr lang="en-US"/>
          </a:p>
        </p:txBody>
      </p:sp>
      <p:sp>
        <p:nvSpPr>
          <p:cNvPr id="10" name="Picture Placeholder 2"/>
          <p:cNvSpPr>
            <a:spLocks noGrp="1"/>
          </p:cNvSpPr>
          <p:nvPr>
            <p:ph type="pic" sz="quarter" idx="14"/>
          </p:nvPr>
        </p:nvSpPr>
        <p:spPr>
          <a:xfrm>
            <a:off x="1683473" y="7108538"/>
            <a:ext cx="4156075" cy="4156075"/>
          </a:xfrm>
          <a:solidFill>
            <a:schemeClr val="tx1">
              <a:lumMod val="60000"/>
              <a:lumOff val="40000"/>
            </a:schemeClr>
          </a:solidFill>
        </p:spPr>
        <p:txBody>
          <a:bodyPr/>
          <a:lstStyle/>
          <a:p>
            <a:endParaRPr lang="en-US"/>
          </a:p>
        </p:txBody>
      </p:sp>
      <p:sp>
        <p:nvSpPr>
          <p:cNvPr id="11" name="Picture Placeholder 2"/>
          <p:cNvSpPr>
            <a:spLocks noGrp="1"/>
          </p:cNvSpPr>
          <p:nvPr>
            <p:ph type="pic" sz="quarter" idx="15"/>
          </p:nvPr>
        </p:nvSpPr>
        <p:spPr>
          <a:xfrm>
            <a:off x="7432748" y="7170450"/>
            <a:ext cx="4156075" cy="4156075"/>
          </a:xfrm>
          <a:solidFill>
            <a:schemeClr val="tx1">
              <a:lumMod val="60000"/>
              <a:lumOff val="40000"/>
            </a:schemeClr>
          </a:solidFill>
        </p:spPr>
        <p:txBody>
          <a:bodyPr/>
          <a:lstStyle/>
          <a:p>
            <a:endParaRPr lang="en-US"/>
          </a:p>
        </p:txBody>
      </p:sp>
      <p:sp>
        <p:nvSpPr>
          <p:cNvPr id="12" name="Picture Placeholder 2"/>
          <p:cNvSpPr>
            <a:spLocks noGrp="1"/>
          </p:cNvSpPr>
          <p:nvPr>
            <p:ph type="pic" sz="quarter" idx="16"/>
          </p:nvPr>
        </p:nvSpPr>
        <p:spPr>
          <a:xfrm>
            <a:off x="13182023" y="7170450"/>
            <a:ext cx="4156075" cy="4156075"/>
          </a:xfrm>
          <a:solidFill>
            <a:schemeClr val="tx1">
              <a:lumMod val="60000"/>
              <a:lumOff val="40000"/>
            </a:schemeClr>
          </a:solidFill>
        </p:spPr>
        <p:txBody>
          <a:bodyPr/>
          <a:lstStyle/>
          <a:p>
            <a:endParaRPr lang="en-US"/>
          </a:p>
        </p:txBody>
      </p:sp>
      <p:sp>
        <p:nvSpPr>
          <p:cNvPr id="13" name="Picture Placeholder 2"/>
          <p:cNvSpPr>
            <a:spLocks noGrp="1"/>
          </p:cNvSpPr>
          <p:nvPr>
            <p:ph type="pic" sz="quarter" idx="17"/>
          </p:nvPr>
        </p:nvSpPr>
        <p:spPr>
          <a:xfrm>
            <a:off x="18931297" y="7170450"/>
            <a:ext cx="4156075" cy="4156075"/>
          </a:xfrm>
          <a:solidFill>
            <a:schemeClr val="tx1">
              <a:lumMod val="60000"/>
              <a:lumOff val="40000"/>
            </a:schemeClr>
          </a:solidFill>
        </p:spPr>
        <p:txBody>
          <a:bodyPr/>
          <a:lstStyle/>
          <a:p>
            <a:endParaRPr 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amp; Subtitl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913117"/>
      </p:ext>
    </p:extLst>
  </p:cSld>
  <p:clrMapOvr>
    <a:overrideClrMapping bg1="lt1" tx1="dk1" bg2="lt2" tx2="dk2" accent1="accent1" accent2="accent2" accent3="accent3" accent4="accent4" accent5="accent5" accent6="accent6" hlink="hlink" folHlink="folHlink"/>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647059" y="679019"/>
            <a:ext cx="23146394" cy="1448494"/>
          </a:xfrm>
          <a:prstGeom prst="rect">
            <a:avLst/>
          </a:prstGeom>
        </p:spPr>
        <p:txBody>
          <a:bodyPr anchor="ctr"/>
          <a:lstStyle>
            <a:lvl1pPr marL="0" indent="0" algn="ctr">
              <a:buNone/>
              <a:defRPr sz="108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66515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5" name="Picture Placeholder 13"/>
          <p:cNvSpPr>
            <a:spLocks noGrp="1"/>
          </p:cNvSpPr>
          <p:nvPr>
            <p:ph type="pic" sz="quarter" idx="22"/>
          </p:nvPr>
        </p:nvSpPr>
        <p:spPr>
          <a:xfrm>
            <a:off x="0" y="3657601"/>
            <a:ext cx="24384000" cy="6936059"/>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21947995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76E221B-19BB-4AC4-9C1F-10007C917DA5}"/>
              </a:ext>
            </a:extLst>
          </p:cNvPr>
          <p:cNvSpPr>
            <a:spLocks noGrp="1"/>
          </p:cNvSpPr>
          <p:nvPr>
            <p:ph type="pic" sz="quarter" idx="10"/>
          </p:nvPr>
        </p:nvSpPr>
        <p:spPr>
          <a:xfrm>
            <a:off x="2377297" y="3303480"/>
            <a:ext cx="3548822" cy="3478892"/>
          </a:xfrm>
          <a:custGeom>
            <a:avLst/>
            <a:gdLst>
              <a:gd name="connsiteX0" fmla="*/ 887205 w 1774411"/>
              <a:gd name="connsiteY0" fmla="*/ 0 h 1739446"/>
              <a:gd name="connsiteX1" fmla="*/ 1774411 w 1774411"/>
              <a:gd name="connsiteY1" fmla="*/ 869723 h 1739446"/>
              <a:gd name="connsiteX2" fmla="*/ 887205 w 1774411"/>
              <a:gd name="connsiteY2" fmla="*/ 1739446 h 1739446"/>
              <a:gd name="connsiteX3" fmla="*/ 4580 w 1774411"/>
              <a:gd name="connsiteY3" fmla="*/ 958647 h 1739446"/>
              <a:gd name="connsiteX4" fmla="*/ 0 w 1774411"/>
              <a:gd name="connsiteY4" fmla="*/ 869743 h 1739446"/>
              <a:gd name="connsiteX5" fmla="*/ 0 w 1774411"/>
              <a:gd name="connsiteY5" fmla="*/ 869704 h 1739446"/>
              <a:gd name="connsiteX6" fmla="*/ 4580 w 1774411"/>
              <a:gd name="connsiteY6" fmla="*/ 780799 h 1739446"/>
              <a:gd name="connsiteX7" fmla="*/ 887205 w 1774411"/>
              <a:gd name="connsiteY7" fmla="*/ 0 h 173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4411" h="1739446">
                <a:moveTo>
                  <a:pt x="887205" y="0"/>
                </a:moveTo>
                <a:cubicBezTo>
                  <a:pt x="1377195" y="0"/>
                  <a:pt x="1774411" y="389388"/>
                  <a:pt x="1774411" y="869723"/>
                </a:cubicBezTo>
                <a:cubicBezTo>
                  <a:pt x="1774411" y="1350058"/>
                  <a:pt x="1377195" y="1739446"/>
                  <a:pt x="887205" y="1739446"/>
                </a:cubicBezTo>
                <a:cubicBezTo>
                  <a:pt x="427839" y="1739446"/>
                  <a:pt x="50013" y="1397211"/>
                  <a:pt x="4580" y="958647"/>
                </a:cubicBezTo>
                <a:lnTo>
                  <a:pt x="0" y="869743"/>
                </a:lnTo>
                <a:lnTo>
                  <a:pt x="0" y="869704"/>
                </a:lnTo>
                <a:lnTo>
                  <a:pt x="4580" y="780799"/>
                </a:lnTo>
                <a:cubicBezTo>
                  <a:pt x="50013" y="342236"/>
                  <a:pt x="427839" y="0"/>
                  <a:pt x="887205" y="0"/>
                </a:cubicBezTo>
                <a:close/>
              </a:path>
            </a:pathLst>
          </a:custGeom>
        </p:spPr>
        <p:txBody>
          <a:bodyPr wrap="square">
            <a:noAutofit/>
          </a:bodyPr>
          <a:lstStyle>
            <a:lvl1pPr marL="0" indent="0" algn="ctr">
              <a:buNone/>
              <a:defRPr sz="3600">
                <a:latin typeface="Arial" panose="020B0604020202020204" pitchFamily="34" charset="0"/>
                <a:cs typeface="Arial" panose="020B0604020202020204" pitchFamily="34" charset="0"/>
              </a:defRPr>
            </a:lvl1pPr>
          </a:lstStyle>
          <a:p>
            <a:endParaRPr lang="en-US"/>
          </a:p>
        </p:txBody>
      </p:sp>
      <p:sp>
        <p:nvSpPr>
          <p:cNvPr id="12" name="Picture Placeholder 11">
            <a:extLst>
              <a:ext uri="{FF2B5EF4-FFF2-40B4-BE49-F238E27FC236}">
                <a16:creationId xmlns:a16="http://schemas.microsoft.com/office/drawing/2014/main" id="{88B4F90C-1052-434A-8B34-717A46D4C26A}"/>
              </a:ext>
            </a:extLst>
          </p:cNvPr>
          <p:cNvSpPr>
            <a:spLocks noGrp="1"/>
          </p:cNvSpPr>
          <p:nvPr>
            <p:ph type="pic" sz="quarter" idx="11"/>
          </p:nvPr>
        </p:nvSpPr>
        <p:spPr>
          <a:xfrm>
            <a:off x="7712689" y="3323662"/>
            <a:ext cx="3548822" cy="3478892"/>
          </a:xfrm>
          <a:custGeom>
            <a:avLst/>
            <a:gdLst>
              <a:gd name="connsiteX0" fmla="*/ 887205 w 1774411"/>
              <a:gd name="connsiteY0" fmla="*/ 0 h 1739446"/>
              <a:gd name="connsiteX1" fmla="*/ 1774411 w 1774411"/>
              <a:gd name="connsiteY1" fmla="*/ 869723 h 1739446"/>
              <a:gd name="connsiteX2" fmla="*/ 887205 w 1774411"/>
              <a:gd name="connsiteY2" fmla="*/ 1739446 h 1739446"/>
              <a:gd name="connsiteX3" fmla="*/ 4580 w 1774411"/>
              <a:gd name="connsiteY3" fmla="*/ 958647 h 1739446"/>
              <a:gd name="connsiteX4" fmla="*/ 0 w 1774411"/>
              <a:gd name="connsiteY4" fmla="*/ 869743 h 1739446"/>
              <a:gd name="connsiteX5" fmla="*/ 0 w 1774411"/>
              <a:gd name="connsiteY5" fmla="*/ 869704 h 1739446"/>
              <a:gd name="connsiteX6" fmla="*/ 4580 w 1774411"/>
              <a:gd name="connsiteY6" fmla="*/ 780799 h 1739446"/>
              <a:gd name="connsiteX7" fmla="*/ 887205 w 1774411"/>
              <a:gd name="connsiteY7" fmla="*/ 0 h 173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4411" h="1739446">
                <a:moveTo>
                  <a:pt x="887205" y="0"/>
                </a:moveTo>
                <a:cubicBezTo>
                  <a:pt x="1377195" y="0"/>
                  <a:pt x="1774411" y="389388"/>
                  <a:pt x="1774411" y="869723"/>
                </a:cubicBezTo>
                <a:cubicBezTo>
                  <a:pt x="1774411" y="1350058"/>
                  <a:pt x="1377195" y="1739446"/>
                  <a:pt x="887205" y="1739446"/>
                </a:cubicBezTo>
                <a:cubicBezTo>
                  <a:pt x="427839" y="1739446"/>
                  <a:pt x="50013" y="1397211"/>
                  <a:pt x="4580" y="958647"/>
                </a:cubicBezTo>
                <a:lnTo>
                  <a:pt x="0" y="869743"/>
                </a:lnTo>
                <a:lnTo>
                  <a:pt x="0" y="869704"/>
                </a:lnTo>
                <a:lnTo>
                  <a:pt x="4580" y="780799"/>
                </a:lnTo>
                <a:cubicBezTo>
                  <a:pt x="50013" y="342236"/>
                  <a:pt x="427839" y="0"/>
                  <a:pt x="887205" y="0"/>
                </a:cubicBezTo>
                <a:close/>
              </a:path>
            </a:pathLst>
          </a:custGeom>
        </p:spPr>
        <p:txBody>
          <a:bodyPr wrap="square">
            <a:noAutofit/>
          </a:bodyPr>
          <a:lstStyle>
            <a:lvl1pPr marL="0" indent="0" algn="ctr">
              <a:buNone/>
              <a:defRPr sz="3600">
                <a:latin typeface="Arial" panose="020B0604020202020204" pitchFamily="34" charset="0"/>
                <a:cs typeface="Arial" panose="020B0604020202020204" pitchFamily="34" charset="0"/>
              </a:defRPr>
            </a:lvl1pPr>
          </a:lstStyle>
          <a:p>
            <a:endParaRPr lang="en-US"/>
          </a:p>
        </p:txBody>
      </p:sp>
      <p:sp>
        <p:nvSpPr>
          <p:cNvPr id="13" name="Picture Placeholder 12">
            <a:extLst>
              <a:ext uri="{FF2B5EF4-FFF2-40B4-BE49-F238E27FC236}">
                <a16:creationId xmlns:a16="http://schemas.microsoft.com/office/drawing/2014/main" id="{C17E5E2A-1F09-4B66-BD84-210143F42908}"/>
              </a:ext>
            </a:extLst>
          </p:cNvPr>
          <p:cNvSpPr>
            <a:spLocks noGrp="1"/>
          </p:cNvSpPr>
          <p:nvPr>
            <p:ph type="pic" sz="quarter" idx="12"/>
          </p:nvPr>
        </p:nvSpPr>
        <p:spPr>
          <a:xfrm>
            <a:off x="13048083" y="3189564"/>
            <a:ext cx="3548822" cy="3478892"/>
          </a:xfrm>
          <a:custGeom>
            <a:avLst/>
            <a:gdLst>
              <a:gd name="connsiteX0" fmla="*/ 887205 w 1774411"/>
              <a:gd name="connsiteY0" fmla="*/ 0 h 1739446"/>
              <a:gd name="connsiteX1" fmla="*/ 1774411 w 1774411"/>
              <a:gd name="connsiteY1" fmla="*/ 869723 h 1739446"/>
              <a:gd name="connsiteX2" fmla="*/ 887205 w 1774411"/>
              <a:gd name="connsiteY2" fmla="*/ 1739446 h 1739446"/>
              <a:gd name="connsiteX3" fmla="*/ 4580 w 1774411"/>
              <a:gd name="connsiteY3" fmla="*/ 958647 h 1739446"/>
              <a:gd name="connsiteX4" fmla="*/ 0 w 1774411"/>
              <a:gd name="connsiteY4" fmla="*/ 869743 h 1739446"/>
              <a:gd name="connsiteX5" fmla="*/ 0 w 1774411"/>
              <a:gd name="connsiteY5" fmla="*/ 869704 h 1739446"/>
              <a:gd name="connsiteX6" fmla="*/ 4580 w 1774411"/>
              <a:gd name="connsiteY6" fmla="*/ 780799 h 1739446"/>
              <a:gd name="connsiteX7" fmla="*/ 887205 w 1774411"/>
              <a:gd name="connsiteY7" fmla="*/ 0 h 173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4411" h="1739446">
                <a:moveTo>
                  <a:pt x="887205" y="0"/>
                </a:moveTo>
                <a:cubicBezTo>
                  <a:pt x="1377195" y="0"/>
                  <a:pt x="1774411" y="389388"/>
                  <a:pt x="1774411" y="869723"/>
                </a:cubicBezTo>
                <a:cubicBezTo>
                  <a:pt x="1774411" y="1350058"/>
                  <a:pt x="1377195" y="1739446"/>
                  <a:pt x="887205" y="1739446"/>
                </a:cubicBezTo>
                <a:cubicBezTo>
                  <a:pt x="427839" y="1739446"/>
                  <a:pt x="50013" y="1397211"/>
                  <a:pt x="4580" y="958647"/>
                </a:cubicBezTo>
                <a:lnTo>
                  <a:pt x="0" y="869743"/>
                </a:lnTo>
                <a:lnTo>
                  <a:pt x="0" y="869704"/>
                </a:lnTo>
                <a:lnTo>
                  <a:pt x="4580" y="780799"/>
                </a:lnTo>
                <a:cubicBezTo>
                  <a:pt x="50013" y="342236"/>
                  <a:pt x="427839" y="0"/>
                  <a:pt x="887205" y="0"/>
                </a:cubicBezTo>
                <a:close/>
              </a:path>
            </a:pathLst>
          </a:custGeom>
        </p:spPr>
        <p:txBody>
          <a:bodyPr wrap="square">
            <a:noAutofit/>
          </a:bodyPr>
          <a:lstStyle>
            <a:lvl1pPr marL="0" indent="0" algn="ctr">
              <a:buNone/>
              <a:defRPr sz="3600">
                <a:latin typeface="Arial" panose="020B0604020202020204" pitchFamily="34" charset="0"/>
                <a:cs typeface="Arial" panose="020B0604020202020204" pitchFamily="34" charset="0"/>
              </a:defRPr>
            </a:lvl1pPr>
          </a:lstStyle>
          <a:p>
            <a:endParaRPr lang="en-US"/>
          </a:p>
        </p:txBody>
      </p:sp>
      <p:sp>
        <p:nvSpPr>
          <p:cNvPr id="14" name="Picture Placeholder 13">
            <a:extLst>
              <a:ext uri="{FF2B5EF4-FFF2-40B4-BE49-F238E27FC236}">
                <a16:creationId xmlns:a16="http://schemas.microsoft.com/office/drawing/2014/main" id="{29269A52-E92F-45BF-B4DD-81D84E3C4D81}"/>
              </a:ext>
            </a:extLst>
          </p:cNvPr>
          <p:cNvSpPr>
            <a:spLocks noGrp="1"/>
          </p:cNvSpPr>
          <p:nvPr>
            <p:ph type="pic" sz="quarter" idx="13"/>
          </p:nvPr>
        </p:nvSpPr>
        <p:spPr>
          <a:xfrm>
            <a:off x="18383477" y="3209748"/>
            <a:ext cx="3548822" cy="3478892"/>
          </a:xfrm>
          <a:custGeom>
            <a:avLst/>
            <a:gdLst>
              <a:gd name="connsiteX0" fmla="*/ 887205 w 1774411"/>
              <a:gd name="connsiteY0" fmla="*/ 0 h 1739446"/>
              <a:gd name="connsiteX1" fmla="*/ 1774411 w 1774411"/>
              <a:gd name="connsiteY1" fmla="*/ 869723 h 1739446"/>
              <a:gd name="connsiteX2" fmla="*/ 887205 w 1774411"/>
              <a:gd name="connsiteY2" fmla="*/ 1739446 h 1739446"/>
              <a:gd name="connsiteX3" fmla="*/ 4580 w 1774411"/>
              <a:gd name="connsiteY3" fmla="*/ 958647 h 1739446"/>
              <a:gd name="connsiteX4" fmla="*/ 0 w 1774411"/>
              <a:gd name="connsiteY4" fmla="*/ 869743 h 1739446"/>
              <a:gd name="connsiteX5" fmla="*/ 0 w 1774411"/>
              <a:gd name="connsiteY5" fmla="*/ 869704 h 1739446"/>
              <a:gd name="connsiteX6" fmla="*/ 4580 w 1774411"/>
              <a:gd name="connsiteY6" fmla="*/ 780799 h 1739446"/>
              <a:gd name="connsiteX7" fmla="*/ 887205 w 1774411"/>
              <a:gd name="connsiteY7" fmla="*/ 0 h 173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4411" h="1739446">
                <a:moveTo>
                  <a:pt x="887205" y="0"/>
                </a:moveTo>
                <a:cubicBezTo>
                  <a:pt x="1377195" y="0"/>
                  <a:pt x="1774411" y="389388"/>
                  <a:pt x="1774411" y="869723"/>
                </a:cubicBezTo>
                <a:cubicBezTo>
                  <a:pt x="1774411" y="1350058"/>
                  <a:pt x="1377195" y="1739446"/>
                  <a:pt x="887205" y="1739446"/>
                </a:cubicBezTo>
                <a:cubicBezTo>
                  <a:pt x="427839" y="1739446"/>
                  <a:pt x="50013" y="1397211"/>
                  <a:pt x="4580" y="958647"/>
                </a:cubicBezTo>
                <a:lnTo>
                  <a:pt x="0" y="869743"/>
                </a:lnTo>
                <a:lnTo>
                  <a:pt x="0" y="869704"/>
                </a:lnTo>
                <a:lnTo>
                  <a:pt x="4580" y="780799"/>
                </a:lnTo>
                <a:cubicBezTo>
                  <a:pt x="50013" y="342236"/>
                  <a:pt x="427839" y="0"/>
                  <a:pt x="887205" y="0"/>
                </a:cubicBezTo>
                <a:close/>
              </a:path>
            </a:pathLst>
          </a:custGeom>
        </p:spPr>
        <p:txBody>
          <a:bodyPr wrap="square">
            <a:noAutofit/>
          </a:bodyPr>
          <a:lstStyle>
            <a:lvl1pPr marL="0" indent="0" algn="ctr">
              <a:buNone/>
              <a:defRPr sz="36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81284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Subtitle + Photos">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45D3E87-3C0B-F341-A27B-E2D273F59996}"/>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
        <p:nvSpPr>
          <p:cNvPr id="8" name="Picture Placeholder 2">
            <a:extLst>
              <a:ext uri="{FF2B5EF4-FFF2-40B4-BE49-F238E27FC236}">
                <a16:creationId xmlns:a16="http://schemas.microsoft.com/office/drawing/2014/main" id="{5E391CB4-F622-EE43-B7C0-C3795A8A817F}"/>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
        <p:nvSpPr>
          <p:cNvPr id="9" name="Picture Placeholder 2">
            <a:extLst>
              <a:ext uri="{FF2B5EF4-FFF2-40B4-BE49-F238E27FC236}">
                <a16:creationId xmlns:a16="http://schemas.microsoft.com/office/drawing/2014/main" id="{8DCDBF16-3682-A242-9C9E-476989CD5EA2}"/>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
        <p:nvSpPr>
          <p:cNvPr id="10" name="Picture Placeholder 2">
            <a:extLst>
              <a:ext uri="{FF2B5EF4-FFF2-40B4-BE49-F238E27FC236}">
                <a16:creationId xmlns:a16="http://schemas.microsoft.com/office/drawing/2014/main" id="{3456F4FF-644F-E34F-AC43-D48D8A05DF1E}"/>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
        <p:nvSpPr>
          <p:cNvPr id="15" name="Picture Placeholder 2">
            <a:extLst>
              <a:ext uri="{FF2B5EF4-FFF2-40B4-BE49-F238E27FC236}">
                <a16:creationId xmlns:a16="http://schemas.microsoft.com/office/drawing/2014/main" id="{6E67A86B-D2D7-4448-8557-A3A39BC9F7FD}"/>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
        <p:nvSpPr>
          <p:cNvPr id="16" name="Picture Placeholder 2">
            <a:extLst>
              <a:ext uri="{FF2B5EF4-FFF2-40B4-BE49-F238E27FC236}">
                <a16:creationId xmlns:a16="http://schemas.microsoft.com/office/drawing/2014/main" id="{13B8D20F-D046-D946-99FE-1E81A88B9B31}"/>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
        <p:nvSpPr>
          <p:cNvPr id="17" name="Picture Placeholder 2">
            <a:extLst>
              <a:ext uri="{FF2B5EF4-FFF2-40B4-BE49-F238E27FC236}">
                <a16:creationId xmlns:a16="http://schemas.microsoft.com/office/drawing/2014/main" id="{7C0CB0D5-2B46-DD4D-8C04-40F9D2008D42}"/>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
        <p:nvSpPr>
          <p:cNvPr id="18" name="Picture Placeholder 2">
            <a:extLst>
              <a:ext uri="{FF2B5EF4-FFF2-40B4-BE49-F238E27FC236}">
                <a16:creationId xmlns:a16="http://schemas.microsoft.com/office/drawing/2014/main" id="{15A5B861-B62C-8042-958E-38453E093450}"/>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
        <p:nvSpPr>
          <p:cNvPr id="19" name="Picture Placeholder 2">
            <a:extLst>
              <a:ext uri="{FF2B5EF4-FFF2-40B4-BE49-F238E27FC236}">
                <a16:creationId xmlns:a16="http://schemas.microsoft.com/office/drawing/2014/main" id="{4E68379E-C006-DE43-A791-6269DC771BBC}"/>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
        <p:nvSpPr>
          <p:cNvPr id="20" name="Picture Placeholder 2">
            <a:extLst>
              <a:ext uri="{FF2B5EF4-FFF2-40B4-BE49-F238E27FC236}">
                <a16:creationId xmlns:a16="http://schemas.microsoft.com/office/drawing/2014/main" id="{D2AFC5A0-9BEF-D44B-9C18-CB175E90F418}"/>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endParaRPr lang="en-RU" dirty="0"/>
          </a:p>
        </p:txBody>
      </p:sp>
    </p:spTree>
    <p:extLst>
      <p:ext uri="{BB962C8B-B14F-4D97-AF65-F5344CB8AC3E}">
        <p14:creationId xmlns:p14="http://schemas.microsoft.com/office/powerpoint/2010/main" val="2588703358"/>
      </p:ext>
    </p:extLst>
  </p:cSld>
  <p:clrMapOvr>
    <a:overrideClrMapping bg1="lt1" tx1="dk1" bg2="lt2" tx2="dk2" accent1="accent1" accent2="accent2" accent3="accent3" accent4="accent4" accent5="accent5" accent6="accent6" hlink="hlink" folHlink="folHlink"/>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647059" y="679019"/>
            <a:ext cx="23146394" cy="1448494"/>
          </a:xfrm>
          <a:prstGeom prst="rect">
            <a:avLst/>
          </a:prstGeom>
        </p:spPr>
        <p:txBody>
          <a:bodyPr anchor="ctr"/>
          <a:lstStyle>
            <a:lvl1pPr marL="0" indent="0" algn="ctr">
              <a:buNone/>
              <a:defRPr sz="108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76405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Text"/>
          <p:cNvSpPr txBox="1">
            <a:spLocks noGrp="1"/>
          </p:cNvSpPr>
          <p:nvPr>
            <p:ph type="title"/>
          </p:nvPr>
        </p:nvSpPr>
        <p:spPr>
          <a:xfrm>
            <a:off x="2121840" y="22794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Title Text</a:t>
            </a:r>
          </a:p>
        </p:txBody>
      </p:sp>
      <p:sp>
        <p:nvSpPr>
          <p:cNvPr id="7" name="Body Level One…"/>
          <p:cNvSpPr txBox="1">
            <a:spLocks noGrp="1"/>
          </p:cNvSpPr>
          <p:nvPr>
            <p:ph type="body" idx="1"/>
          </p:nvPr>
        </p:nvSpPr>
        <p:spPr>
          <a:xfrm>
            <a:off x="2167984" y="4630044"/>
            <a:ext cx="20476358" cy="70192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8" name="Slide Number"/>
          <p:cNvSpPr txBox="1">
            <a:spLocks noGrp="1"/>
          </p:cNvSpPr>
          <p:nvPr>
            <p:ph type="sldNum" sz="quarter" idx="2"/>
          </p:nvPr>
        </p:nvSpPr>
        <p:spPr>
          <a:xfrm>
            <a:off x="22900335" y="12376730"/>
            <a:ext cx="607908" cy="596901"/>
          </a:xfrm>
          <a:prstGeom prst="rect">
            <a:avLst/>
          </a:prstGeom>
          <a:ln w="3175">
            <a:miter lim="400000"/>
          </a:ln>
        </p:spPr>
        <p:txBody>
          <a:bodyPr lIns="38100" tIns="38100" rIns="38100" bIns="38100">
            <a:spAutoFit/>
          </a:bodyPr>
          <a:lstStyle>
            <a:lvl1pPr algn="ctr">
              <a:lnSpc>
                <a:spcPct val="70000"/>
              </a:lnSpc>
              <a:defRPr cap="all" baseline="50000">
                <a:solidFill>
                  <a:srgbClr val="CBAD69"/>
                </a:solidFill>
                <a:latin typeface="Montserrat-Regular"/>
                <a:ea typeface="Montserrat-Regular"/>
                <a:cs typeface="Montserrat-Regular"/>
                <a:sym typeface="Montserrat-Regular"/>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76" r:id="rId9"/>
    <p:sldLayoutId id="2147483678" r:id="rId10"/>
  </p:sldLayoutIdLst>
  <p:transition spd="med"/>
  <p:hf hdr="0" ftr="0" dt="0"/>
  <p:txStyles>
    <p:titleStyle>
      <a:lvl1pPr marL="0" marR="0" indent="0" algn="l" defTabSz="825500" rtl="0" latinLnBrk="0">
        <a:lnSpc>
          <a:spcPct val="80000"/>
        </a:lnSpc>
        <a:spcBef>
          <a:spcPts val="0"/>
        </a:spcBef>
        <a:spcAft>
          <a:spcPts val="0"/>
        </a:spcAft>
        <a:buClrTx/>
        <a:buSzTx/>
        <a:buFontTx/>
        <a:buNone/>
        <a:tabLst/>
        <a:defRPr sz="9600" b="0" i="0" u="none" strike="noStrike" cap="all" spc="0" baseline="12500">
          <a:ln>
            <a:noFill/>
          </a:ln>
          <a:solidFill>
            <a:srgbClr val="17222C"/>
          </a:solidFill>
          <a:uFillTx/>
          <a:latin typeface="+mn-lt"/>
          <a:ea typeface="+mn-ea"/>
          <a:cs typeface="+mn-cs"/>
          <a:sym typeface="Montserrat-Bold"/>
        </a:defRPr>
      </a:lvl1pPr>
      <a:lvl2pPr marL="0" marR="0" indent="228600" algn="l" defTabSz="825500" rtl="0" latinLnBrk="0">
        <a:lnSpc>
          <a:spcPct val="80000"/>
        </a:lnSpc>
        <a:spcBef>
          <a:spcPts val="0"/>
        </a:spcBef>
        <a:spcAft>
          <a:spcPts val="0"/>
        </a:spcAft>
        <a:buClrTx/>
        <a:buSzTx/>
        <a:buFontTx/>
        <a:buNone/>
        <a:tabLst/>
        <a:defRPr sz="9600" b="0" i="0" u="none" strike="noStrike" cap="all" spc="0" baseline="12500">
          <a:ln>
            <a:noFill/>
          </a:ln>
          <a:solidFill>
            <a:srgbClr val="17222C"/>
          </a:solidFill>
          <a:uFillTx/>
          <a:latin typeface="+mn-lt"/>
          <a:ea typeface="+mn-ea"/>
          <a:cs typeface="+mn-cs"/>
          <a:sym typeface="Montserrat-Bold"/>
        </a:defRPr>
      </a:lvl2pPr>
      <a:lvl3pPr marL="0" marR="0" indent="457200" algn="l" defTabSz="825500" rtl="0" latinLnBrk="0">
        <a:lnSpc>
          <a:spcPct val="80000"/>
        </a:lnSpc>
        <a:spcBef>
          <a:spcPts val="0"/>
        </a:spcBef>
        <a:spcAft>
          <a:spcPts val="0"/>
        </a:spcAft>
        <a:buClrTx/>
        <a:buSzTx/>
        <a:buFontTx/>
        <a:buNone/>
        <a:tabLst/>
        <a:defRPr sz="9600" b="0" i="0" u="none" strike="noStrike" cap="all" spc="0" baseline="12500">
          <a:ln>
            <a:noFill/>
          </a:ln>
          <a:solidFill>
            <a:srgbClr val="17222C"/>
          </a:solidFill>
          <a:uFillTx/>
          <a:latin typeface="+mn-lt"/>
          <a:ea typeface="+mn-ea"/>
          <a:cs typeface="+mn-cs"/>
          <a:sym typeface="Montserrat-Bold"/>
        </a:defRPr>
      </a:lvl3pPr>
      <a:lvl4pPr marL="0" marR="0" indent="685800" algn="l" defTabSz="825500" rtl="0" latinLnBrk="0">
        <a:lnSpc>
          <a:spcPct val="80000"/>
        </a:lnSpc>
        <a:spcBef>
          <a:spcPts val="0"/>
        </a:spcBef>
        <a:spcAft>
          <a:spcPts val="0"/>
        </a:spcAft>
        <a:buClrTx/>
        <a:buSzTx/>
        <a:buFontTx/>
        <a:buNone/>
        <a:tabLst/>
        <a:defRPr sz="9600" b="0" i="0" u="none" strike="noStrike" cap="all" spc="0" baseline="12500">
          <a:ln>
            <a:noFill/>
          </a:ln>
          <a:solidFill>
            <a:srgbClr val="17222C"/>
          </a:solidFill>
          <a:uFillTx/>
          <a:latin typeface="+mn-lt"/>
          <a:ea typeface="+mn-ea"/>
          <a:cs typeface="+mn-cs"/>
          <a:sym typeface="Montserrat-Bold"/>
        </a:defRPr>
      </a:lvl4pPr>
      <a:lvl5pPr marL="0" marR="0" indent="914400" algn="l" defTabSz="825500" rtl="0" latinLnBrk="0">
        <a:lnSpc>
          <a:spcPct val="80000"/>
        </a:lnSpc>
        <a:spcBef>
          <a:spcPts val="0"/>
        </a:spcBef>
        <a:spcAft>
          <a:spcPts val="0"/>
        </a:spcAft>
        <a:buClrTx/>
        <a:buSzTx/>
        <a:buFontTx/>
        <a:buNone/>
        <a:tabLst/>
        <a:defRPr sz="9600" b="0" i="0" u="none" strike="noStrike" cap="all" spc="0" baseline="12500">
          <a:ln>
            <a:noFill/>
          </a:ln>
          <a:solidFill>
            <a:srgbClr val="17222C"/>
          </a:solidFill>
          <a:uFillTx/>
          <a:latin typeface="+mn-lt"/>
          <a:ea typeface="+mn-ea"/>
          <a:cs typeface="+mn-cs"/>
          <a:sym typeface="Montserrat-Bold"/>
        </a:defRPr>
      </a:lvl5pPr>
      <a:lvl6pPr marL="0" marR="0" indent="1143000" algn="l" defTabSz="825500" rtl="0" latinLnBrk="0">
        <a:lnSpc>
          <a:spcPct val="80000"/>
        </a:lnSpc>
        <a:spcBef>
          <a:spcPts val="0"/>
        </a:spcBef>
        <a:spcAft>
          <a:spcPts val="0"/>
        </a:spcAft>
        <a:buClrTx/>
        <a:buSzTx/>
        <a:buFontTx/>
        <a:buNone/>
        <a:tabLst/>
        <a:defRPr sz="9600" b="0" i="0" u="none" strike="noStrike" cap="all" spc="0" baseline="12500">
          <a:ln>
            <a:noFill/>
          </a:ln>
          <a:solidFill>
            <a:srgbClr val="17222C"/>
          </a:solidFill>
          <a:uFillTx/>
          <a:latin typeface="+mn-lt"/>
          <a:ea typeface="+mn-ea"/>
          <a:cs typeface="+mn-cs"/>
          <a:sym typeface="Montserrat-Bold"/>
        </a:defRPr>
      </a:lvl6pPr>
      <a:lvl7pPr marL="0" marR="0" indent="1371600" algn="l" defTabSz="825500" rtl="0" latinLnBrk="0">
        <a:lnSpc>
          <a:spcPct val="80000"/>
        </a:lnSpc>
        <a:spcBef>
          <a:spcPts val="0"/>
        </a:spcBef>
        <a:spcAft>
          <a:spcPts val="0"/>
        </a:spcAft>
        <a:buClrTx/>
        <a:buSzTx/>
        <a:buFontTx/>
        <a:buNone/>
        <a:tabLst/>
        <a:defRPr sz="9600" b="0" i="0" u="none" strike="noStrike" cap="all" spc="0" baseline="12500">
          <a:ln>
            <a:noFill/>
          </a:ln>
          <a:solidFill>
            <a:srgbClr val="17222C"/>
          </a:solidFill>
          <a:uFillTx/>
          <a:latin typeface="+mn-lt"/>
          <a:ea typeface="+mn-ea"/>
          <a:cs typeface="+mn-cs"/>
          <a:sym typeface="Montserrat-Bold"/>
        </a:defRPr>
      </a:lvl7pPr>
      <a:lvl8pPr marL="0" marR="0" indent="1600200" algn="l" defTabSz="825500" rtl="0" latinLnBrk="0">
        <a:lnSpc>
          <a:spcPct val="80000"/>
        </a:lnSpc>
        <a:spcBef>
          <a:spcPts val="0"/>
        </a:spcBef>
        <a:spcAft>
          <a:spcPts val="0"/>
        </a:spcAft>
        <a:buClrTx/>
        <a:buSzTx/>
        <a:buFontTx/>
        <a:buNone/>
        <a:tabLst/>
        <a:defRPr sz="9600" b="0" i="0" u="none" strike="noStrike" cap="all" spc="0" baseline="12500">
          <a:ln>
            <a:noFill/>
          </a:ln>
          <a:solidFill>
            <a:srgbClr val="17222C"/>
          </a:solidFill>
          <a:uFillTx/>
          <a:latin typeface="+mn-lt"/>
          <a:ea typeface="+mn-ea"/>
          <a:cs typeface="+mn-cs"/>
          <a:sym typeface="Montserrat-Bold"/>
        </a:defRPr>
      </a:lvl8pPr>
      <a:lvl9pPr marL="0" marR="0" indent="1828800" algn="l" defTabSz="825500" rtl="0" latinLnBrk="0">
        <a:lnSpc>
          <a:spcPct val="80000"/>
        </a:lnSpc>
        <a:spcBef>
          <a:spcPts val="0"/>
        </a:spcBef>
        <a:spcAft>
          <a:spcPts val="0"/>
        </a:spcAft>
        <a:buClrTx/>
        <a:buSzTx/>
        <a:buFontTx/>
        <a:buNone/>
        <a:tabLst/>
        <a:defRPr sz="9600" b="0" i="0" u="none" strike="noStrike" cap="all" spc="0" baseline="12500">
          <a:ln>
            <a:noFill/>
          </a:ln>
          <a:solidFill>
            <a:srgbClr val="17222C"/>
          </a:solidFill>
          <a:uFillTx/>
          <a:latin typeface="+mn-lt"/>
          <a:ea typeface="+mn-ea"/>
          <a:cs typeface="+mn-cs"/>
          <a:sym typeface="Montserrat-Bold"/>
        </a:defRPr>
      </a:lvl9pPr>
    </p:titleStyle>
    <p:bodyStyle>
      <a:lvl1pPr marL="0" marR="0" indent="0" algn="just" defTabSz="825500" rtl="0" latinLnBrk="0">
        <a:lnSpc>
          <a:spcPct val="120000"/>
        </a:lnSpc>
        <a:spcBef>
          <a:spcPts val="0"/>
        </a:spcBef>
        <a:spcAft>
          <a:spcPts val="0"/>
        </a:spcAft>
        <a:buClrTx/>
        <a:buSzTx/>
        <a:buFontTx/>
        <a:buNone/>
        <a:tabLst/>
        <a:defRPr sz="2400" b="0" i="0" u="none" strike="noStrike" cap="none" spc="0" baseline="0">
          <a:ln>
            <a:noFill/>
          </a:ln>
          <a:solidFill>
            <a:srgbClr val="868A8D"/>
          </a:solidFill>
          <a:uFillTx/>
          <a:latin typeface="Montserrat Light"/>
          <a:ea typeface="Montserrat Light"/>
          <a:cs typeface="Montserrat Light"/>
          <a:sym typeface="Montserrat Light"/>
        </a:defRPr>
      </a:lvl1pPr>
      <a:lvl2pPr marL="0" marR="0" indent="228600" algn="just" defTabSz="825500" rtl="0" latinLnBrk="0">
        <a:lnSpc>
          <a:spcPct val="120000"/>
        </a:lnSpc>
        <a:spcBef>
          <a:spcPts val="0"/>
        </a:spcBef>
        <a:spcAft>
          <a:spcPts val="0"/>
        </a:spcAft>
        <a:buClrTx/>
        <a:buSzTx/>
        <a:buFontTx/>
        <a:buNone/>
        <a:tabLst/>
        <a:defRPr sz="2400" b="0" i="0" u="none" strike="noStrike" cap="none" spc="0" baseline="0">
          <a:ln>
            <a:noFill/>
          </a:ln>
          <a:solidFill>
            <a:srgbClr val="868A8D"/>
          </a:solidFill>
          <a:uFillTx/>
          <a:latin typeface="Montserrat Light"/>
          <a:ea typeface="Montserrat Light"/>
          <a:cs typeface="Montserrat Light"/>
          <a:sym typeface="Montserrat Light"/>
        </a:defRPr>
      </a:lvl2pPr>
      <a:lvl3pPr marL="0" marR="0" indent="457200" algn="just" defTabSz="825500" rtl="0" latinLnBrk="0">
        <a:lnSpc>
          <a:spcPct val="120000"/>
        </a:lnSpc>
        <a:spcBef>
          <a:spcPts val="0"/>
        </a:spcBef>
        <a:spcAft>
          <a:spcPts val="0"/>
        </a:spcAft>
        <a:buClrTx/>
        <a:buSzTx/>
        <a:buFontTx/>
        <a:buNone/>
        <a:tabLst/>
        <a:defRPr sz="2400" b="0" i="0" u="none" strike="noStrike" cap="none" spc="0" baseline="0">
          <a:ln>
            <a:noFill/>
          </a:ln>
          <a:solidFill>
            <a:srgbClr val="868A8D"/>
          </a:solidFill>
          <a:uFillTx/>
          <a:latin typeface="Montserrat Light"/>
          <a:ea typeface="Montserrat Light"/>
          <a:cs typeface="Montserrat Light"/>
          <a:sym typeface="Montserrat Light"/>
        </a:defRPr>
      </a:lvl3pPr>
      <a:lvl4pPr marL="0" marR="0" indent="685800" algn="just" defTabSz="825500" rtl="0" latinLnBrk="0">
        <a:lnSpc>
          <a:spcPct val="120000"/>
        </a:lnSpc>
        <a:spcBef>
          <a:spcPts val="0"/>
        </a:spcBef>
        <a:spcAft>
          <a:spcPts val="0"/>
        </a:spcAft>
        <a:buClrTx/>
        <a:buSzTx/>
        <a:buFontTx/>
        <a:buNone/>
        <a:tabLst/>
        <a:defRPr sz="2400" b="0" i="0" u="none" strike="noStrike" cap="none" spc="0" baseline="0">
          <a:ln>
            <a:noFill/>
          </a:ln>
          <a:solidFill>
            <a:srgbClr val="868A8D"/>
          </a:solidFill>
          <a:uFillTx/>
          <a:latin typeface="Montserrat Light"/>
          <a:ea typeface="Montserrat Light"/>
          <a:cs typeface="Montserrat Light"/>
          <a:sym typeface="Montserrat Light"/>
        </a:defRPr>
      </a:lvl4pPr>
      <a:lvl5pPr marL="0" marR="0" indent="914400" algn="just" defTabSz="825500" rtl="0" latinLnBrk="0">
        <a:lnSpc>
          <a:spcPct val="120000"/>
        </a:lnSpc>
        <a:spcBef>
          <a:spcPts val="0"/>
        </a:spcBef>
        <a:spcAft>
          <a:spcPts val="0"/>
        </a:spcAft>
        <a:buClrTx/>
        <a:buSzTx/>
        <a:buFontTx/>
        <a:buNone/>
        <a:tabLst/>
        <a:defRPr sz="2400" b="0" i="0" u="none" strike="noStrike" cap="none" spc="0" baseline="0">
          <a:ln>
            <a:noFill/>
          </a:ln>
          <a:solidFill>
            <a:srgbClr val="868A8D"/>
          </a:solidFill>
          <a:uFillTx/>
          <a:latin typeface="Montserrat Light"/>
          <a:ea typeface="Montserrat Light"/>
          <a:cs typeface="Montserrat Light"/>
          <a:sym typeface="Montserrat Light"/>
        </a:defRPr>
      </a:lvl5pPr>
      <a:lvl6pPr marL="0" marR="0" indent="1143000" algn="just" defTabSz="825500" rtl="0" latinLnBrk="0">
        <a:lnSpc>
          <a:spcPct val="120000"/>
        </a:lnSpc>
        <a:spcBef>
          <a:spcPts val="0"/>
        </a:spcBef>
        <a:spcAft>
          <a:spcPts val="0"/>
        </a:spcAft>
        <a:buClrTx/>
        <a:buSzTx/>
        <a:buFontTx/>
        <a:buNone/>
        <a:tabLst/>
        <a:defRPr sz="2400" b="0" i="0" u="none" strike="noStrike" cap="none" spc="0" baseline="0">
          <a:ln>
            <a:noFill/>
          </a:ln>
          <a:solidFill>
            <a:srgbClr val="868A8D"/>
          </a:solidFill>
          <a:uFillTx/>
          <a:latin typeface="Montserrat Light"/>
          <a:ea typeface="Montserrat Light"/>
          <a:cs typeface="Montserrat Light"/>
          <a:sym typeface="Montserrat Light"/>
        </a:defRPr>
      </a:lvl6pPr>
      <a:lvl7pPr marL="0" marR="0" indent="1371600" algn="just" defTabSz="825500" rtl="0" latinLnBrk="0">
        <a:lnSpc>
          <a:spcPct val="120000"/>
        </a:lnSpc>
        <a:spcBef>
          <a:spcPts val="0"/>
        </a:spcBef>
        <a:spcAft>
          <a:spcPts val="0"/>
        </a:spcAft>
        <a:buClrTx/>
        <a:buSzTx/>
        <a:buFontTx/>
        <a:buNone/>
        <a:tabLst/>
        <a:defRPr sz="2400" b="0" i="0" u="none" strike="noStrike" cap="none" spc="0" baseline="0">
          <a:ln>
            <a:noFill/>
          </a:ln>
          <a:solidFill>
            <a:srgbClr val="868A8D"/>
          </a:solidFill>
          <a:uFillTx/>
          <a:latin typeface="Montserrat Light"/>
          <a:ea typeface="Montserrat Light"/>
          <a:cs typeface="Montserrat Light"/>
          <a:sym typeface="Montserrat Light"/>
        </a:defRPr>
      </a:lvl7pPr>
      <a:lvl8pPr marL="0" marR="0" indent="1600200" algn="just" defTabSz="825500" rtl="0" latinLnBrk="0">
        <a:lnSpc>
          <a:spcPct val="120000"/>
        </a:lnSpc>
        <a:spcBef>
          <a:spcPts val="0"/>
        </a:spcBef>
        <a:spcAft>
          <a:spcPts val="0"/>
        </a:spcAft>
        <a:buClrTx/>
        <a:buSzTx/>
        <a:buFontTx/>
        <a:buNone/>
        <a:tabLst/>
        <a:defRPr sz="2400" b="0" i="0" u="none" strike="noStrike" cap="none" spc="0" baseline="0">
          <a:ln>
            <a:noFill/>
          </a:ln>
          <a:solidFill>
            <a:srgbClr val="868A8D"/>
          </a:solidFill>
          <a:uFillTx/>
          <a:latin typeface="Montserrat Light"/>
          <a:ea typeface="Montserrat Light"/>
          <a:cs typeface="Montserrat Light"/>
          <a:sym typeface="Montserrat Light"/>
        </a:defRPr>
      </a:lvl8pPr>
      <a:lvl9pPr marL="0" marR="0" indent="1828800" algn="just" defTabSz="825500" rtl="0" latinLnBrk="0">
        <a:lnSpc>
          <a:spcPct val="120000"/>
        </a:lnSpc>
        <a:spcBef>
          <a:spcPts val="0"/>
        </a:spcBef>
        <a:spcAft>
          <a:spcPts val="0"/>
        </a:spcAft>
        <a:buClrTx/>
        <a:buSzTx/>
        <a:buFontTx/>
        <a:buNone/>
        <a:tabLst/>
        <a:defRPr sz="2400" b="0" i="0" u="none" strike="noStrike" cap="none" spc="0" baseline="0">
          <a:ln>
            <a:noFill/>
          </a:ln>
          <a:solidFill>
            <a:srgbClr val="868A8D"/>
          </a:solidFill>
          <a:uFillTx/>
          <a:latin typeface="Montserrat Light"/>
          <a:ea typeface="Montserrat Light"/>
          <a:cs typeface="Montserrat Light"/>
          <a:sym typeface="Montserrat Light"/>
        </a:defRPr>
      </a:lvl9pPr>
    </p:bodyStyle>
    <p:other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n-lt"/>
          <a:ea typeface="+mn-ea"/>
          <a:cs typeface="+mn-cs"/>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n-lt"/>
          <a:ea typeface="+mn-ea"/>
          <a:cs typeface="+mn-cs"/>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n-lt"/>
          <a:ea typeface="+mn-ea"/>
          <a:cs typeface="+mn-cs"/>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n-lt"/>
          <a:ea typeface="+mn-ea"/>
          <a:cs typeface="+mn-cs"/>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n-lt"/>
          <a:ea typeface="+mn-ea"/>
          <a:cs typeface="+mn-cs"/>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n-lt"/>
          <a:ea typeface="+mn-ea"/>
          <a:cs typeface="+mn-cs"/>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n-lt"/>
          <a:ea typeface="+mn-ea"/>
          <a:cs typeface="+mn-cs"/>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n-lt"/>
          <a:ea typeface="+mn-ea"/>
          <a:cs typeface="+mn-cs"/>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Lorem Ipsum is simply dummy text of the printing and typesetting industry. Lorem Ipsum has been the industry's unknown printer took a galley of type and scrambled it to make a type specimen book. It has survived not only five centuries, but also the leap into electronic typesetting, remaining essentially unchanged. It was popularised in the Lorem has survived not only five centuries, but also"/>
          <p:cNvSpPr txBox="1"/>
          <p:nvPr/>
        </p:nvSpPr>
        <p:spPr>
          <a:xfrm>
            <a:off x="4866407" y="7767657"/>
            <a:ext cx="2616297" cy="281506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ctr"/>
            <a:r>
              <a:rPr lang="en-US" sz="4000" b="1" dirty="0">
                <a:solidFill>
                  <a:schemeClr val="bg1"/>
                </a:solidFill>
              </a:rPr>
              <a:t>Advisor</a:t>
            </a:r>
          </a:p>
          <a:p>
            <a:pPr algn="ctr"/>
            <a:endParaRPr lang="en-US" sz="1600" dirty="0">
              <a:solidFill>
                <a:schemeClr val="bg1"/>
              </a:solidFill>
            </a:endParaRPr>
          </a:p>
          <a:p>
            <a:pPr algn="ctr"/>
            <a:r>
              <a:rPr lang="en-US" sz="3600" b="1" dirty="0">
                <a:solidFill>
                  <a:srgbClr val="231D88"/>
                </a:solidFill>
              </a:rPr>
              <a:t>Ashish Pujari</a:t>
            </a:r>
          </a:p>
          <a:p>
            <a:pPr algn="ctr"/>
            <a:endParaRPr lang="en-US" dirty="0">
              <a:solidFill>
                <a:schemeClr val="bg1"/>
              </a:solidFill>
            </a:endParaRPr>
          </a:p>
          <a:p>
            <a:pPr algn="ctr"/>
            <a:endParaRPr lang="en-US" dirty="0">
              <a:solidFill>
                <a:schemeClr val="bg1"/>
              </a:solidFill>
            </a:endParaRPr>
          </a:p>
        </p:txBody>
      </p:sp>
      <p:sp>
        <p:nvSpPr>
          <p:cNvPr id="323" name="Rectangle"/>
          <p:cNvSpPr/>
          <p:nvPr/>
        </p:nvSpPr>
        <p:spPr>
          <a:xfrm>
            <a:off x="16770370" y="4187753"/>
            <a:ext cx="5331421" cy="7518401"/>
          </a:xfrm>
          <a:prstGeom prst="rect">
            <a:avLst/>
          </a:prstGeom>
          <a:ln w="88900">
            <a:solidFill>
              <a:schemeClr val="accent2"/>
            </a:solidFill>
            <a:miter lim="400000"/>
          </a:ln>
        </p:spPr>
        <p:txBody>
          <a:bodyPr lIns="38100" tIns="38100" rIns="38100" bIns="38100" anchor="ctr"/>
          <a:lstStyle/>
          <a:p>
            <a:pPr algn="ctr">
              <a:lnSpc>
                <a:spcPct val="100000"/>
              </a:lnSpc>
              <a:defRPr sz="3000">
                <a:solidFill>
                  <a:srgbClr val="000000"/>
                </a:solidFill>
                <a:latin typeface="Helvetica Light"/>
                <a:ea typeface="Helvetica Light"/>
                <a:cs typeface="Helvetica Light"/>
                <a:sym typeface="Helvetica Light"/>
              </a:defRPr>
            </a:pPr>
            <a:endParaRPr/>
          </a:p>
        </p:txBody>
      </p:sp>
      <p:sp>
        <p:nvSpPr>
          <p:cNvPr id="324" name="Rectangle"/>
          <p:cNvSpPr/>
          <p:nvPr/>
        </p:nvSpPr>
        <p:spPr>
          <a:xfrm>
            <a:off x="11529711" y="-4457454"/>
            <a:ext cx="5331422" cy="7518401"/>
          </a:xfrm>
          <a:prstGeom prst="rect">
            <a:avLst/>
          </a:prstGeom>
          <a:ln w="88900">
            <a:solidFill>
              <a:schemeClr val="accent1"/>
            </a:solidFill>
            <a:miter lim="400000"/>
          </a:ln>
        </p:spPr>
        <p:txBody>
          <a:bodyPr lIns="38100" tIns="38100" rIns="38100" bIns="38100" anchor="ctr"/>
          <a:lstStyle/>
          <a:p>
            <a:pPr algn="ctr">
              <a:lnSpc>
                <a:spcPct val="100000"/>
              </a:lnSpc>
              <a:defRPr sz="3000">
                <a:solidFill>
                  <a:srgbClr val="000000"/>
                </a:solidFill>
                <a:latin typeface="Helvetica Light"/>
                <a:ea typeface="Helvetica Light"/>
                <a:cs typeface="Helvetica Light"/>
                <a:sym typeface="Helvetica Light"/>
              </a:defRPr>
            </a:pPr>
            <a:endParaRPr/>
          </a:p>
        </p:txBody>
      </p:sp>
      <p:pic>
        <p:nvPicPr>
          <p:cNvPr id="21" name="Picture 20" descr="A picture containing truck, sky, road, outdoor&#10;&#10;Description automatically generated">
            <a:extLst>
              <a:ext uri="{FF2B5EF4-FFF2-40B4-BE49-F238E27FC236}">
                <a16:creationId xmlns:a16="http://schemas.microsoft.com/office/drawing/2014/main" id="{A3B4A45F-1DB2-2743-90DF-F84D879E1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7966" y="2502307"/>
            <a:ext cx="10744229" cy="7162819"/>
          </a:xfrm>
          <a:prstGeom prst="rect">
            <a:avLst/>
          </a:prstGeom>
        </p:spPr>
      </p:pic>
      <p:sp>
        <p:nvSpPr>
          <p:cNvPr id="2" name="TextBox 1">
            <a:extLst>
              <a:ext uri="{FF2B5EF4-FFF2-40B4-BE49-F238E27FC236}">
                <a16:creationId xmlns:a16="http://schemas.microsoft.com/office/drawing/2014/main" id="{7C2420EF-1497-9F4C-BE0A-7A8F288FAAD6}"/>
              </a:ext>
            </a:extLst>
          </p:cNvPr>
          <p:cNvSpPr txBox="1"/>
          <p:nvPr/>
        </p:nvSpPr>
        <p:spPr>
          <a:xfrm>
            <a:off x="764276" y="4145003"/>
            <a:ext cx="12598001" cy="25145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6600" b="1" dirty="0">
                <a:solidFill>
                  <a:schemeClr val="bg1"/>
                </a:solidFill>
              </a:rPr>
              <a:t>Failure Detection for </a:t>
            </a:r>
          </a:p>
          <a:p>
            <a:r>
              <a:rPr lang="en-US" sz="6600" b="1" dirty="0">
                <a:solidFill>
                  <a:schemeClr val="bg1"/>
                </a:solidFill>
              </a:rPr>
              <a:t>Pharmaceutical Cold Chain Logistics</a:t>
            </a:r>
            <a:endParaRPr lang="en-US" sz="6600" dirty="0">
              <a:solidFill>
                <a:schemeClr val="bg1"/>
              </a:solidFill>
            </a:endParaRPr>
          </a:p>
        </p:txBody>
      </p:sp>
      <p:pic>
        <p:nvPicPr>
          <p:cNvPr id="10" name="Picture 9" descr="Text&#10;&#10;Description automatically generated">
            <a:extLst>
              <a:ext uri="{FF2B5EF4-FFF2-40B4-BE49-F238E27FC236}">
                <a16:creationId xmlns:a16="http://schemas.microsoft.com/office/drawing/2014/main" id="{25336490-F9EA-A848-8A51-D8A77A7AA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82" y="8911592"/>
            <a:ext cx="3055644" cy="653765"/>
          </a:xfrm>
          <a:prstGeom prst="rect">
            <a:avLst/>
          </a:prstGeom>
        </p:spPr>
      </p:pic>
      <p:sp>
        <p:nvSpPr>
          <p:cNvPr id="3" name="TextBox 2">
            <a:extLst>
              <a:ext uri="{FF2B5EF4-FFF2-40B4-BE49-F238E27FC236}">
                <a16:creationId xmlns:a16="http://schemas.microsoft.com/office/drawing/2014/main" id="{FC84F3F4-50F2-FF44-960E-BB1941EFB065}"/>
              </a:ext>
            </a:extLst>
          </p:cNvPr>
          <p:cNvSpPr txBox="1"/>
          <p:nvPr/>
        </p:nvSpPr>
        <p:spPr>
          <a:xfrm>
            <a:off x="1687721" y="7770247"/>
            <a:ext cx="1312860" cy="81560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4000" b="1" i="0" strike="noStrike" cap="none" spc="0" normalizeH="0" baseline="0" dirty="0">
                <a:ln>
                  <a:noFill/>
                </a:ln>
                <a:solidFill>
                  <a:schemeClr val="bg1"/>
                </a:solidFill>
                <a:effectLst/>
                <a:uFillTx/>
                <a:latin typeface="+mn-lt"/>
                <a:sym typeface="Montserrat Light"/>
              </a:rPr>
              <a:t>Client</a:t>
            </a:r>
            <a:endParaRPr kumimoji="0" lang="en-US" sz="2400" b="1" i="0" strike="noStrike" cap="none" spc="0" normalizeH="0" baseline="0" dirty="0">
              <a:ln>
                <a:noFill/>
              </a:ln>
              <a:solidFill>
                <a:schemeClr val="bg1"/>
              </a:solidFill>
              <a:effectLst/>
              <a:uFillTx/>
              <a:latin typeface="+mn-lt"/>
              <a:sym typeface="Montserrat Light"/>
            </a:endParaRPr>
          </a:p>
        </p:txBody>
      </p:sp>
      <p:sp>
        <p:nvSpPr>
          <p:cNvPr id="4" name="Rectangle 3">
            <a:extLst>
              <a:ext uri="{FF2B5EF4-FFF2-40B4-BE49-F238E27FC236}">
                <a16:creationId xmlns:a16="http://schemas.microsoft.com/office/drawing/2014/main" id="{8EC539E2-F6A3-4844-A109-8940F4F4DE2C}"/>
              </a:ext>
            </a:extLst>
          </p:cNvPr>
          <p:cNvSpPr/>
          <p:nvPr/>
        </p:nvSpPr>
        <p:spPr>
          <a:xfrm>
            <a:off x="7012867" y="7767657"/>
            <a:ext cx="5966105" cy="3039615"/>
          </a:xfrm>
          <a:prstGeom prst="rect">
            <a:avLst/>
          </a:prstGeom>
        </p:spPr>
        <p:txBody>
          <a:bodyPr wrap="square">
            <a:spAutoFit/>
          </a:bodyPr>
          <a:lstStyle/>
          <a:p>
            <a:pPr algn="ctr"/>
            <a:r>
              <a:rPr lang="en-US" sz="4000" b="1" dirty="0">
                <a:solidFill>
                  <a:schemeClr val="bg1"/>
                </a:solidFill>
              </a:rPr>
              <a:t>Presented By</a:t>
            </a:r>
          </a:p>
          <a:p>
            <a:pPr algn="ctr"/>
            <a:r>
              <a:rPr lang="en-US" sz="1400" dirty="0">
                <a:solidFill>
                  <a:schemeClr val="bg1"/>
                </a:solidFill>
              </a:rPr>
              <a:t> </a:t>
            </a:r>
          </a:p>
          <a:p>
            <a:pPr algn="ctr"/>
            <a:r>
              <a:rPr lang="en-US" sz="3600" b="1" dirty="0">
                <a:solidFill>
                  <a:srgbClr val="313399"/>
                </a:solidFill>
              </a:rPr>
              <a:t>Amily Huang</a:t>
            </a:r>
          </a:p>
          <a:p>
            <a:pPr algn="ctr"/>
            <a:r>
              <a:rPr lang="en-US" sz="3600" b="1" dirty="0">
                <a:solidFill>
                  <a:srgbClr val="313399"/>
                </a:solidFill>
              </a:rPr>
              <a:t>Jenny Jiang</a:t>
            </a:r>
          </a:p>
          <a:p>
            <a:pPr algn="ctr"/>
            <a:r>
              <a:rPr lang="en-US" sz="3600" b="1" dirty="0">
                <a:solidFill>
                  <a:srgbClr val="313399"/>
                </a:solidFill>
              </a:rPr>
              <a:t>Duo Zhou</a:t>
            </a:r>
          </a:p>
        </p:txBody>
      </p:sp>
    </p:spTree>
    <p:extLst>
      <p:ext uri="{BB962C8B-B14F-4D97-AF65-F5344CB8AC3E}">
        <p14:creationId xmlns:p14="http://schemas.microsoft.com/office/powerpoint/2010/main" val="282305162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33CFEF7-8E21-A24D-BFE8-A5993A1AC965}"/>
              </a:ext>
            </a:extLst>
          </p:cNvPr>
          <p:cNvGrpSpPr/>
          <p:nvPr/>
        </p:nvGrpSpPr>
        <p:grpSpPr>
          <a:xfrm rot="733306">
            <a:off x="6164359" y="3272010"/>
            <a:ext cx="10979202" cy="8735298"/>
            <a:chOff x="7503013" y="6537161"/>
            <a:chExt cx="4015049" cy="5102297"/>
          </a:xfrm>
        </p:grpSpPr>
        <p:sp>
          <p:nvSpPr>
            <p:cNvPr id="26" name="Freeform 19">
              <a:extLst>
                <a:ext uri="{FF2B5EF4-FFF2-40B4-BE49-F238E27FC236}">
                  <a16:creationId xmlns:a16="http://schemas.microsoft.com/office/drawing/2014/main" id="{6663BBF4-A64F-1142-985A-682D258D7C8D}"/>
                </a:ext>
              </a:extLst>
            </p:cNvPr>
            <p:cNvSpPr>
              <a:spLocks/>
            </p:cNvSpPr>
            <p:nvPr/>
          </p:nvSpPr>
          <p:spPr bwMode="auto">
            <a:xfrm rot="17846398" flipH="1" flipV="1">
              <a:off x="6998381" y="7041793"/>
              <a:ext cx="4808583" cy="3799319"/>
            </a:xfrm>
            <a:custGeom>
              <a:avLst/>
              <a:gdLst>
                <a:gd name="T0" fmla="*/ 4199 w 727"/>
                <a:gd name="T1" fmla="*/ 100930 h 436"/>
                <a:gd name="T2" fmla="*/ 8398 w 727"/>
                <a:gd name="T3" fmla="*/ 4205 h 436"/>
                <a:gd name="T4" fmla="*/ 3052762 w 727"/>
                <a:gd name="T5" fmla="*/ 1833562 h 436"/>
                <a:gd name="T6" fmla="*/ 4199 w 727"/>
                <a:gd name="T7" fmla="*/ 100930 h 4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9">
              <a:extLst>
                <a:ext uri="{FF2B5EF4-FFF2-40B4-BE49-F238E27FC236}">
                  <a16:creationId xmlns:a16="http://schemas.microsoft.com/office/drawing/2014/main" id="{36C8593A-47C1-2D4B-8588-EB0240A9DB2F}"/>
                </a:ext>
              </a:extLst>
            </p:cNvPr>
            <p:cNvSpPr>
              <a:spLocks/>
            </p:cNvSpPr>
            <p:nvPr/>
          </p:nvSpPr>
          <p:spPr bwMode="auto">
            <a:xfrm rot="18116212" flipH="1" flipV="1">
              <a:off x="7062192" y="7183587"/>
              <a:ext cx="5099212" cy="3812529"/>
            </a:xfrm>
            <a:custGeom>
              <a:avLst/>
              <a:gdLst>
                <a:gd name="T0" fmla="*/ 4199 w 727"/>
                <a:gd name="T1" fmla="*/ 100930 h 436"/>
                <a:gd name="T2" fmla="*/ 8398 w 727"/>
                <a:gd name="T3" fmla="*/ 4205 h 436"/>
                <a:gd name="T4" fmla="*/ 3052762 w 727"/>
                <a:gd name="T5" fmla="*/ 1833562 h 436"/>
                <a:gd name="T6" fmla="*/ 4199 w 727"/>
                <a:gd name="T7" fmla="*/ 100930 h 4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2" name="Rectangle 11">
            <a:extLst>
              <a:ext uri="{FF2B5EF4-FFF2-40B4-BE49-F238E27FC236}">
                <a16:creationId xmlns:a16="http://schemas.microsoft.com/office/drawing/2014/main" id="{CFFA2175-3847-4547-B92C-4C5001E53A64}"/>
              </a:ext>
            </a:extLst>
          </p:cNvPr>
          <p:cNvSpPr/>
          <p:nvPr/>
        </p:nvSpPr>
        <p:spPr>
          <a:xfrm>
            <a:off x="-278150" y="5037619"/>
            <a:ext cx="24940299" cy="970612"/>
          </a:xfrm>
          <a:prstGeom prst="rect">
            <a:avLst/>
          </a:prstGeom>
        </p:spPr>
        <p:txBody>
          <a:bodyPr vert="horz" lIns="182880" tIns="91440" rIns="182880" bIns="91440" rtlCol="0" anchor="t">
            <a:noAutofit/>
          </a:bodyPr>
          <a:lstStyle/>
          <a:p>
            <a:pPr marL="0" marR="0" lvl="0" indent="0" algn="ctr" defTabSz="1828800" rtl="0" eaLnBrk="1" fontAlgn="auto" latinLnBrk="0" hangingPunct="0">
              <a:lnSpc>
                <a:spcPct val="90000"/>
              </a:lnSpc>
              <a:spcBef>
                <a:spcPct val="0"/>
              </a:spcBef>
              <a:spcAft>
                <a:spcPts val="1200"/>
              </a:spcAft>
              <a:buClrTx/>
              <a:buSzTx/>
              <a:buFontTx/>
              <a:buNone/>
              <a:tabLst/>
              <a:defRPr/>
            </a:pPr>
            <a:r>
              <a:rPr kumimoji="0" lang="en-US" altLang="ko-KR" sz="9600" b="1" i="0" u="none" strike="noStrike" kern="0" cap="none" spc="0" normalizeH="0" baseline="0" noProof="0" dirty="0">
                <a:ln>
                  <a:noFill/>
                </a:ln>
                <a:solidFill>
                  <a:srgbClr val="231D88"/>
                </a:solidFill>
                <a:effectLst/>
                <a:uLnTx/>
                <a:uFillTx/>
                <a:latin typeface="+mj-lt"/>
                <a:ea typeface="+mj-ea"/>
                <a:cs typeface="+mj-cs"/>
                <a:sym typeface="Montserrat Light"/>
              </a:rPr>
              <a:t>Descriptive Analysis</a:t>
            </a:r>
            <a:endParaRPr kumimoji="0" lang="en-US" altLang="ko-KR" sz="8000" b="1" i="0" u="none" strike="noStrike" kern="0" cap="none" spc="0" normalizeH="0" baseline="0" noProof="0" dirty="0">
              <a:ln>
                <a:noFill/>
              </a:ln>
              <a:solidFill>
                <a:srgbClr val="231D88"/>
              </a:solidFill>
              <a:effectLst/>
              <a:uLnTx/>
              <a:uFillTx/>
              <a:latin typeface="+mj-lt"/>
              <a:ea typeface="+mj-ea"/>
              <a:cs typeface="+mj-cs"/>
              <a:sym typeface="Montserrat Light"/>
            </a:endParaRPr>
          </a:p>
        </p:txBody>
      </p:sp>
      <p:sp>
        <p:nvSpPr>
          <p:cNvPr id="27" name="Freeform 20">
            <a:extLst>
              <a:ext uri="{FF2B5EF4-FFF2-40B4-BE49-F238E27FC236}">
                <a16:creationId xmlns:a16="http://schemas.microsoft.com/office/drawing/2014/main" id="{6E26BA0D-98F3-E846-BD7C-EFAF4374D25F}"/>
              </a:ext>
            </a:extLst>
          </p:cNvPr>
          <p:cNvSpPr>
            <a:spLocks/>
          </p:cNvSpPr>
          <p:nvPr/>
        </p:nvSpPr>
        <p:spPr bwMode="auto">
          <a:xfrm rot="19582034" flipH="1">
            <a:off x="18105095" y="5551400"/>
            <a:ext cx="2468880" cy="2468880"/>
          </a:xfrm>
          <a:custGeom>
            <a:avLst/>
            <a:gdLst>
              <a:gd name="T0" fmla="*/ 149438 w 179"/>
              <a:gd name="T1" fmla="*/ 562137 h 176"/>
              <a:gd name="T2" fmla="*/ 364628 w 179"/>
              <a:gd name="T3" fmla="*/ 562137 h 176"/>
              <a:gd name="T4" fmla="*/ 436359 w 179"/>
              <a:gd name="T5" fmla="*/ 663800 h 176"/>
              <a:gd name="T6" fmla="*/ 382561 w 179"/>
              <a:gd name="T7" fmla="*/ 657820 h 176"/>
              <a:gd name="T8" fmla="*/ 352673 w 179"/>
              <a:gd name="T9" fmla="*/ 687721 h 176"/>
              <a:gd name="T10" fmla="*/ 352673 w 179"/>
              <a:gd name="T11" fmla="*/ 687721 h 176"/>
              <a:gd name="T12" fmla="*/ 376583 w 179"/>
              <a:gd name="T13" fmla="*/ 717622 h 176"/>
              <a:gd name="T14" fmla="*/ 460269 w 179"/>
              <a:gd name="T15" fmla="*/ 723602 h 176"/>
              <a:gd name="T16" fmla="*/ 478201 w 179"/>
              <a:gd name="T17" fmla="*/ 717622 h 176"/>
              <a:gd name="T18" fmla="*/ 717302 w 179"/>
              <a:gd name="T19" fmla="*/ 1046532 h 176"/>
              <a:gd name="T20" fmla="*/ 771099 w 179"/>
              <a:gd name="T21" fmla="*/ 1052512 h 176"/>
              <a:gd name="T22" fmla="*/ 609706 w 179"/>
              <a:gd name="T23" fmla="*/ 681741 h 176"/>
              <a:gd name="T24" fmla="*/ 615684 w 179"/>
              <a:gd name="T25" fmla="*/ 586058 h 176"/>
              <a:gd name="T26" fmla="*/ 765122 w 179"/>
              <a:gd name="T27" fmla="*/ 592038 h 176"/>
              <a:gd name="T28" fmla="*/ 836852 w 179"/>
              <a:gd name="T29" fmla="*/ 580078 h 176"/>
              <a:gd name="T30" fmla="*/ 974335 w 179"/>
              <a:gd name="T31" fmla="*/ 795364 h 176"/>
              <a:gd name="T32" fmla="*/ 1046065 w 179"/>
              <a:gd name="T33" fmla="*/ 801344 h 176"/>
              <a:gd name="T34" fmla="*/ 992267 w 179"/>
              <a:gd name="T35" fmla="*/ 568117 h 176"/>
              <a:gd name="T36" fmla="*/ 1058020 w 179"/>
              <a:gd name="T37" fmla="*/ 544197 h 176"/>
              <a:gd name="T38" fmla="*/ 1058020 w 179"/>
              <a:gd name="T39" fmla="*/ 544197 h 176"/>
              <a:gd name="T40" fmla="*/ 1058020 w 179"/>
              <a:gd name="T41" fmla="*/ 544197 h 176"/>
              <a:gd name="T42" fmla="*/ 1058020 w 179"/>
              <a:gd name="T43" fmla="*/ 538216 h 176"/>
              <a:gd name="T44" fmla="*/ 1058020 w 179"/>
              <a:gd name="T45" fmla="*/ 538216 h 176"/>
              <a:gd name="T46" fmla="*/ 998245 w 179"/>
              <a:gd name="T47" fmla="*/ 508315 h 176"/>
              <a:gd name="T48" fmla="*/ 1069975 w 179"/>
              <a:gd name="T49" fmla="*/ 281069 h 176"/>
              <a:gd name="T50" fmla="*/ 1004222 w 179"/>
              <a:gd name="T51" fmla="*/ 281069 h 176"/>
              <a:gd name="T52" fmla="*/ 842829 w 179"/>
              <a:gd name="T53" fmla="*/ 478415 h 176"/>
              <a:gd name="T54" fmla="*/ 771099 w 179"/>
              <a:gd name="T55" fmla="*/ 460474 h 176"/>
              <a:gd name="T56" fmla="*/ 621661 w 179"/>
              <a:gd name="T57" fmla="*/ 448514 h 176"/>
              <a:gd name="T58" fmla="*/ 627639 w 179"/>
              <a:gd name="T59" fmla="*/ 358811 h 176"/>
              <a:gd name="T60" fmla="*/ 824897 w 179"/>
              <a:gd name="T61" fmla="*/ 5980 h 176"/>
              <a:gd name="T62" fmla="*/ 771099 w 179"/>
              <a:gd name="T63" fmla="*/ 0 h 176"/>
              <a:gd name="T64" fmla="*/ 496134 w 179"/>
              <a:gd name="T65" fmla="*/ 304989 h 176"/>
              <a:gd name="T66" fmla="*/ 484179 w 179"/>
              <a:gd name="T67" fmla="*/ 299009 h 176"/>
              <a:gd name="T68" fmla="*/ 400493 w 179"/>
              <a:gd name="T69" fmla="*/ 293029 h 176"/>
              <a:gd name="T70" fmla="*/ 370606 w 179"/>
              <a:gd name="T71" fmla="*/ 322930 h 176"/>
              <a:gd name="T72" fmla="*/ 370606 w 179"/>
              <a:gd name="T73" fmla="*/ 322930 h 176"/>
              <a:gd name="T74" fmla="*/ 394516 w 179"/>
              <a:gd name="T75" fmla="*/ 352831 h 176"/>
              <a:gd name="T76" fmla="*/ 448314 w 179"/>
              <a:gd name="T77" fmla="*/ 358811 h 176"/>
              <a:gd name="T78" fmla="*/ 370606 w 179"/>
              <a:gd name="T79" fmla="*/ 448514 h 176"/>
              <a:gd name="T80" fmla="*/ 155415 w 179"/>
              <a:gd name="T81" fmla="*/ 424593 h 176"/>
              <a:gd name="T82" fmla="*/ 0 w 179"/>
              <a:gd name="T83" fmla="*/ 484395 h 176"/>
              <a:gd name="T84" fmla="*/ 0 w 179"/>
              <a:gd name="T85" fmla="*/ 484395 h 176"/>
              <a:gd name="T86" fmla="*/ 0 w 179"/>
              <a:gd name="T87" fmla="*/ 484395 h 176"/>
              <a:gd name="T88" fmla="*/ 0 w 179"/>
              <a:gd name="T89" fmla="*/ 484395 h 176"/>
              <a:gd name="T90" fmla="*/ 0 w 179"/>
              <a:gd name="T91" fmla="*/ 484395 h 176"/>
              <a:gd name="T92" fmla="*/ 149438 w 179"/>
              <a:gd name="T93" fmla="*/ 562137 h 1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79" h="176">
                <a:moveTo>
                  <a:pt x="25" y="94"/>
                </a:moveTo>
                <a:cubicBezTo>
                  <a:pt x="61" y="94"/>
                  <a:pt x="61" y="94"/>
                  <a:pt x="61" y="94"/>
                </a:cubicBezTo>
                <a:cubicBezTo>
                  <a:pt x="73" y="111"/>
                  <a:pt x="73" y="111"/>
                  <a:pt x="73" y="111"/>
                </a:cubicBezTo>
                <a:cubicBezTo>
                  <a:pt x="64" y="110"/>
                  <a:pt x="64" y="110"/>
                  <a:pt x="64" y="110"/>
                </a:cubicBezTo>
                <a:cubicBezTo>
                  <a:pt x="61" y="110"/>
                  <a:pt x="59" y="112"/>
                  <a:pt x="59" y="115"/>
                </a:cubicBezTo>
                <a:cubicBezTo>
                  <a:pt x="59" y="115"/>
                  <a:pt x="59" y="115"/>
                  <a:pt x="59" y="115"/>
                </a:cubicBezTo>
                <a:cubicBezTo>
                  <a:pt x="59" y="118"/>
                  <a:pt x="61" y="120"/>
                  <a:pt x="63" y="120"/>
                </a:cubicBezTo>
                <a:cubicBezTo>
                  <a:pt x="77" y="121"/>
                  <a:pt x="77" y="121"/>
                  <a:pt x="77" y="121"/>
                </a:cubicBezTo>
                <a:cubicBezTo>
                  <a:pt x="78" y="121"/>
                  <a:pt x="79" y="121"/>
                  <a:pt x="80" y="120"/>
                </a:cubicBezTo>
                <a:cubicBezTo>
                  <a:pt x="120" y="175"/>
                  <a:pt x="120" y="175"/>
                  <a:pt x="120" y="175"/>
                </a:cubicBezTo>
                <a:cubicBezTo>
                  <a:pt x="129" y="176"/>
                  <a:pt x="129" y="176"/>
                  <a:pt x="129" y="176"/>
                </a:cubicBezTo>
                <a:cubicBezTo>
                  <a:pt x="102" y="114"/>
                  <a:pt x="102" y="114"/>
                  <a:pt x="102" y="114"/>
                </a:cubicBezTo>
                <a:cubicBezTo>
                  <a:pt x="103" y="98"/>
                  <a:pt x="103" y="98"/>
                  <a:pt x="103" y="98"/>
                </a:cubicBezTo>
                <a:cubicBezTo>
                  <a:pt x="103" y="98"/>
                  <a:pt x="122" y="100"/>
                  <a:pt x="128" y="99"/>
                </a:cubicBezTo>
                <a:cubicBezTo>
                  <a:pt x="134" y="98"/>
                  <a:pt x="140" y="97"/>
                  <a:pt x="140" y="97"/>
                </a:cubicBezTo>
                <a:cubicBezTo>
                  <a:pt x="163" y="133"/>
                  <a:pt x="163" y="133"/>
                  <a:pt x="163" y="133"/>
                </a:cubicBezTo>
                <a:cubicBezTo>
                  <a:pt x="175" y="134"/>
                  <a:pt x="175" y="134"/>
                  <a:pt x="175" y="134"/>
                </a:cubicBezTo>
                <a:cubicBezTo>
                  <a:pt x="166" y="95"/>
                  <a:pt x="166" y="95"/>
                  <a:pt x="166" y="95"/>
                </a:cubicBezTo>
                <a:cubicBezTo>
                  <a:pt x="169" y="94"/>
                  <a:pt x="175" y="93"/>
                  <a:pt x="177" y="91"/>
                </a:cubicBezTo>
                <a:cubicBezTo>
                  <a:pt x="177" y="91"/>
                  <a:pt x="177" y="91"/>
                  <a:pt x="177" y="91"/>
                </a:cubicBezTo>
                <a:cubicBezTo>
                  <a:pt x="177" y="91"/>
                  <a:pt x="177" y="91"/>
                  <a:pt x="177" y="91"/>
                </a:cubicBezTo>
                <a:cubicBezTo>
                  <a:pt x="177" y="90"/>
                  <a:pt x="177" y="90"/>
                  <a:pt x="177" y="90"/>
                </a:cubicBezTo>
                <a:cubicBezTo>
                  <a:pt x="177" y="90"/>
                  <a:pt x="177" y="90"/>
                  <a:pt x="177" y="90"/>
                </a:cubicBezTo>
                <a:cubicBezTo>
                  <a:pt x="176" y="88"/>
                  <a:pt x="169" y="86"/>
                  <a:pt x="167" y="85"/>
                </a:cubicBezTo>
                <a:cubicBezTo>
                  <a:pt x="179" y="47"/>
                  <a:pt x="179" y="47"/>
                  <a:pt x="179" y="47"/>
                </a:cubicBezTo>
                <a:cubicBezTo>
                  <a:pt x="168" y="47"/>
                  <a:pt x="168" y="47"/>
                  <a:pt x="168" y="47"/>
                </a:cubicBezTo>
                <a:cubicBezTo>
                  <a:pt x="141" y="80"/>
                  <a:pt x="141" y="80"/>
                  <a:pt x="141" y="80"/>
                </a:cubicBezTo>
                <a:cubicBezTo>
                  <a:pt x="141" y="80"/>
                  <a:pt x="135" y="78"/>
                  <a:pt x="129" y="77"/>
                </a:cubicBezTo>
                <a:cubicBezTo>
                  <a:pt x="123" y="76"/>
                  <a:pt x="104" y="75"/>
                  <a:pt x="104" y="75"/>
                </a:cubicBezTo>
                <a:cubicBezTo>
                  <a:pt x="105" y="60"/>
                  <a:pt x="105" y="60"/>
                  <a:pt x="105" y="60"/>
                </a:cubicBezTo>
                <a:cubicBezTo>
                  <a:pt x="138" y="1"/>
                  <a:pt x="138" y="1"/>
                  <a:pt x="138" y="1"/>
                </a:cubicBezTo>
                <a:cubicBezTo>
                  <a:pt x="129" y="0"/>
                  <a:pt x="129" y="0"/>
                  <a:pt x="129" y="0"/>
                </a:cubicBezTo>
                <a:cubicBezTo>
                  <a:pt x="83" y="51"/>
                  <a:pt x="83" y="51"/>
                  <a:pt x="83" y="51"/>
                </a:cubicBezTo>
                <a:cubicBezTo>
                  <a:pt x="83" y="51"/>
                  <a:pt x="82" y="50"/>
                  <a:pt x="81" y="50"/>
                </a:cubicBezTo>
                <a:cubicBezTo>
                  <a:pt x="67" y="49"/>
                  <a:pt x="67" y="49"/>
                  <a:pt x="67" y="49"/>
                </a:cubicBezTo>
                <a:cubicBezTo>
                  <a:pt x="64" y="49"/>
                  <a:pt x="62" y="51"/>
                  <a:pt x="62" y="54"/>
                </a:cubicBezTo>
                <a:cubicBezTo>
                  <a:pt x="62" y="54"/>
                  <a:pt x="62" y="54"/>
                  <a:pt x="62" y="54"/>
                </a:cubicBezTo>
                <a:cubicBezTo>
                  <a:pt x="62" y="57"/>
                  <a:pt x="64" y="59"/>
                  <a:pt x="66" y="59"/>
                </a:cubicBezTo>
                <a:cubicBezTo>
                  <a:pt x="75" y="60"/>
                  <a:pt x="75" y="60"/>
                  <a:pt x="75" y="60"/>
                </a:cubicBezTo>
                <a:cubicBezTo>
                  <a:pt x="62" y="75"/>
                  <a:pt x="62" y="75"/>
                  <a:pt x="62" y="75"/>
                </a:cubicBezTo>
                <a:cubicBezTo>
                  <a:pt x="26" y="71"/>
                  <a:pt x="26" y="71"/>
                  <a:pt x="26" y="71"/>
                </a:cubicBezTo>
                <a:cubicBezTo>
                  <a:pt x="21" y="71"/>
                  <a:pt x="0" y="77"/>
                  <a:pt x="0" y="81"/>
                </a:cubicBezTo>
                <a:cubicBezTo>
                  <a:pt x="0" y="81"/>
                  <a:pt x="0" y="81"/>
                  <a:pt x="0" y="81"/>
                </a:cubicBezTo>
                <a:cubicBezTo>
                  <a:pt x="0" y="81"/>
                  <a:pt x="0" y="81"/>
                  <a:pt x="0" y="81"/>
                </a:cubicBezTo>
                <a:cubicBezTo>
                  <a:pt x="0" y="81"/>
                  <a:pt x="0" y="81"/>
                  <a:pt x="0" y="81"/>
                </a:cubicBezTo>
                <a:cubicBezTo>
                  <a:pt x="0" y="81"/>
                  <a:pt x="0" y="81"/>
                  <a:pt x="0" y="81"/>
                </a:cubicBezTo>
                <a:cubicBezTo>
                  <a:pt x="0" y="86"/>
                  <a:pt x="19" y="94"/>
                  <a:pt x="25" y="94"/>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4" name="Picture 23" descr="A blue and white robot&#10;&#10;Description automatically generated with low confidence">
            <a:extLst>
              <a:ext uri="{FF2B5EF4-FFF2-40B4-BE49-F238E27FC236}">
                <a16:creationId xmlns:a16="http://schemas.microsoft.com/office/drawing/2014/main" id="{440934BB-7693-3348-8228-4ED47DB74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990" y="7707770"/>
            <a:ext cx="15133488" cy="6756021"/>
          </a:xfrm>
          <a:prstGeom prst="rect">
            <a:avLst/>
          </a:prstGeom>
        </p:spPr>
      </p:pic>
      <p:sp>
        <p:nvSpPr>
          <p:cNvPr id="8" name="TextBox 7">
            <a:extLst>
              <a:ext uri="{FF2B5EF4-FFF2-40B4-BE49-F238E27FC236}">
                <a16:creationId xmlns:a16="http://schemas.microsoft.com/office/drawing/2014/main" id="{9C7E2CDB-E452-D24D-828C-86FF3B567C2B}"/>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10</a:t>
            </a:r>
          </a:p>
        </p:txBody>
      </p:sp>
    </p:spTree>
    <p:extLst>
      <p:ext uri="{BB962C8B-B14F-4D97-AF65-F5344CB8AC3E}">
        <p14:creationId xmlns:p14="http://schemas.microsoft.com/office/powerpoint/2010/main" val="521268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2" name="Group 2101">
            <a:extLst>
              <a:ext uri="{FF2B5EF4-FFF2-40B4-BE49-F238E27FC236}">
                <a16:creationId xmlns:a16="http://schemas.microsoft.com/office/drawing/2014/main" id="{13568C87-E375-483C-A5BD-804FDCB929A1}"/>
              </a:ext>
            </a:extLst>
          </p:cNvPr>
          <p:cNvGrpSpPr/>
          <p:nvPr/>
        </p:nvGrpSpPr>
        <p:grpSpPr>
          <a:xfrm>
            <a:off x="12625817" y="3356634"/>
            <a:ext cx="7103848" cy="7392143"/>
            <a:chOff x="2075498" y="1619937"/>
            <a:chExt cx="3634008" cy="3900878"/>
          </a:xfrm>
          <a:effectLst>
            <a:outerShdw blurRad="50800" dist="38100" dir="2700000" algn="tl" rotWithShape="0">
              <a:prstClr val="black">
                <a:alpha val="40000"/>
              </a:prstClr>
            </a:outerShdw>
          </a:effectLst>
        </p:grpSpPr>
        <p:sp>
          <p:nvSpPr>
            <p:cNvPr id="2103" name="Rounded Rectangle 28">
              <a:extLst>
                <a:ext uri="{FF2B5EF4-FFF2-40B4-BE49-F238E27FC236}">
                  <a16:creationId xmlns:a16="http://schemas.microsoft.com/office/drawing/2014/main" id="{413A5081-1E88-4949-8510-A743715037C7}"/>
                </a:ext>
              </a:extLst>
            </p:cNvPr>
            <p:cNvSpPr/>
            <p:nvPr/>
          </p:nvSpPr>
          <p:spPr>
            <a:xfrm rot="16200000">
              <a:off x="1943272" y="1752163"/>
              <a:ext cx="3898460" cy="3634008"/>
            </a:xfrm>
            <a:custGeom>
              <a:avLst/>
              <a:gdLst/>
              <a:ahLst/>
              <a:cxnLst/>
              <a:rect l="l" t="t" r="r" b="b"/>
              <a:pathLst>
                <a:path w="4514512" h="3634008">
                  <a:moveTo>
                    <a:pt x="4514512" y="351572"/>
                  </a:moveTo>
                  <a:lnTo>
                    <a:pt x="4514512" y="2907347"/>
                  </a:lnTo>
                  <a:cubicBezTo>
                    <a:pt x="4514512" y="3082849"/>
                    <a:pt x="4385918" y="3228315"/>
                    <a:pt x="4217617" y="3253407"/>
                  </a:cubicBezTo>
                  <a:lnTo>
                    <a:pt x="4217617" y="3260146"/>
                  </a:lnTo>
                  <a:lnTo>
                    <a:pt x="4227649" y="3260146"/>
                  </a:lnTo>
                  <a:lnTo>
                    <a:pt x="4227649" y="3465370"/>
                  </a:lnTo>
                  <a:cubicBezTo>
                    <a:pt x="4227649" y="3558506"/>
                    <a:pt x="4152147" y="3634008"/>
                    <a:pt x="4059011" y="3634008"/>
                  </a:cubicBezTo>
                  <a:lnTo>
                    <a:pt x="3113801" y="3634008"/>
                  </a:lnTo>
                  <a:cubicBezTo>
                    <a:pt x="3020665" y="3634008"/>
                    <a:pt x="2945163" y="3558506"/>
                    <a:pt x="2945163" y="3465370"/>
                  </a:cubicBezTo>
                  <a:lnTo>
                    <a:pt x="2945163" y="3260146"/>
                  </a:lnTo>
                  <a:lnTo>
                    <a:pt x="3137497" y="3260146"/>
                  </a:lnTo>
                  <a:lnTo>
                    <a:pt x="3137497" y="3258919"/>
                  </a:lnTo>
                  <a:lnTo>
                    <a:pt x="351572" y="3258919"/>
                  </a:lnTo>
                  <a:cubicBezTo>
                    <a:pt x="157404" y="3258919"/>
                    <a:pt x="0" y="3101515"/>
                    <a:pt x="0" y="2907347"/>
                  </a:cubicBezTo>
                  <a:lnTo>
                    <a:pt x="0" y="351572"/>
                  </a:lnTo>
                  <a:cubicBezTo>
                    <a:pt x="0" y="157404"/>
                    <a:pt x="157404" y="0"/>
                    <a:pt x="351572" y="0"/>
                  </a:cubicBezTo>
                  <a:lnTo>
                    <a:pt x="4162940" y="0"/>
                  </a:lnTo>
                  <a:cubicBezTo>
                    <a:pt x="4357108" y="0"/>
                    <a:pt x="4514512" y="157404"/>
                    <a:pt x="4514512" y="35157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2104" name="Rounded Rectangle 9">
              <a:extLst>
                <a:ext uri="{FF2B5EF4-FFF2-40B4-BE49-F238E27FC236}">
                  <a16:creationId xmlns:a16="http://schemas.microsoft.com/office/drawing/2014/main" id="{F85AD75B-F794-4A4A-B3F8-6126E0B25E45}"/>
                </a:ext>
              </a:extLst>
            </p:cNvPr>
            <p:cNvSpPr/>
            <p:nvPr/>
          </p:nvSpPr>
          <p:spPr>
            <a:xfrm rot="16200000" flipH="1">
              <a:off x="2253949" y="2440346"/>
              <a:ext cx="2926748" cy="3234190"/>
            </a:xfrm>
            <a:custGeom>
              <a:avLst/>
              <a:gdLst/>
              <a:ahLst/>
              <a:cxnLst/>
              <a:rect l="l" t="t" r="r" b="b"/>
              <a:pathLst>
                <a:path w="1572775" h="1405065">
                  <a:moveTo>
                    <a:pt x="1473249" y="0"/>
                  </a:moveTo>
                  <a:cubicBezTo>
                    <a:pt x="1531558" y="20642"/>
                    <a:pt x="1572775" y="76505"/>
                    <a:pt x="1572775" y="141994"/>
                  </a:cubicBezTo>
                  <a:lnTo>
                    <a:pt x="1572775" y="1252328"/>
                  </a:lnTo>
                  <a:cubicBezTo>
                    <a:pt x="1572775" y="1336682"/>
                    <a:pt x="1504392" y="1405065"/>
                    <a:pt x="1420038" y="1405065"/>
                  </a:cubicBezTo>
                  <a:lnTo>
                    <a:pt x="0" y="1405065"/>
                  </a:lnTo>
                  <a:cubicBezTo>
                    <a:pt x="768941" y="1317621"/>
                    <a:pt x="1379064" y="735374"/>
                    <a:pt x="1473249" y="0"/>
                  </a:cubicBezTo>
                  <a:close/>
                </a:path>
              </a:pathLst>
            </a:custGeom>
            <a:gradFill>
              <a:gsLst>
                <a:gs pos="0">
                  <a:schemeClr val="accent3">
                    <a:lumMod val="80000"/>
                    <a:lumOff val="20000"/>
                  </a:schemeClr>
                </a:gs>
                <a:gs pos="94000">
                  <a:schemeClr val="accent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grpSp>
      <p:grpSp>
        <p:nvGrpSpPr>
          <p:cNvPr id="2105" name="Group 2104">
            <a:extLst>
              <a:ext uri="{FF2B5EF4-FFF2-40B4-BE49-F238E27FC236}">
                <a16:creationId xmlns:a16="http://schemas.microsoft.com/office/drawing/2014/main" id="{8DAB1CBE-87D6-4D96-AB21-CCEEB298313D}"/>
              </a:ext>
            </a:extLst>
          </p:cNvPr>
          <p:cNvGrpSpPr/>
          <p:nvPr/>
        </p:nvGrpSpPr>
        <p:grpSpPr>
          <a:xfrm>
            <a:off x="7815927" y="3361214"/>
            <a:ext cx="7096468" cy="7387559"/>
            <a:chOff x="543004" y="1622596"/>
            <a:chExt cx="3630231" cy="3898458"/>
          </a:xfrm>
          <a:effectLst>
            <a:outerShdw blurRad="50800" dist="38100" dir="2700000" algn="tl" rotWithShape="0">
              <a:prstClr val="black">
                <a:alpha val="40000"/>
              </a:prstClr>
            </a:outerShdw>
          </a:effectLst>
        </p:grpSpPr>
        <p:sp>
          <p:nvSpPr>
            <p:cNvPr id="2106" name="Rounded Rectangle 40">
              <a:extLst>
                <a:ext uri="{FF2B5EF4-FFF2-40B4-BE49-F238E27FC236}">
                  <a16:creationId xmlns:a16="http://schemas.microsoft.com/office/drawing/2014/main" id="{603F9924-CF6B-427D-90A2-E4B14B5E5CA4}"/>
                </a:ext>
              </a:extLst>
            </p:cNvPr>
            <p:cNvSpPr/>
            <p:nvPr/>
          </p:nvSpPr>
          <p:spPr>
            <a:xfrm rot="16200000">
              <a:off x="408891" y="1756709"/>
              <a:ext cx="3898458" cy="3630231"/>
            </a:xfrm>
            <a:custGeom>
              <a:avLst/>
              <a:gdLst/>
              <a:ahLst/>
              <a:cxnLst/>
              <a:rect l="l" t="t" r="r" b="b"/>
              <a:pathLst>
                <a:path w="4512121" h="3630231">
                  <a:moveTo>
                    <a:pt x="4227915" y="3256369"/>
                  </a:moveTo>
                  <a:lnTo>
                    <a:pt x="4227915" y="3461593"/>
                  </a:lnTo>
                  <a:cubicBezTo>
                    <a:pt x="4227915" y="3554729"/>
                    <a:pt x="4152413" y="3630231"/>
                    <a:pt x="4059277" y="3630231"/>
                  </a:cubicBezTo>
                  <a:lnTo>
                    <a:pt x="3114067" y="3630231"/>
                  </a:lnTo>
                  <a:cubicBezTo>
                    <a:pt x="3020931" y="3630231"/>
                    <a:pt x="2945429" y="3554729"/>
                    <a:pt x="2945429" y="3461593"/>
                  </a:cubicBezTo>
                  <a:lnTo>
                    <a:pt x="2945429" y="3256369"/>
                  </a:lnTo>
                  <a:close/>
                  <a:moveTo>
                    <a:pt x="4512121" y="351297"/>
                  </a:moveTo>
                  <a:lnTo>
                    <a:pt x="4512121" y="2905070"/>
                  </a:lnTo>
                  <a:cubicBezTo>
                    <a:pt x="4512121" y="3099086"/>
                    <a:pt x="4354840" y="3256367"/>
                    <a:pt x="4160824" y="3256367"/>
                  </a:cubicBezTo>
                  <a:lnTo>
                    <a:pt x="351297" y="3256367"/>
                  </a:lnTo>
                  <a:cubicBezTo>
                    <a:pt x="157281" y="3256367"/>
                    <a:pt x="0" y="3099086"/>
                    <a:pt x="0" y="2905070"/>
                  </a:cubicBezTo>
                  <a:lnTo>
                    <a:pt x="0" y="351297"/>
                  </a:lnTo>
                  <a:cubicBezTo>
                    <a:pt x="0" y="157281"/>
                    <a:pt x="157281" y="0"/>
                    <a:pt x="351297" y="0"/>
                  </a:cubicBezTo>
                  <a:lnTo>
                    <a:pt x="4160824" y="0"/>
                  </a:lnTo>
                  <a:cubicBezTo>
                    <a:pt x="4354840" y="0"/>
                    <a:pt x="4512121" y="157281"/>
                    <a:pt x="4512121" y="3512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2107" name="Rounded Rectangle 9">
              <a:extLst>
                <a:ext uri="{FF2B5EF4-FFF2-40B4-BE49-F238E27FC236}">
                  <a16:creationId xmlns:a16="http://schemas.microsoft.com/office/drawing/2014/main" id="{44B5EA14-2A78-4F1A-A51E-86BBB0149CC1}"/>
                </a:ext>
              </a:extLst>
            </p:cNvPr>
            <p:cNvSpPr/>
            <p:nvPr/>
          </p:nvSpPr>
          <p:spPr>
            <a:xfrm rot="16200000" flipH="1">
              <a:off x="729066" y="2450746"/>
              <a:ext cx="2908958" cy="3231658"/>
            </a:xfrm>
            <a:custGeom>
              <a:avLst/>
              <a:gdLst/>
              <a:ahLst/>
              <a:cxnLst/>
              <a:rect l="l" t="t" r="r" b="b"/>
              <a:pathLst>
                <a:path w="1572775" h="1405065">
                  <a:moveTo>
                    <a:pt x="1473249" y="0"/>
                  </a:moveTo>
                  <a:cubicBezTo>
                    <a:pt x="1531558" y="20642"/>
                    <a:pt x="1572775" y="76505"/>
                    <a:pt x="1572775" y="141994"/>
                  </a:cubicBezTo>
                  <a:lnTo>
                    <a:pt x="1572775" y="1252328"/>
                  </a:lnTo>
                  <a:cubicBezTo>
                    <a:pt x="1572775" y="1336682"/>
                    <a:pt x="1504392" y="1405065"/>
                    <a:pt x="1420038" y="1405065"/>
                  </a:cubicBezTo>
                  <a:lnTo>
                    <a:pt x="0" y="1405065"/>
                  </a:lnTo>
                  <a:cubicBezTo>
                    <a:pt x="768941" y="1317621"/>
                    <a:pt x="1379064" y="735374"/>
                    <a:pt x="1473249" y="0"/>
                  </a:cubicBezTo>
                  <a:close/>
                </a:path>
              </a:pathLst>
            </a:custGeom>
            <a:gradFill>
              <a:gsLst>
                <a:gs pos="0">
                  <a:schemeClr val="accent2">
                    <a:lumMod val="90000"/>
                    <a:lumOff val="10000"/>
                  </a:schemeClr>
                </a:gs>
                <a:gs pos="94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p:txBody>
        </p:sp>
      </p:grpSp>
      <p:grpSp>
        <p:nvGrpSpPr>
          <p:cNvPr id="2108" name="Group 2107">
            <a:extLst>
              <a:ext uri="{FF2B5EF4-FFF2-40B4-BE49-F238E27FC236}">
                <a16:creationId xmlns:a16="http://schemas.microsoft.com/office/drawing/2014/main" id="{350125A7-9750-4667-A68E-D43DBE5D50C6}"/>
              </a:ext>
            </a:extLst>
          </p:cNvPr>
          <p:cNvGrpSpPr/>
          <p:nvPr/>
        </p:nvGrpSpPr>
        <p:grpSpPr>
          <a:xfrm>
            <a:off x="4512135" y="3339996"/>
            <a:ext cx="5443104" cy="7413354"/>
            <a:chOff x="-143699" y="1608984"/>
            <a:chExt cx="2784444" cy="3912070"/>
          </a:xfrm>
          <a:effectLst>
            <a:outerShdw blurRad="50800" dist="38100" dir="2700000" algn="tl" rotWithShape="0">
              <a:prstClr val="black">
                <a:alpha val="40000"/>
              </a:prstClr>
            </a:outerShdw>
          </a:effectLst>
        </p:grpSpPr>
        <p:sp>
          <p:nvSpPr>
            <p:cNvPr id="2109" name="Rounded Rectangle 37">
              <a:extLst>
                <a:ext uri="{FF2B5EF4-FFF2-40B4-BE49-F238E27FC236}">
                  <a16:creationId xmlns:a16="http://schemas.microsoft.com/office/drawing/2014/main" id="{AF605A7A-BA1F-4189-80E2-3451C5384849}"/>
                </a:ext>
              </a:extLst>
            </p:cNvPr>
            <p:cNvSpPr/>
            <p:nvPr/>
          </p:nvSpPr>
          <p:spPr>
            <a:xfrm rot="16200000" flipH="1">
              <a:off x="-700707" y="2165992"/>
              <a:ext cx="3898459" cy="2784444"/>
            </a:xfrm>
            <a:custGeom>
              <a:avLst/>
              <a:gdLst/>
              <a:ahLst/>
              <a:cxnLst/>
              <a:rect l="l" t="t" r="r" b="b"/>
              <a:pathLst>
                <a:path w="4512121" h="2644554">
                  <a:moveTo>
                    <a:pt x="0" y="0"/>
                  </a:moveTo>
                  <a:lnTo>
                    <a:pt x="0" y="1919393"/>
                  </a:lnTo>
                  <a:cubicBezTo>
                    <a:pt x="0" y="2093916"/>
                    <a:pt x="127265" y="2238715"/>
                    <a:pt x="294236" y="2264938"/>
                  </a:cubicBezTo>
                  <a:lnTo>
                    <a:pt x="294236" y="2270692"/>
                  </a:lnTo>
                  <a:lnTo>
                    <a:pt x="284205" y="2270692"/>
                  </a:lnTo>
                  <a:lnTo>
                    <a:pt x="284205" y="2475916"/>
                  </a:lnTo>
                  <a:cubicBezTo>
                    <a:pt x="284205" y="2569052"/>
                    <a:pt x="359707" y="2644554"/>
                    <a:pt x="452843" y="2644554"/>
                  </a:cubicBezTo>
                  <a:lnTo>
                    <a:pt x="1398053" y="2644554"/>
                  </a:lnTo>
                  <a:cubicBezTo>
                    <a:pt x="1491189" y="2644554"/>
                    <a:pt x="1566691" y="2569052"/>
                    <a:pt x="1566691" y="2475916"/>
                  </a:cubicBezTo>
                  <a:lnTo>
                    <a:pt x="1566691" y="2270692"/>
                  </a:lnTo>
                  <a:lnTo>
                    <a:pt x="1374356" y="2270692"/>
                  </a:lnTo>
                  <a:lnTo>
                    <a:pt x="1374356" y="2270690"/>
                  </a:lnTo>
                  <a:lnTo>
                    <a:pt x="4160824" y="2270690"/>
                  </a:lnTo>
                  <a:cubicBezTo>
                    <a:pt x="4354840" y="2270690"/>
                    <a:pt x="4512121" y="2113409"/>
                    <a:pt x="4512121" y="1919393"/>
                  </a:cubicBezTo>
                  <a:lnTo>
                    <a:pt x="4512121"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p:txBody>
        </p:sp>
        <p:sp>
          <p:nvSpPr>
            <p:cNvPr id="2110" name="Rounded Rectangle 9">
              <a:extLst>
                <a:ext uri="{FF2B5EF4-FFF2-40B4-BE49-F238E27FC236}">
                  <a16:creationId xmlns:a16="http://schemas.microsoft.com/office/drawing/2014/main" id="{430287AC-1A37-4B83-8572-511E04EB4B07}"/>
                </a:ext>
              </a:extLst>
            </p:cNvPr>
            <p:cNvSpPr/>
            <p:nvPr/>
          </p:nvSpPr>
          <p:spPr>
            <a:xfrm rot="16200000" flipH="1">
              <a:off x="-423814" y="2812774"/>
              <a:ext cx="2988395" cy="2428166"/>
            </a:xfrm>
            <a:custGeom>
              <a:avLst/>
              <a:gdLst/>
              <a:ahLst/>
              <a:cxnLst/>
              <a:rect l="l" t="t" r="r" b="b"/>
              <a:pathLst>
                <a:path w="3602060" h="2270692">
                  <a:moveTo>
                    <a:pt x="0" y="2270692"/>
                  </a:moveTo>
                  <a:lnTo>
                    <a:pt x="3252253" y="2270692"/>
                  </a:lnTo>
                  <a:cubicBezTo>
                    <a:pt x="3445445" y="2270692"/>
                    <a:pt x="3602060" y="2113411"/>
                    <a:pt x="3602060" y="1919396"/>
                  </a:cubicBezTo>
                  <a:lnTo>
                    <a:pt x="3602060" y="0"/>
                  </a:lnTo>
                  <a:lnTo>
                    <a:pt x="3109555" y="0"/>
                  </a:lnTo>
                  <a:cubicBezTo>
                    <a:pt x="2587839" y="1218343"/>
                    <a:pt x="1410603" y="2109596"/>
                    <a:pt x="0" y="2270692"/>
                  </a:cubicBezTo>
                  <a:close/>
                </a:path>
              </a:pathLst>
            </a:custGeom>
            <a:gradFill>
              <a:gsLst>
                <a:gs pos="0">
                  <a:schemeClr val="accent1">
                    <a:lumMod val="90000"/>
                    <a:lumOff val="10000"/>
                  </a:schemeClr>
                </a:gs>
                <a:gs pos="94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p:txBody>
        </p:sp>
      </p:grpSp>
      <p:sp>
        <p:nvSpPr>
          <p:cNvPr id="60" name="Rectangle 59">
            <a:extLst>
              <a:ext uri="{FF2B5EF4-FFF2-40B4-BE49-F238E27FC236}">
                <a16:creationId xmlns:a16="http://schemas.microsoft.com/office/drawing/2014/main" id="{8B71DD74-CAEA-A441-B63C-9F4871B72C23}"/>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imeline">
            <a:extLst>
              <a:ext uri="{FF2B5EF4-FFF2-40B4-BE49-F238E27FC236}">
                <a16:creationId xmlns:a16="http://schemas.microsoft.com/office/drawing/2014/main" id="{CB0F8BDD-B542-D74E-AC92-F519FFF1CF60}"/>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Risk Profile</a:t>
            </a:r>
          </a:p>
        </p:txBody>
      </p:sp>
      <p:grpSp>
        <p:nvGrpSpPr>
          <p:cNvPr id="63" name="Google Shape;10053;p76">
            <a:extLst>
              <a:ext uri="{FF2B5EF4-FFF2-40B4-BE49-F238E27FC236}">
                <a16:creationId xmlns:a16="http://schemas.microsoft.com/office/drawing/2014/main" id="{AB6B4194-15B4-F04E-928E-976EFAE6D1A2}"/>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65" name="Google Shape;10054;p76">
              <a:extLst>
                <a:ext uri="{FF2B5EF4-FFF2-40B4-BE49-F238E27FC236}">
                  <a16:creationId xmlns:a16="http://schemas.microsoft.com/office/drawing/2014/main" id="{416FF9A2-A094-934E-B957-F0F89ABF1ED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66" name="Google Shape;10055;p76">
              <a:extLst>
                <a:ext uri="{FF2B5EF4-FFF2-40B4-BE49-F238E27FC236}">
                  <a16:creationId xmlns:a16="http://schemas.microsoft.com/office/drawing/2014/main" id="{DA3DD34C-8388-0549-9E4D-89CE9465505F}"/>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67" name="Google Shape;10056;p76">
              <a:extLst>
                <a:ext uri="{FF2B5EF4-FFF2-40B4-BE49-F238E27FC236}">
                  <a16:creationId xmlns:a16="http://schemas.microsoft.com/office/drawing/2014/main" id="{41119A6D-CAA2-1D45-B652-121CF3155A05}"/>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68" name="Google Shape;10057;p76">
              <a:extLst>
                <a:ext uri="{FF2B5EF4-FFF2-40B4-BE49-F238E27FC236}">
                  <a16:creationId xmlns:a16="http://schemas.microsoft.com/office/drawing/2014/main" id="{3422516A-5326-CE4F-9DC3-7461AAE73644}"/>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69" name="Google Shape;10058;p76">
              <a:extLst>
                <a:ext uri="{FF2B5EF4-FFF2-40B4-BE49-F238E27FC236}">
                  <a16:creationId xmlns:a16="http://schemas.microsoft.com/office/drawing/2014/main" id="{E57AF903-C239-2B47-B600-BCD36346ED35}"/>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70" name="Google Shape;10059;p76">
              <a:extLst>
                <a:ext uri="{FF2B5EF4-FFF2-40B4-BE49-F238E27FC236}">
                  <a16:creationId xmlns:a16="http://schemas.microsoft.com/office/drawing/2014/main" id="{D3935351-6A1F-7647-9999-12AF5AE3D143}"/>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71" name="Google Shape;10060;p76">
              <a:extLst>
                <a:ext uri="{FF2B5EF4-FFF2-40B4-BE49-F238E27FC236}">
                  <a16:creationId xmlns:a16="http://schemas.microsoft.com/office/drawing/2014/main" id="{F339A99C-1642-7444-BC65-784B98D45979}"/>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64" name="Rectangle 63">
            <a:extLst>
              <a:ext uri="{FF2B5EF4-FFF2-40B4-BE49-F238E27FC236}">
                <a16:creationId xmlns:a16="http://schemas.microsoft.com/office/drawing/2014/main" id="{84022DCE-0108-D14B-8E8B-F8FEFDCCCB97}"/>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72" name="Group 71">
            <a:extLst>
              <a:ext uri="{FF2B5EF4-FFF2-40B4-BE49-F238E27FC236}">
                <a16:creationId xmlns:a16="http://schemas.microsoft.com/office/drawing/2014/main" id="{97A02305-3A53-3845-8A82-6325EB9B52B1}"/>
              </a:ext>
            </a:extLst>
          </p:cNvPr>
          <p:cNvGrpSpPr/>
          <p:nvPr/>
        </p:nvGrpSpPr>
        <p:grpSpPr>
          <a:xfrm>
            <a:off x="-14741" y="12454417"/>
            <a:ext cx="24599037" cy="1398545"/>
            <a:chOff x="-14741" y="12454417"/>
            <a:chExt cx="24599037" cy="1398545"/>
          </a:xfrm>
        </p:grpSpPr>
        <p:sp>
          <p:nvSpPr>
            <p:cNvPr id="73" name="Rectangle 72">
              <a:extLst>
                <a:ext uri="{FF2B5EF4-FFF2-40B4-BE49-F238E27FC236}">
                  <a16:creationId xmlns:a16="http://schemas.microsoft.com/office/drawing/2014/main" id="{2472BBBA-5AC6-644F-8262-315D2BE0726B}"/>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74" name="Chevron 3">
              <a:extLst>
                <a:ext uri="{FF2B5EF4-FFF2-40B4-BE49-F238E27FC236}">
                  <a16:creationId xmlns:a16="http://schemas.microsoft.com/office/drawing/2014/main" id="{C5A1EB5E-8741-BB47-B7F6-6BC814AC93FF}"/>
                </a:ext>
              </a:extLst>
            </p:cNvPr>
            <p:cNvSpPr/>
            <p:nvPr/>
          </p:nvSpPr>
          <p:spPr>
            <a:xfrm>
              <a:off x="6650864" y="12791593"/>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75" name="November">
              <a:extLst>
                <a:ext uri="{FF2B5EF4-FFF2-40B4-BE49-F238E27FC236}">
                  <a16:creationId xmlns:a16="http://schemas.microsoft.com/office/drawing/2014/main" id="{FF6E5240-90BC-F846-BECA-0CF5FE20B64D}"/>
                </a:ext>
              </a:extLst>
            </p:cNvPr>
            <p:cNvSpPr txBox="1"/>
            <p:nvPr/>
          </p:nvSpPr>
          <p:spPr>
            <a:xfrm>
              <a:off x="6954432" y="12921489"/>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Descriptive Analysis</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76" name="Chevron 3">
              <a:extLst>
                <a:ext uri="{FF2B5EF4-FFF2-40B4-BE49-F238E27FC236}">
                  <a16:creationId xmlns:a16="http://schemas.microsoft.com/office/drawing/2014/main" id="{DBA01019-A5C6-A742-B303-5D1B3A04F942}"/>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77" name="Chevron 3">
              <a:extLst>
                <a:ext uri="{FF2B5EF4-FFF2-40B4-BE49-F238E27FC236}">
                  <a16:creationId xmlns:a16="http://schemas.microsoft.com/office/drawing/2014/main" id="{A0170E0E-35D3-0343-B8B6-B977611B39E7}"/>
                </a:ext>
              </a:extLst>
            </p:cNvPr>
            <p:cNvSpPr/>
            <p:nvPr/>
          </p:nvSpPr>
          <p:spPr>
            <a:xfrm>
              <a:off x="12179694" y="12789411"/>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78" name="Chevron 3">
              <a:extLst>
                <a:ext uri="{FF2B5EF4-FFF2-40B4-BE49-F238E27FC236}">
                  <a16:creationId xmlns:a16="http://schemas.microsoft.com/office/drawing/2014/main" id="{34F0F044-375E-6F4E-AEB1-EBA2400BB080}"/>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79" name="November">
              <a:extLst>
                <a:ext uri="{FF2B5EF4-FFF2-40B4-BE49-F238E27FC236}">
                  <a16:creationId xmlns:a16="http://schemas.microsoft.com/office/drawing/2014/main" id="{23246A7D-82B6-B144-947C-2E68B9109D28}"/>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80" name="November">
              <a:extLst>
                <a:ext uri="{FF2B5EF4-FFF2-40B4-BE49-F238E27FC236}">
                  <a16:creationId xmlns:a16="http://schemas.microsoft.com/office/drawing/2014/main" id="{281277F6-F862-6442-83DF-8E5978AF5397}"/>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81" name="November">
              <a:extLst>
                <a:ext uri="{FF2B5EF4-FFF2-40B4-BE49-F238E27FC236}">
                  <a16:creationId xmlns:a16="http://schemas.microsoft.com/office/drawing/2014/main" id="{70D6EB88-9672-9942-AC26-D187E1D424EC}"/>
                </a:ext>
              </a:extLst>
            </p:cNvPr>
            <p:cNvSpPr txBox="1"/>
            <p:nvPr/>
          </p:nvSpPr>
          <p:spPr>
            <a:xfrm>
              <a:off x="12625817" y="12895452"/>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Predictive Model</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sp>
        <p:nvSpPr>
          <p:cNvPr id="2111" name="TextBox 2110">
            <a:extLst>
              <a:ext uri="{FF2B5EF4-FFF2-40B4-BE49-F238E27FC236}">
                <a16:creationId xmlns:a16="http://schemas.microsoft.com/office/drawing/2014/main" id="{7C7CAE80-8D1F-4EB0-9538-EE15C081DC47}"/>
              </a:ext>
            </a:extLst>
          </p:cNvPr>
          <p:cNvSpPr txBox="1"/>
          <p:nvPr/>
        </p:nvSpPr>
        <p:spPr>
          <a:xfrm rot="5400000">
            <a:off x="8472631" y="4585362"/>
            <a:ext cx="2124779" cy="643831"/>
          </a:xfrm>
          <a:prstGeom prst="rect">
            <a:avLst/>
          </a:prstGeom>
          <a:noFill/>
        </p:spPr>
        <p:txBody>
          <a:bodyPr wrap="square" lIns="216000" rIns="216000" rtlCol="0">
            <a:spAutoFit/>
          </a:bodyPr>
          <a:lstStyle/>
          <a:p>
            <a:pPr algn="ctr"/>
            <a:r>
              <a:rPr lang="en-US" altLang="ko-KR" sz="3200" b="1" dirty="0">
                <a:solidFill>
                  <a:schemeClr val="bg1"/>
                </a:solidFill>
                <a:cs typeface="Arial" pitchFamily="34" charset="0"/>
              </a:rPr>
              <a:t>Profile 1</a:t>
            </a:r>
            <a:endParaRPr lang="ko-KR" altLang="en-US" sz="3200" b="1" dirty="0">
              <a:solidFill>
                <a:schemeClr val="bg1"/>
              </a:solidFill>
              <a:cs typeface="Arial" pitchFamily="34" charset="0"/>
            </a:endParaRPr>
          </a:p>
        </p:txBody>
      </p:sp>
      <p:grpSp>
        <p:nvGrpSpPr>
          <p:cNvPr id="2115" name="Group 2114">
            <a:extLst>
              <a:ext uri="{FF2B5EF4-FFF2-40B4-BE49-F238E27FC236}">
                <a16:creationId xmlns:a16="http://schemas.microsoft.com/office/drawing/2014/main" id="{E8FF0512-39D7-4EDB-979D-583FDB4A9C67}"/>
              </a:ext>
            </a:extLst>
          </p:cNvPr>
          <p:cNvGrpSpPr/>
          <p:nvPr/>
        </p:nvGrpSpPr>
        <p:grpSpPr>
          <a:xfrm>
            <a:off x="5275823" y="6103312"/>
            <a:ext cx="3163658" cy="3863824"/>
            <a:chOff x="2729336" y="4122794"/>
            <a:chExt cx="2464780" cy="1931912"/>
          </a:xfrm>
        </p:grpSpPr>
        <p:sp>
          <p:nvSpPr>
            <p:cNvPr id="2116" name="TextBox 2115">
              <a:extLst>
                <a:ext uri="{FF2B5EF4-FFF2-40B4-BE49-F238E27FC236}">
                  <a16:creationId xmlns:a16="http://schemas.microsoft.com/office/drawing/2014/main" id="{98AFD85A-1886-4BE8-A7DC-7EDE02A900E4}"/>
                </a:ext>
              </a:extLst>
            </p:cNvPr>
            <p:cNvSpPr txBox="1"/>
            <p:nvPr/>
          </p:nvSpPr>
          <p:spPr>
            <a:xfrm>
              <a:off x="3022081" y="5358521"/>
              <a:ext cx="1843922" cy="696185"/>
            </a:xfrm>
            <a:prstGeom prst="rect">
              <a:avLst/>
            </a:prstGeom>
            <a:noFill/>
          </p:spPr>
          <p:txBody>
            <a:bodyPr wrap="square" rtlCol="0">
              <a:spAutoFit/>
            </a:bodyPr>
            <a:lstStyle/>
            <a:p>
              <a:pPr algn="l"/>
              <a:r>
                <a:rPr lang="en-US" dirty="0">
                  <a:solidFill>
                    <a:schemeClr val="bg1"/>
                  </a:solidFill>
                </a:rPr>
                <a:t>Validation of self defined TD using reported </a:t>
              </a:r>
            </a:p>
          </p:txBody>
        </p:sp>
        <p:sp>
          <p:nvSpPr>
            <p:cNvPr id="2117" name="TextBox 2116">
              <a:extLst>
                <a:ext uri="{FF2B5EF4-FFF2-40B4-BE49-F238E27FC236}">
                  <a16:creationId xmlns:a16="http://schemas.microsoft.com/office/drawing/2014/main" id="{3B586707-70E6-4D28-B46E-D4532475B47A}"/>
                </a:ext>
              </a:extLst>
            </p:cNvPr>
            <p:cNvSpPr txBox="1"/>
            <p:nvPr/>
          </p:nvSpPr>
          <p:spPr>
            <a:xfrm>
              <a:off x="2729336" y="4122794"/>
              <a:ext cx="2464780" cy="804515"/>
            </a:xfrm>
            <a:prstGeom prst="rect">
              <a:avLst/>
            </a:prstGeom>
            <a:noFill/>
          </p:spPr>
          <p:txBody>
            <a:bodyPr wrap="square" rtlCol="0">
              <a:spAutoFit/>
            </a:bodyPr>
            <a:lstStyle/>
            <a:p>
              <a:pPr algn="ctr"/>
              <a:r>
                <a:rPr lang="en-US" altLang="ko-KR" sz="2800" b="1" dirty="0">
                  <a:solidFill>
                    <a:schemeClr val="bg1"/>
                  </a:solidFill>
                  <a:cs typeface="Arial" pitchFamily="34" charset="0"/>
                </a:rPr>
                <a:t>Temperature Deviation (TD) </a:t>
              </a:r>
            </a:p>
            <a:p>
              <a:pPr algn="ctr"/>
              <a:r>
                <a:rPr lang="en-US" altLang="ko-KR" sz="2800" b="1" dirty="0">
                  <a:solidFill>
                    <a:schemeClr val="bg1"/>
                  </a:solidFill>
                  <a:cs typeface="Arial" pitchFamily="34" charset="0"/>
                </a:rPr>
                <a:t>Risk Profile</a:t>
              </a:r>
            </a:p>
          </p:txBody>
        </p:sp>
      </p:grpSp>
      <p:grpSp>
        <p:nvGrpSpPr>
          <p:cNvPr id="2118" name="Group 2117">
            <a:extLst>
              <a:ext uri="{FF2B5EF4-FFF2-40B4-BE49-F238E27FC236}">
                <a16:creationId xmlns:a16="http://schemas.microsoft.com/office/drawing/2014/main" id="{DCCD642D-A62F-4E19-A61E-10069A25A017}"/>
              </a:ext>
            </a:extLst>
          </p:cNvPr>
          <p:cNvGrpSpPr/>
          <p:nvPr/>
        </p:nvGrpSpPr>
        <p:grpSpPr>
          <a:xfrm>
            <a:off x="10755238" y="6283993"/>
            <a:ext cx="2430161" cy="3592268"/>
            <a:chOff x="3122780" y="4215423"/>
            <a:chExt cx="1893319" cy="1796134"/>
          </a:xfrm>
        </p:grpSpPr>
        <p:sp>
          <p:nvSpPr>
            <p:cNvPr id="2119" name="TextBox 2118">
              <a:extLst>
                <a:ext uri="{FF2B5EF4-FFF2-40B4-BE49-F238E27FC236}">
                  <a16:creationId xmlns:a16="http://schemas.microsoft.com/office/drawing/2014/main" id="{0A17CE83-88CA-4D9D-9DB3-8A26BFE43F42}"/>
                </a:ext>
              </a:extLst>
            </p:cNvPr>
            <p:cNvSpPr txBox="1"/>
            <p:nvPr/>
          </p:nvSpPr>
          <p:spPr>
            <a:xfrm>
              <a:off x="3122780" y="5315372"/>
              <a:ext cx="1843922" cy="696185"/>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bg1"/>
                  </a:solidFill>
                  <a:cs typeface="Arial" pitchFamily="34" charset="0"/>
                </a:rPr>
                <a:t>Compressor</a:t>
              </a:r>
            </a:p>
            <a:p>
              <a:pPr marL="342900" indent="-342900">
                <a:buFont typeface="Arial" panose="020B0604020202020204" pitchFamily="34" charset="0"/>
                <a:buChar char="•"/>
              </a:pPr>
              <a:r>
                <a:rPr lang="en-US" altLang="ko-KR" dirty="0">
                  <a:solidFill>
                    <a:schemeClr val="bg1"/>
                  </a:solidFill>
                  <a:cs typeface="Arial" pitchFamily="34" charset="0"/>
                </a:rPr>
                <a:t>Heater</a:t>
              </a:r>
            </a:p>
            <a:p>
              <a:pPr marL="342900" indent="-342900">
                <a:buFont typeface="Arial" panose="020B0604020202020204" pitchFamily="34" charset="0"/>
                <a:buChar char="•"/>
              </a:pPr>
              <a:r>
                <a:rPr lang="en-US" altLang="ko-KR" dirty="0">
                  <a:solidFill>
                    <a:schemeClr val="bg1"/>
                  </a:solidFill>
                  <a:cs typeface="Arial" pitchFamily="34" charset="0"/>
                </a:rPr>
                <a:t>Charger</a:t>
              </a:r>
            </a:p>
          </p:txBody>
        </p:sp>
        <p:sp>
          <p:nvSpPr>
            <p:cNvPr id="2120" name="TextBox 2119">
              <a:extLst>
                <a:ext uri="{FF2B5EF4-FFF2-40B4-BE49-F238E27FC236}">
                  <a16:creationId xmlns:a16="http://schemas.microsoft.com/office/drawing/2014/main" id="{23946B41-99F6-475E-8040-1E91C5580EE8}"/>
                </a:ext>
              </a:extLst>
            </p:cNvPr>
            <p:cNvSpPr txBox="1"/>
            <p:nvPr/>
          </p:nvSpPr>
          <p:spPr>
            <a:xfrm>
              <a:off x="3145287" y="4215423"/>
              <a:ext cx="1870812" cy="545983"/>
            </a:xfrm>
            <a:prstGeom prst="rect">
              <a:avLst/>
            </a:prstGeom>
            <a:noFill/>
          </p:spPr>
          <p:txBody>
            <a:bodyPr wrap="square" rtlCol="0">
              <a:spAutoFit/>
            </a:bodyPr>
            <a:lstStyle/>
            <a:p>
              <a:pPr algn="ctr"/>
              <a:r>
                <a:rPr lang="en-US" altLang="ko-KR" sz="2800" b="1" dirty="0">
                  <a:solidFill>
                    <a:schemeClr val="bg1"/>
                  </a:solidFill>
                  <a:cs typeface="Arial" pitchFamily="34" charset="0"/>
                </a:rPr>
                <a:t>Failure Alarms </a:t>
              </a:r>
            </a:p>
            <a:p>
              <a:pPr algn="ctr"/>
              <a:r>
                <a:rPr lang="en-US" altLang="ko-KR" sz="2800" b="1" dirty="0">
                  <a:solidFill>
                    <a:schemeClr val="bg1"/>
                  </a:solidFill>
                  <a:cs typeface="Arial" pitchFamily="34" charset="0"/>
                </a:rPr>
                <a:t>Risk Profile</a:t>
              </a:r>
            </a:p>
          </p:txBody>
        </p:sp>
      </p:grpSp>
      <p:sp>
        <p:nvSpPr>
          <p:cNvPr id="2126" name="TextBox 2125">
            <a:extLst>
              <a:ext uri="{FF2B5EF4-FFF2-40B4-BE49-F238E27FC236}">
                <a16:creationId xmlns:a16="http://schemas.microsoft.com/office/drawing/2014/main" id="{E3799956-22C5-487F-8C09-B3091EADB402}"/>
              </a:ext>
            </a:extLst>
          </p:cNvPr>
          <p:cNvSpPr txBox="1"/>
          <p:nvPr/>
        </p:nvSpPr>
        <p:spPr>
          <a:xfrm>
            <a:off x="15701622" y="5969667"/>
            <a:ext cx="2401272" cy="2126095"/>
          </a:xfrm>
          <a:prstGeom prst="rect">
            <a:avLst/>
          </a:prstGeom>
          <a:noFill/>
        </p:spPr>
        <p:txBody>
          <a:bodyPr wrap="square" rtlCol="0">
            <a:spAutoFit/>
          </a:bodyPr>
          <a:lstStyle/>
          <a:p>
            <a:pPr algn="ctr"/>
            <a:r>
              <a:rPr lang="en-US" altLang="ko-KR" sz="2800" b="1" dirty="0">
                <a:solidFill>
                  <a:schemeClr val="bg1"/>
                </a:solidFill>
                <a:cs typeface="Arial" pitchFamily="34" charset="0"/>
              </a:rPr>
              <a:t>Compressor Performance Anomaly Risk Profile</a:t>
            </a:r>
          </a:p>
        </p:txBody>
      </p:sp>
      <p:sp>
        <p:nvSpPr>
          <p:cNvPr id="2127" name="TextBox 2126">
            <a:extLst>
              <a:ext uri="{FF2B5EF4-FFF2-40B4-BE49-F238E27FC236}">
                <a16:creationId xmlns:a16="http://schemas.microsoft.com/office/drawing/2014/main" id="{087A4554-1804-4DAE-8672-0DD884AE9561}"/>
              </a:ext>
            </a:extLst>
          </p:cNvPr>
          <p:cNvSpPr txBox="1"/>
          <p:nvPr/>
        </p:nvSpPr>
        <p:spPr>
          <a:xfrm rot="5400000">
            <a:off x="13427800" y="4585362"/>
            <a:ext cx="2124783" cy="643831"/>
          </a:xfrm>
          <a:prstGeom prst="rect">
            <a:avLst/>
          </a:prstGeom>
          <a:noFill/>
        </p:spPr>
        <p:txBody>
          <a:bodyPr wrap="square" lIns="216000" rIns="216000" rtlCol="0">
            <a:spAutoFit/>
          </a:bodyPr>
          <a:lstStyle/>
          <a:p>
            <a:pPr algn="ctr"/>
            <a:r>
              <a:rPr lang="en-US" altLang="ko-KR" sz="3200" b="1" dirty="0">
                <a:solidFill>
                  <a:schemeClr val="bg1"/>
                </a:solidFill>
                <a:cs typeface="Arial" pitchFamily="34" charset="0"/>
              </a:rPr>
              <a:t>Profile 2</a:t>
            </a:r>
            <a:endParaRPr lang="ko-KR" altLang="en-US" sz="3200" b="1" dirty="0">
              <a:solidFill>
                <a:schemeClr val="bg1"/>
              </a:solidFill>
              <a:cs typeface="Arial" pitchFamily="34" charset="0"/>
            </a:endParaRPr>
          </a:p>
        </p:txBody>
      </p:sp>
      <p:sp>
        <p:nvSpPr>
          <p:cNvPr id="2128" name="TextBox 2127">
            <a:extLst>
              <a:ext uri="{FF2B5EF4-FFF2-40B4-BE49-F238E27FC236}">
                <a16:creationId xmlns:a16="http://schemas.microsoft.com/office/drawing/2014/main" id="{7BF22730-ED70-4201-8EB1-E49330B11581}"/>
              </a:ext>
            </a:extLst>
          </p:cNvPr>
          <p:cNvSpPr txBox="1"/>
          <p:nvPr/>
        </p:nvSpPr>
        <p:spPr>
          <a:xfrm rot="5400000">
            <a:off x="18235701" y="4585362"/>
            <a:ext cx="2124783" cy="643831"/>
          </a:xfrm>
          <a:prstGeom prst="rect">
            <a:avLst/>
          </a:prstGeom>
          <a:noFill/>
        </p:spPr>
        <p:txBody>
          <a:bodyPr wrap="square" lIns="216000" rIns="216000" rtlCol="0">
            <a:spAutoFit/>
          </a:bodyPr>
          <a:lstStyle/>
          <a:p>
            <a:pPr algn="ctr"/>
            <a:r>
              <a:rPr lang="en-US" altLang="ko-KR" sz="3200" b="1" dirty="0">
                <a:solidFill>
                  <a:schemeClr val="bg1"/>
                </a:solidFill>
                <a:cs typeface="Arial" pitchFamily="34" charset="0"/>
              </a:rPr>
              <a:t>Profile 3</a:t>
            </a:r>
            <a:endParaRPr lang="ko-KR" altLang="en-US" sz="3200" b="1" dirty="0">
              <a:solidFill>
                <a:schemeClr val="bg1"/>
              </a:solidFill>
              <a:cs typeface="Arial" pitchFamily="34" charset="0"/>
            </a:endParaRPr>
          </a:p>
        </p:txBody>
      </p:sp>
      <p:grpSp>
        <p:nvGrpSpPr>
          <p:cNvPr id="50" name="Google Shape;9497;p74">
            <a:extLst>
              <a:ext uri="{FF2B5EF4-FFF2-40B4-BE49-F238E27FC236}">
                <a16:creationId xmlns:a16="http://schemas.microsoft.com/office/drawing/2014/main" id="{F794F2C4-9D64-374F-A681-6AED9706657C}"/>
              </a:ext>
            </a:extLst>
          </p:cNvPr>
          <p:cNvGrpSpPr/>
          <p:nvPr/>
        </p:nvGrpSpPr>
        <p:grpSpPr>
          <a:xfrm>
            <a:off x="6410626" y="4427581"/>
            <a:ext cx="980140" cy="1317114"/>
            <a:chOff x="3662144" y="4135505"/>
            <a:chExt cx="232955" cy="340318"/>
          </a:xfrm>
          <a:solidFill>
            <a:schemeClr val="bg1"/>
          </a:solidFill>
        </p:grpSpPr>
        <p:sp>
          <p:nvSpPr>
            <p:cNvPr id="51" name="Google Shape;9498;p74">
              <a:extLst>
                <a:ext uri="{FF2B5EF4-FFF2-40B4-BE49-F238E27FC236}">
                  <a16:creationId xmlns:a16="http://schemas.microsoft.com/office/drawing/2014/main" id="{D5EC8A3D-48DE-804B-B992-E64526555CCD}"/>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52" name="Google Shape;9499;p74">
              <a:extLst>
                <a:ext uri="{FF2B5EF4-FFF2-40B4-BE49-F238E27FC236}">
                  <a16:creationId xmlns:a16="http://schemas.microsoft.com/office/drawing/2014/main" id="{4CC63DA9-44E8-F94E-AA18-FABF08C35FE1}"/>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55" name="Google Shape;9500;p74">
              <a:extLst>
                <a:ext uri="{FF2B5EF4-FFF2-40B4-BE49-F238E27FC236}">
                  <a16:creationId xmlns:a16="http://schemas.microsoft.com/office/drawing/2014/main" id="{7566B38C-6622-4243-95E9-0309FBCB4564}"/>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56" name="Google Shape;9501;p74">
              <a:extLst>
                <a:ext uri="{FF2B5EF4-FFF2-40B4-BE49-F238E27FC236}">
                  <a16:creationId xmlns:a16="http://schemas.microsoft.com/office/drawing/2014/main" id="{7A6795EC-3537-BC43-8A47-D49347387FE5}"/>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grpSp>
      <p:sp>
        <p:nvSpPr>
          <p:cNvPr id="57" name="Freeform 232">
            <a:extLst>
              <a:ext uri="{FF2B5EF4-FFF2-40B4-BE49-F238E27FC236}">
                <a16:creationId xmlns:a16="http://schemas.microsoft.com/office/drawing/2014/main" id="{C30549EE-EB15-FF48-84DD-C7C320F7BB4A}"/>
              </a:ext>
            </a:extLst>
          </p:cNvPr>
          <p:cNvSpPr>
            <a:spLocks noEditPoints="1"/>
          </p:cNvSpPr>
          <p:nvPr/>
        </p:nvSpPr>
        <p:spPr bwMode="auto">
          <a:xfrm>
            <a:off x="11413151" y="4507328"/>
            <a:ext cx="1168588" cy="101088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bg1"/>
          </a:solidFill>
          <a:ln>
            <a:noFill/>
          </a:ln>
        </p:spPr>
        <p:txBody>
          <a:bodyPr vert="horz" wrap="square" lIns="121889" tIns="60944" rIns="121889" bIns="60944" numCol="1" anchor="t" anchorCtr="0" compatLnSpc="1">
            <a:prstTxWarp prst="textNoShape">
              <a:avLst/>
            </a:prstTxWarp>
          </a:bodyPr>
          <a:lstStyle/>
          <a:p>
            <a:endParaRPr lang="en-US" sz="1866" dirty="0"/>
          </a:p>
        </p:txBody>
      </p:sp>
      <p:pic>
        <p:nvPicPr>
          <p:cNvPr id="58" name="Picture 57" descr="A picture containing night sky&#10;&#10;Description automatically generated">
            <a:extLst>
              <a:ext uri="{FF2B5EF4-FFF2-40B4-BE49-F238E27FC236}">
                <a16:creationId xmlns:a16="http://schemas.microsoft.com/office/drawing/2014/main" id="{DA9F0C91-2AA3-9E46-A929-230E97E8C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20611" y="4253207"/>
            <a:ext cx="3117154" cy="1381466"/>
          </a:xfrm>
          <a:prstGeom prst="rect">
            <a:avLst/>
          </a:prstGeom>
        </p:spPr>
      </p:pic>
      <p:sp>
        <p:nvSpPr>
          <p:cNvPr id="82" name="Rounded Rectangle 81">
            <a:extLst>
              <a:ext uri="{FF2B5EF4-FFF2-40B4-BE49-F238E27FC236}">
                <a16:creationId xmlns:a16="http://schemas.microsoft.com/office/drawing/2014/main" id="{5C9249F9-2144-374B-AECC-5D7B3EEBD346}"/>
              </a:ext>
            </a:extLst>
          </p:cNvPr>
          <p:cNvSpPr/>
          <p:nvPr/>
        </p:nvSpPr>
        <p:spPr>
          <a:xfrm>
            <a:off x="5312607" y="4095829"/>
            <a:ext cx="3131284" cy="4068652"/>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850A435-C967-F44A-8404-4776D7933E68}"/>
              </a:ext>
            </a:extLst>
          </p:cNvPr>
          <p:cNvSpPr/>
          <p:nvPr/>
        </p:nvSpPr>
        <p:spPr>
          <a:xfrm>
            <a:off x="10463587" y="4091252"/>
            <a:ext cx="3131284" cy="4068652"/>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3DB900AA-22E4-D64F-AD6B-76418615EE3A}"/>
              </a:ext>
            </a:extLst>
          </p:cNvPr>
          <p:cNvSpPr/>
          <p:nvPr/>
        </p:nvSpPr>
        <p:spPr>
          <a:xfrm>
            <a:off x="15279742" y="4091252"/>
            <a:ext cx="3131284" cy="4068652"/>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1443EBB-EC83-FD47-8246-B98500EA3BC9}"/>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11</a:t>
            </a:r>
          </a:p>
        </p:txBody>
      </p:sp>
    </p:spTree>
    <p:extLst>
      <p:ext uri="{BB962C8B-B14F-4D97-AF65-F5344CB8AC3E}">
        <p14:creationId xmlns:p14="http://schemas.microsoft.com/office/powerpoint/2010/main" val="144145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67525942-6AA1-2446-BA28-52241766F9C8}"/>
              </a:ext>
            </a:extLst>
          </p:cNvPr>
          <p:cNvSpPr/>
          <p:nvPr/>
        </p:nvSpPr>
        <p:spPr>
          <a:xfrm>
            <a:off x="-16318" y="4331368"/>
            <a:ext cx="24408064" cy="80567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5" name="Slide Number"/>
          <p:cNvSpPr txBox="1">
            <a:spLocks noGrp="1"/>
          </p:cNvSpPr>
          <p:nvPr>
            <p:ph type="sldNum" sz="quarter" idx="2"/>
          </p:nvPr>
        </p:nvSpPr>
        <p:spPr>
          <a:xfrm>
            <a:off x="21142330" y="12003953"/>
            <a:ext cx="571501" cy="29898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1400" b="1" i="0" u="none" strike="noStrike" cap="none" spc="0" normalizeH="0" baseline="0">
                <a:ln>
                  <a:noFill/>
                </a:ln>
                <a:solidFill>
                  <a:srgbClr val="F0F0F0"/>
                </a:solidFill>
                <a:effectLst/>
                <a:uFillTx/>
                <a:latin typeface="Arial"/>
                <a:ea typeface="Arial"/>
                <a:cs typeface="Arial"/>
                <a:sym typeface="Arial"/>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12</a:t>
            </a:fld>
            <a:endParaRPr/>
          </a:p>
        </p:txBody>
      </p:sp>
      <p:grpSp>
        <p:nvGrpSpPr>
          <p:cNvPr id="40" name="Group 39">
            <a:extLst>
              <a:ext uri="{FF2B5EF4-FFF2-40B4-BE49-F238E27FC236}">
                <a16:creationId xmlns:a16="http://schemas.microsoft.com/office/drawing/2014/main" id="{1410BB29-0574-AA44-B83B-59741C442A3D}"/>
              </a:ext>
            </a:extLst>
          </p:cNvPr>
          <p:cNvGrpSpPr/>
          <p:nvPr/>
        </p:nvGrpSpPr>
        <p:grpSpPr>
          <a:xfrm>
            <a:off x="-24064" y="-141297"/>
            <a:ext cx="24408064" cy="2481959"/>
            <a:chOff x="-24064" y="-141297"/>
            <a:chExt cx="24408064" cy="2481959"/>
          </a:xfrm>
        </p:grpSpPr>
        <p:sp>
          <p:nvSpPr>
            <p:cNvPr id="41" name="Rectangle 40">
              <a:extLst>
                <a:ext uri="{FF2B5EF4-FFF2-40B4-BE49-F238E27FC236}">
                  <a16:creationId xmlns:a16="http://schemas.microsoft.com/office/drawing/2014/main" id="{F7192C75-2293-C945-B83B-95F5BC29306A}"/>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C7CF1B6-9964-1044-B1A4-48F1C2026C5E}"/>
                </a:ext>
              </a:extLst>
            </p:cNvPr>
            <p:cNvGrpSpPr/>
            <p:nvPr/>
          </p:nvGrpSpPr>
          <p:grpSpPr>
            <a:xfrm>
              <a:off x="-24064" y="580704"/>
              <a:ext cx="24408064" cy="1755819"/>
              <a:chOff x="-24064" y="580704"/>
              <a:chExt cx="24408064" cy="1755819"/>
            </a:xfrm>
          </p:grpSpPr>
          <p:sp>
            <p:nvSpPr>
              <p:cNvPr id="43" name="Timeline">
                <a:extLst>
                  <a:ext uri="{FF2B5EF4-FFF2-40B4-BE49-F238E27FC236}">
                    <a16:creationId xmlns:a16="http://schemas.microsoft.com/office/drawing/2014/main" id="{E186CFE7-87F5-664B-91D5-1504054F53D3}"/>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(TD) Risk Profile</a:t>
                </a:r>
              </a:p>
            </p:txBody>
          </p:sp>
          <p:grpSp>
            <p:nvGrpSpPr>
              <p:cNvPr id="44" name="Google Shape;10053;p76">
                <a:extLst>
                  <a:ext uri="{FF2B5EF4-FFF2-40B4-BE49-F238E27FC236}">
                    <a16:creationId xmlns:a16="http://schemas.microsoft.com/office/drawing/2014/main" id="{58881B1A-BB86-E945-BDA7-9B5E4B642E74}"/>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46" name="Google Shape;10054;p76">
                  <a:extLst>
                    <a:ext uri="{FF2B5EF4-FFF2-40B4-BE49-F238E27FC236}">
                      <a16:creationId xmlns:a16="http://schemas.microsoft.com/office/drawing/2014/main" id="{D4036F12-81A2-1049-8B64-C047ECD5EB6E}"/>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47" name="Google Shape;10055;p76">
                  <a:extLst>
                    <a:ext uri="{FF2B5EF4-FFF2-40B4-BE49-F238E27FC236}">
                      <a16:creationId xmlns:a16="http://schemas.microsoft.com/office/drawing/2014/main" id="{FE6B6550-6984-8A48-A7F1-5CAB36D5B256}"/>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48" name="Google Shape;10056;p76">
                  <a:extLst>
                    <a:ext uri="{FF2B5EF4-FFF2-40B4-BE49-F238E27FC236}">
                      <a16:creationId xmlns:a16="http://schemas.microsoft.com/office/drawing/2014/main" id="{CE6C6B06-664C-CB41-B673-6C59B680FF17}"/>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10057;p76">
                  <a:extLst>
                    <a:ext uri="{FF2B5EF4-FFF2-40B4-BE49-F238E27FC236}">
                      <a16:creationId xmlns:a16="http://schemas.microsoft.com/office/drawing/2014/main" id="{947432FA-D2CB-104C-B98E-E9501219F0F8}"/>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10058;p76">
                  <a:extLst>
                    <a:ext uri="{FF2B5EF4-FFF2-40B4-BE49-F238E27FC236}">
                      <a16:creationId xmlns:a16="http://schemas.microsoft.com/office/drawing/2014/main" id="{E525E88E-A1EE-8A40-84A8-03CFB872C4FE}"/>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1" name="Google Shape;10059;p76">
                  <a:extLst>
                    <a:ext uri="{FF2B5EF4-FFF2-40B4-BE49-F238E27FC236}">
                      <a16:creationId xmlns:a16="http://schemas.microsoft.com/office/drawing/2014/main" id="{AE855FAF-B7CF-684E-B6D7-92A3614470B0}"/>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10060;p76">
                  <a:extLst>
                    <a:ext uri="{FF2B5EF4-FFF2-40B4-BE49-F238E27FC236}">
                      <a16:creationId xmlns:a16="http://schemas.microsoft.com/office/drawing/2014/main" id="{9108F496-0D11-4848-8FD4-81D2443A1D04}"/>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5" name="Rectangle 44">
                <a:extLst>
                  <a:ext uri="{FF2B5EF4-FFF2-40B4-BE49-F238E27FC236}">
                    <a16:creationId xmlns:a16="http://schemas.microsoft.com/office/drawing/2014/main" id="{7F857829-C8D3-264F-9F1A-26A8E7D54519}"/>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53" name="Group 52">
            <a:extLst>
              <a:ext uri="{FF2B5EF4-FFF2-40B4-BE49-F238E27FC236}">
                <a16:creationId xmlns:a16="http://schemas.microsoft.com/office/drawing/2014/main" id="{476498DC-8C8F-5C4A-8E18-1EF5FB854B64}"/>
              </a:ext>
            </a:extLst>
          </p:cNvPr>
          <p:cNvGrpSpPr/>
          <p:nvPr/>
        </p:nvGrpSpPr>
        <p:grpSpPr>
          <a:xfrm>
            <a:off x="-14741" y="12454417"/>
            <a:ext cx="24599037" cy="1398545"/>
            <a:chOff x="-14741" y="12454417"/>
            <a:chExt cx="24599037" cy="1398545"/>
          </a:xfrm>
        </p:grpSpPr>
        <p:sp>
          <p:nvSpPr>
            <p:cNvPr id="54" name="Rectangle 53">
              <a:extLst>
                <a:ext uri="{FF2B5EF4-FFF2-40B4-BE49-F238E27FC236}">
                  <a16:creationId xmlns:a16="http://schemas.microsoft.com/office/drawing/2014/main" id="{8E8ADF27-F2E5-174E-AA62-075D8854D88E}"/>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55" name="Chevron 3">
              <a:extLst>
                <a:ext uri="{FF2B5EF4-FFF2-40B4-BE49-F238E27FC236}">
                  <a16:creationId xmlns:a16="http://schemas.microsoft.com/office/drawing/2014/main" id="{D1914D5D-A42F-E948-9B91-20DEF0D0ED37}"/>
                </a:ext>
              </a:extLst>
            </p:cNvPr>
            <p:cNvSpPr/>
            <p:nvPr/>
          </p:nvSpPr>
          <p:spPr>
            <a:xfrm>
              <a:off x="6650864" y="12791593"/>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56" name="November">
              <a:extLst>
                <a:ext uri="{FF2B5EF4-FFF2-40B4-BE49-F238E27FC236}">
                  <a16:creationId xmlns:a16="http://schemas.microsoft.com/office/drawing/2014/main" id="{5DF1DC43-4BE7-694D-9069-BF4369EE102D}"/>
                </a:ext>
              </a:extLst>
            </p:cNvPr>
            <p:cNvSpPr txBox="1"/>
            <p:nvPr/>
          </p:nvSpPr>
          <p:spPr>
            <a:xfrm>
              <a:off x="6954432" y="12921489"/>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Descriptive Analysis</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57" name="Chevron 3">
              <a:extLst>
                <a:ext uri="{FF2B5EF4-FFF2-40B4-BE49-F238E27FC236}">
                  <a16:creationId xmlns:a16="http://schemas.microsoft.com/office/drawing/2014/main" id="{6BB3CE73-6746-1B42-A00E-74431648C67E}"/>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58" name="Chevron 3">
              <a:extLst>
                <a:ext uri="{FF2B5EF4-FFF2-40B4-BE49-F238E27FC236}">
                  <a16:creationId xmlns:a16="http://schemas.microsoft.com/office/drawing/2014/main" id="{697D400A-98C8-244B-8E9F-CDF25C02903C}"/>
                </a:ext>
              </a:extLst>
            </p:cNvPr>
            <p:cNvSpPr/>
            <p:nvPr/>
          </p:nvSpPr>
          <p:spPr>
            <a:xfrm>
              <a:off x="12179694" y="12789411"/>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59" name="Chevron 3">
              <a:extLst>
                <a:ext uri="{FF2B5EF4-FFF2-40B4-BE49-F238E27FC236}">
                  <a16:creationId xmlns:a16="http://schemas.microsoft.com/office/drawing/2014/main" id="{47489F92-6408-4F4F-86C2-ABA09F4E66AC}"/>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60" name="November">
              <a:extLst>
                <a:ext uri="{FF2B5EF4-FFF2-40B4-BE49-F238E27FC236}">
                  <a16:creationId xmlns:a16="http://schemas.microsoft.com/office/drawing/2014/main" id="{04B4B072-DE5C-4548-A7B1-3B349EAE5016}"/>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61" name="November">
              <a:extLst>
                <a:ext uri="{FF2B5EF4-FFF2-40B4-BE49-F238E27FC236}">
                  <a16:creationId xmlns:a16="http://schemas.microsoft.com/office/drawing/2014/main" id="{3E881651-3999-B343-B235-3C4174316C20}"/>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62" name="November">
              <a:extLst>
                <a:ext uri="{FF2B5EF4-FFF2-40B4-BE49-F238E27FC236}">
                  <a16:creationId xmlns:a16="http://schemas.microsoft.com/office/drawing/2014/main" id="{B4322EE4-299D-D143-AC03-2FA0799064E2}"/>
                </a:ext>
              </a:extLst>
            </p:cNvPr>
            <p:cNvSpPr txBox="1"/>
            <p:nvPr/>
          </p:nvSpPr>
          <p:spPr>
            <a:xfrm>
              <a:off x="12625817" y="12895452"/>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Predictive Model</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grpSp>
        <p:nvGrpSpPr>
          <p:cNvPr id="23" name="Group 22">
            <a:extLst>
              <a:ext uri="{FF2B5EF4-FFF2-40B4-BE49-F238E27FC236}">
                <a16:creationId xmlns:a16="http://schemas.microsoft.com/office/drawing/2014/main" id="{952D9057-51D5-114D-A52B-E29BD97277F8}"/>
              </a:ext>
            </a:extLst>
          </p:cNvPr>
          <p:cNvGrpSpPr/>
          <p:nvPr/>
        </p:nvGrpSpPr>
        <p:grpSpPr>
          <a:xfrm>
            <a:off x="234114" y="4796834"/>
            <a:ext cx="12362140" cy="1210588"/>
            <a:chOff x="303631" y="3861648"/>
            <a:chExt cx="12415067" cy="1210588"/>
          </a:xfrm>
        </p:grpSpPr>
        <p:sp>
          <p:nvSpPr>
            <p:cNvPr id="3671" name="Rounded Rectangle"/>
            <p:cNvSpPr/>
            <p:nvPr/>
          </p:nvSpPr>
          <p:spPr>
            <a:xfrm>
              <a:off x="303631" y="4025710"/>
              <a:ext cx="822960" cy="822960"/>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74" name="Type text here"/>
            <p:cNvSpPr txBox="1"/>
            <p:nvPr/>
          </p:nvSpPr>
          <p:spPr>
            <a:xfrm>
              <a:off x="1390684" y="3861648"/>
              <a:ext cx="11328014" cy="12105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nSpc>
                  <a:spcPct val="100000"/>
                </a:lnSpc>
              </a:pPr>
              <a:r>
                <a:rPr lang="en-US" sz="3200" b="1" dirty="0">
                  <a:solidFill>
                    <a:schemeClr val="tx1"/>
                  </a:solidFill>
                </a:rPr>
                <a:t>Season</a:t>
              </a:r>
            </a:p>
            <a:p>
              <a:pPr marL="457200" indent="-457200">
                <a:lnSpc>
                  <a:spcPct val="100000"/>
                </a:lnSpc>
                <a:buFont typeface="Arial" panose="020B0604020202020204" pitchFamily="34" charset="0"/>
                <a:buChar char="•"/>
              </a:pPr>
              <a:r>
                <a:rPr lang="en-US" sz="3200" dirty="0">
                  <a:solidFill>
                    <a:schemeClr val="tx1"/>
                  </a:solidFill>
                </a:rPr>
                <a:t>Summer has the highest TD rate, taking up </a:t>
              </a:r>
              <a:r>
                <a:rPr lang="en-US" sz="4000" b="1" dirty="0">
                  <a:solidFill>
                    <a:srgbClr val="231D88"/>
                  </a:solidFill>
                </a:rPr>
                <a:t>39%</a:t>
              </a:r>
              <a:r>
                <a:rPr lang="en-US" sz="3200" dirty="0">
                  <a:solidFill>
                    <a:schemeClr val="tx1"/>
                  </a:solidFill>
                </a:rPr>
                <a:t> of the total TD</a:t>
              </a:r>
            </a:p>
          </p:txBody>
        </p:sp>
        <p:grpSp>
          <p:nvGrpSpPr>
            <p:cNvPr id="64" name="Google Shape;9358;p74">
              <a:extLst>
                <a:ext uri="{FF2B5EF4-FFF2-40B4-BE49-F238E27FC236}">
                  <a16:creationId xmlns:a16="http://schemas.microsoft.com/office/drawing/2014/main" id="{928C481B-F873-5D41-990D-BE6776B585F2}"/>
                </a:ext>
              </a:extLst>
            </p:cNvPr>
            <p:cNvGrpSpPr/>
            <p:nvPr/>
          </p:nvGrpSpPr>
          <p:grpSpPr>
            <a:xfrm>
              <a:off x="451289" y="4189706"/>
              <a:ext cx="485979" cy="486529"/>
              <a:chOff x="865862" y="3207306"/>
              <a:chExt cx="364484" cy="364897"/>
            </a:xfrm>
            <a:solidFill>
              <a:schemeClr val="bg1"/>
            </a:solidFill>
          </p:grpSpPr>
          <p:sp>
            <p:nvSpPr>
              <p:cNvPr id="65" name="Google Shape;9359;p74">
                <a:extLst>
                  <a:ext uri="{FF2B5EF4-FFF2-40B4-BE49-F238E27FC236}">
                    <a16:creationId xmlns:a16="http://schemas.microsoft.com/office/drawing/2014/main" id="{E67F2EDC-F79F-9642-82E6-B357BE57D63D}"/>
                  </a:ext>
                </a:extLst>
              </p:cNvPr>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66" name="Google Shape;9360;p74">
                <a:extLst>
                  <a:ext uri="{FF2B5EF4-FFF2-40B4-BE49-F238E27FC236}">
                    <a16:creationId xmlns:a16="http://schemas.microsoft.com/office/drawing/2014/main" id="{215F1F04-B0A7-4D46-A0CE-B96B7FAEF951}"/>
                  </a:ext>
                </a:extLst>
              </p:cNvPr>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67" name="Google Shape;9361;p74">
                <a:extLst>
                  <a:ext uri="{FF2B5EF4-FFF2-40B4-BE49-F238E27FC236}">
                    <a16:creationId xmlns:a16="http://schemas.microsoft.com/office/drawing/2014/main" id="{36455BC2-FEC9-4F40-BC52-26CFB2FB786E}"/>
                  </a:ext>
                </a:extLst>
              </p:cNvPr>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68" name="Google Shape;9362;p74">
                <a:extLst>
                  <a:ext uri="{FF2B5EF4-FFF2-40B4-BE49-F238E27FC236}">
                    <a16:creationId xmlns:a16="http://schemas.microsoft.com/office/drawing/2014/main" id="{CA18494F-259C-924E-ACF5-42D5E635C9F0}"/>
                  </a:ext>
                </a:extLst>
              </p:cNvPr>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69" name="Google Shape;9363;p74">
                <a:extLst>
                  <a:ext uri="{FF2B5EF4-FFF2-40B4-BE49-F238E27FC236}">
                    <a16:creationId xmlns:a16="http://schemas.microsoft.com/office/drawing/2014/main" id="{0B74C49D-614E-0543-B6BB-FE79B7812455}"/>
                  </a:ext>
                </a:extLst>
              </p:cNvPr>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70" name="Google Shape;9364;p74">
                <a:extLst>
                  <a:ext uri="{FF2B5EF4-FFF2-40B4-BE49-F238E27FC236}">
                    <a16:creationId xmlns:a16="http://schemas.microsoft.com/office/drawing/2014/main" id="{F127C044-E95E-EF42-942F-DF16515ED430}"/>
                  </a:ext>
                </a:extLst>
              </p:cNvPr>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71" name="Google Shape;9365;p74">
                <a:extLst>
                  <a:ext uri="{FF2B5EF4-FFF2-40B4-BE49-F238E27FC236}">
                    <a16:creationId xmlns:a16="http://schemas.microsoft.com/office/drawing/2014/main" id="{4BF905B1-C807-934B-97F5-B0CE843F9A20}"/>
                  </a:ext>
                </a:extLst>
              </p:cNvPr>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72" name="Google Shape;9366;p74">
                <a:extLst>
                  <a:ext uri="{FF2B5EF4-FFF2-40B4-BE49-F238E27FC236}">
                    <a16:creationId xmlns:a16="http://schemas.microsoft.com/office/drawing/2014/main" id="{26AA6F83-0A06-EA4A-BC96-71384868EB42}"/>
                  </a:ext>
                </a:extLst>
              </p:cNvPr>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73" name="Google Shape;9367;p74">
                <a:extLst>
                  <a:ext uri="{FF2B5EF4-FFF2-40B4-BE49-F238E27FC236}">
                    <a16:creationId xmlns:a16="http://schemas.microsoft.com/office/drawing/2014/main" id="{58CA09C1-4EF2-F048-9B26-E5C0B07F0FEE}"/>
                  </a:ext>
                </a:extLst>
              </p:cNvPr>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74" name="Google Shape;9368;p74">
                <a:extLst>
                  <a:ext uri="{FF2B5EF4-FFF2-40B4-BE49-F238E27FC236}">
                    <a16:creationId xmlns:a16="http://schemas.microsoft.com/office/drawing/2014/main" id="{A3E793B2-3420-3E44-9F3E-28D17C19BB6F}"/>
                  </a:ext>
                </a:extLst>
              </p:cNvPr>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75" name="Google Shape;9369;p74">
                <a:extLst>
                  <a:ext uri="{FF2B5EF4-FFF2-40B4-BE49-F238E27FC236}">
                    <a16:creationId xmlns:a16="http://schemas.microsoft.com/office/drawing/2014/main" id="{7AE2C176-37D7-5E49-A957-9D4F7D85C1C8}"/>
                  </a:ext>
                </a:extLst>
              </p:cNvPr>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76" name="Google Shape;9370;p74">
                <a:extLst>
                  <a:ext uri="{FF2B5EF4-FFF2-40B4-BE49-F238E27FC236}">
                    <a16:creationId xmlns:a16="http://schemas.microsoft.com/office/drawing/2014/main" id="{F474E4F3-F650-C948-A41D-DC409E95CD76}"/>
                  </a:ext>
                </a:extLst>
              </p:cNvPr>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77" name="Google Shape;9371;p74">
                <a:extLst>
                  <a:ext uri="{FF2B5EF4-FFF2-40B4-BE49-F238E27FC236}">
                    <a16:creationId xmlns:a16="http://schemas.microsoft.com/office/drawing/2014/main" id="{17EFB123-CCC8-1040-BE67-AA0A7C174CE5}"/>
                  </a:ext>
                </a:extLst>
              </p:cNvPr>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78" name="Google Shape;9372;p74">
                <a:extLst>
                  <a:ext uri="{FF2B5EF4-FFF2-40B4-BE49-F238E27FC236}">
                    <a16:creationId xmlns:a16="http://schemas.microsoft.com/office/drawing/2014/main" id="{722051E1-D5C6-0A49-8FBE-C419E9290146}"/>
                  </a:ext>
                </a:extLst>
              </p:cNvPr>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grpSp>
      </p:grpSp>
      <p:grpSp>
        <p:nvGrpSpPr>
          <p:cNvPr id="4" name="Group 3">
            <a:extLst>
              <a:ext uri="{FF2B5EF4-FFF2-40B4-BE49-F238E27FC236}">
                <a16:creationId xmlns:a16="http://schemas.microsoft.com/office/drawing/2014/main" id="{0C62C504-B637-814B-9B24-85B7E9156660}"/>
              </a:ext>
            </a:extLst>
          </p:cNvPr>
          <p:cNvGrpSpPr/>
          <p:nvPr/>
        </p:nvGrpSpPr>
        <p:grpSpPr>
          <a:xfrm>
            <a:off x="234114" y="6443700"/>
            <a:ext cx="11909028" cy="1210588"/>
            <a:chOff x="234114" y="6227133"/>
            <a:chExt cx="11909028" cy="1210588"/>
          </a:xfrm>
        </p:grpSpPr>
        <p:sp>
          <p:nvSpPr>
            <p:cNvPr id="3677" name="Rounded Rectangle"/>
            <p:cNvSpPr/>
            <p:nvPr/>
          </p:nvSpPr>
          <p:spPr>
            <a:xfrm>
              <a:off x="234114" y="6363569"/>
              <a:ext cx="820155" cy="822960"/>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9" name="Type text here">
              <a:extLst>
                <a:ext uri="{FF2B5EF4-FFF2-40B4-BE49-F238E27FC236}">
                  <a16:creationId xmlns:a16="http://schemas.microsoft.com/office/drawing/2014/main" id="{319D0BFF-B150-2448-B663-1F6DCFABF675}"/>
                </a:ext>
              </a:extLst>
            </p:cNvPr>
            <p:cNvSpPr txBox="1"/>
            <p:nvPr/>
          </p:nvSpPr>
          <p:spPr>
            <a:xfrm>
              <a:off x="1269161" y="6227133"/>
              <a:ext cx="10873981" cy="12105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nSpc>
                  <a:spcPct val="100000"/>
                </a:lnSpc>
              </a:pPr>
              <a:r>
                <a:rPr lang="en-US" sz="3200" b="1" dirty="0">
                  <a:solidFill>
                    <a:schemeClr val="tx1"/>
                  </a:solidFill>
                </a:rPr>
                <a:t>Delta</a:t>
              </a:r>
            </a:p>
            <a:p>
              <a:pPr marL="457200" indent="-457200">
                <a:lnSpc>
                  <a:spcPct val="100000"/>
                </a:lnSpc>
                <a:buFont typeface="Arial" panose="020B0604020202020204" pitchFamily="34" charset="0"/>
                <a:buChar char="•"/>
              </a:pPr>
              <a:r>
                <a:rPr lang="en-US" sz="3200" dirty="0">
                  <a:solidFill>
                    <a:schemeClr val="tx1"/>
                  </a:solidFill>
                </a:rPr>
                <a:t>TD rate increases exponentially when |Delta| is above </a:t>
              </a:r>
              <a:r>
                <a:rPr lang="en-US" sz="4000" b="1" dirty="0">
                  <a:solidFill>
                    <a:srgbClr val="231D88"/>
                  </a:solidFill>
                </a:rPr>
                <a:t>10°C</a:t>
              </a:r>
              <a:endParaRPr lang="en-US" sz="3200" b="1" dirty="0">
                <a:solidFill>
                  <a:srgbClr val="231D88"/>
                </a:solidFill>
              </a:endParaRPr>
            </a:p>
          </p:txBody>
        </p:sp>
        <p:grpSp>
          <p:nvGrpSpPr>
            <p:cNvPr id="80" name="Google Shape;9497;p74">
              <a:extLst>
                <a:ext uri="{FF2B5EF4-FFF2-40B4-BE49-F238E27FC236}">
                  <a16:creationId xmlns:a16="http://schemas.microsoft.com/office/drawing/2014/main" id="{21EC0A6B-C922-A54F-A6A7-6A8694DA2A5F}"/>
                </a:ext>
              </a:extLst>
            </p:cNvPr>
            <p:cNvGrpSpPr/>
            <p:nvPr/>
          </p:nvGrpSpPr>
          <p:grpSpPr>
            <a:xfrm>
              <a:off x="380439" y="6455808"/>
              <a:ext cx="592194" cy="648151"/>
              <a:chOff x="3662144" y="4135503"/>
              <a:chExt cx="232954" cy="340318"/>
            </a:xfrm>
            <a:solidFill>
              <a:schemeClr val="bg1"/>
            </a:solidFill>
          </p:grpSpPr>
          <p:sp>
            <p:nvSpPr>
              <p:cNvPr id="81" name="Google Shape;9498;p74">
                <a:extLst>
                  <a:ext uri="{FF2B5EF4-FFF2-40B4-BE49-F238E27FC236}">
                    <a16:creationId xmlns:a16="http://schemas.microsoft.com/office/drawing/2014/main" id="{204DDE0F-85A9-8944-B70F-550EB084584E}"/>
                  </a:ext>
                </a:extLst>
              </p:cNvPr>
              <p:cNvSpPr/>
              <p:nvPr/>
            </p:nvSpPr>
            <p:spPr>
              <a:xfrm>
                <a:off x="3662144" y="4135503"/>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82" name="Google Shape;9499;p74">
                <a:extLst>
                  <a:ext uri="{FF2B5EF4-FFF2-40B4-BE49-F238E27FC236}">
                    <a16:creationId xmlns:a16="http://schemas.microsoft.com/office/drawing/2014/main" id="{9AD9BAEA-CBF4-D84D-BB8C-FD3380E3D941}"/>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83" name="Google Shape;9500;p74">
                <a:extLst>
                  <a:ext uri="{FF2B5EF4-FFF2-40B4-BE49-F238E27FC236}">
                    <a16:creationId xmlns:a16="http://schemas.microsoft.com/office/drawing/2014/main" id="{3F48CAD6-C148-7C49-8FB7-23F7FABCD3B5}"/>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84" name="Google Shape;9501;p74">
                <a:extLst>
                  <a:ext uri="{FF2B5EF4-FFF2-40B4-BE49-F238E27FC236}">
                    <a16:creationId xmlns:a16="http://schemas.microsoft.com/office/drawing/2014/main" id="{0AA81098-73C7-F440-933F-3EE53E82636E}"/>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grpSp>
      </p:grpSp>
      <p:grpSp>
        <p:nvGrpSpPr>
          <p:cNvPr id="17" name="Group 16">
            <a:extLst>
              <a:ext uri="{FF2B5EF4-FFF2-40B4-BE49-F238E27FC236}">
                <a16:creationId xmlns:a16="http://schemas.microsoft.com/office/drawing/2014/main" id="{43F5AB02-A48B-844B-A930-0995C13F3228}"/>
              </a:ext>
            </a:extLst>
          </p:cNvPr>
          <p:cNvGrpSpPr/>
          <p:nvPr/>
        </p:nvGrpSpPr>
        <p:grpSpPr>
          <a:xfrm>
            <a:off x="12981443" y="6445210"/>
            <a:ext cx="10641469" cy="1210588"/>
            <a:chOff x="600811" y="7496799"/>
            <a:chExt cx="10641469" cy="1210588"/>
          </a:xfrm>
        </p:grpSpPr>
        <p:sp>
          <p:nvSpPr>
            <p:cNvPr id="3680" name="Rounded Rectangle"/>
            <p:cNvSpPr/>
            <p:nvPr/>
          </p:nvSpPr>
          <p:spPr>
            <a:xfrm>
              <a:off x="600811" y="7664711"/>
              <a:ext cx="822960" cy="822960"/>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5" name="Type text here">
              <a:extLst>
                <a:ext uri="{FF2B5EF4-FFF2-40B4-BE49-F238E27FC236}">
                  <a16:creationId xmlns:a16="http://schemas.microsoft.com/office/drawing/2014/main" id="{12FACAB2-3352-6E4D-80AD-209F21C381EB}"/>
                </a:ext>
              </a:extLst>
            </p:cNvPr>
            <p:cNvSpPr txBox="1"/>
            <p:nvPr/>
          </p:nvSpPr>
          <p:spPr>
            <a:xfrm>
              <a:off x="1639397" y="7496799"/>
              <a:ext cx="9602883" cy="12105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nSpc>
                  <a:spcPct val="100000"/>
                </a:lnSpc>
              </a:pPr>
              <a:r>
                <a:rPr lang="en-US" sz="3200" b="1" dirty="0">
                  <a:solidFill>
                    <a:schemeClr val="tx1"/>
                  </a:solidFill>
                </a:rPr>
                <a:t>Out of designed temperature exposure duration (ODTD)</a:t>
              </a:r>
            </a:p>
            <a:p>
              <a:pPr marL="457200" indent="-457200">
                <a:lnSpc>
                  <a:spcPct val="100000"/>
                </a:lnSpc>
                <a:buFont typeface="Arial" panose="020B0604020202020204" pitchFamily="34" charset="0"/>
                <a:buChar char="•"/>
              </a:pPr>
              <a:r>
                <a:rPr lang="en-US" sz="3200" dirty="0">
                  <a:solidFill>
                    <a:schemeClr val="tx1"/>
                  </a:solidFill>
                </a:rPr>
                <a:t>TD rate reaches </a:t>
              </a:r>
              <a:r>
                <a:rPr lang="en-US" sz="4000" b="1" dirty="0">
                  <a:solidFill>
                    <a:srgbClr val="231D88"/>
                  </a:solidFill>
                </a:rPr>
                <a:t>70% </a:t>
              </a:r>
              <a:r>
                <a:rPr lang="en-US" sz="3200" dirty="0">
                  <a:solidFill>
                    <a:schemeClr val="tx1"/>
                  </a:solidFill>
                </a:rPr>
                <a:t>when ODTD is above 5 hours</a:t>
              </a:r>
              <a:endParaRPr lang="en-US" sz="3200" b="1" dirty="0">
                <a:solidFill>
                  <a:srgbClr val="231D88"/>
                </a:solidFill>
              </a:endParaRPr>
            </a:p>
          </p:txBody>
        </p:sp>
        <p:sp>
          <p:nvSpPr>
            <p:cNvPr id="86" name="Google Shape;1125;p28">
              <a:extLst>
                <a:ext uri="{FF2B5EF4-FFF2-40B4-BE49-F238E27FC236}">
                  <a16:creationId xmlns:a16="http://schemas.microsoft.com/office/drawing/2014/main" id="{47A946A2-05C5-994F-978A-48A93CF31CCD}"/>
                </a:ext>
              </a:extLst>
            </p:cNvPr>
            <p:cNvSpPr/>
            <p:nvPr/>
          </p:nvSpPr>
          <p:spPr>
            <a:xfrm>
              <a:off x="741905" y="7836607"/>
              <a:ext cx="499613" cy="527701"/>
            </a:xfrm>
            <a:custGeom>
              <a:avLst/>
              <a:gdLst/>
              <a:ahLst/>
              <a:cxnLst/>
              <a:rect l="l" t="t" r="r" b="b"/>
              <a:pathLst>
                <a:path w="497" h="498" extrusionOk="0">
                  <a:moveTo>
                    <a:pt x="469" y="231"/>
                  </a:moveTo>
                  <a:lnTo>
                    <a:pt x="469" y="231"/>
                  </a:lnTo>
                  <a:cubicBezTo>
                    <a:pt x="469" y="231"/>
                    <a:pt x="451" y="231"/>
                    <a:pt x="443" y="231"/>
                  </a:cubicBezTo>
                  <a:cubicBezTo>
                    <a:pt x="434" y="231"/>
                    <a:pt x="425" y="240"/>
                    <a:pt x="425" y="249"/>
                  </a:cubicBezTo>
                  <a:cubicBezTo>
                    <a:pt x="425" y="266"/>
                    <a:pt x="434" y="275"/>
                    <a:pt x="443" y="275"/>
                  </a:cubicBezTo>
                  <a:cubicBezTo>
                    <a:pt x="451" y="275"/>
                    <a:pt x="469" y="275"/>
                    <a:pt x="469" y="275"/>
                  </a:cubicBezTo>
                  <a:cubicBezTo>
                    <a:pt x="487" y="275"/>
                    <a:pt x="496" y="266"/>
                    <a:pt x="496" y="249"/>
                  </a:cubicBezTo>
                  <a:cubicBezTo>
                    <a:pt x="496" y="240"/>
                    <a:pt x="487" y="231"/>
                    <a:pt x="469" y="231"/>
                  </a:cubicBezTo>
                  <a:close/>
                  <a:moveTo>
                    <a:pt x="247" y="116"/>
                  </a:moveTo>
                  <a:lnTo>
                    <a:pt x="247" y="116"/>
                  </a:lnTo>
                  <a:cubicBezTo>
                    <a:pt x="168" y="116"/>
                    <a:pt x="115" y="178"/>
                    <a:pt x="115" y="249"/>
                  </a:cubicBezTo>
                  <a:cubicBezTo>
                    <a:pt x="115" y="328"/>
                    <a:pt x="168" y="391"/>
                    <a:pt x="247" y="391"/>
                  </a:cubicBezTo>
                  <a:cubicBezTo>
                    <a:pt x="327" y="391"/>
                    <a:pt x="380" y="328"/>
                    <a:pt x="380" y="249"/>
                  </a:cubicBezTo>
                  <a:cubicBezTo>
                    <a:pt x="380" y="178"/>
                    <a:pt x="327" y="116"/>
                    <a:pt x="247" y="116"/>
                  </a:cubicBezTo>
                  <a:close/>
                  <a:moveTo>
                    <a:pt x="247" y="346"/>
                  </a:moveTo>
                  <a:lnTo>
                    <a:pt x="247" y="346"/>
                  </a:lnTo>
                  <a:cubicBezTo>
                    <a:pt x="194" y="346"/>
                    <a:pt x="150" y="302"/>
                    <a:pt x="150" y="249"/>
                  </a:cubicBezTo>
                  <a:cubicBezTo>
                    <a:pt x="150" y="196"/>
                    <a:pt x="194" y="151"/>
                    <a:pt x="247" y="151"/>
                  </a:cubicBezTo>
                  <a:cubicBezTo>
                    <a:pt x="300" y="151"/>
                    <a:pt x="345" y="196"/>
                    <a:pt x="345" y="249"/>
                  </a:cubicBezTo>
                  <a:cubicBezTo>
                    <a:pt x="345" y="302"/>
                    <a:pt x="300" y="346"/>
                    <a:pt x="247" y="346"/>
                  </a:cubicBezTo>
                  <a:close/>
                  <a:moveTo>
                    <a:pt x="71" y="249"/>
                  </a:moveTo>
                  <a:lnTo>
                    <a:pt x="71" y="249"/>
                  </a:lnTo>
                  <a:cubicBezTo>
                    <a:pt x="71" y="240"/>
                    <a:pt x="61" y="231"/>
                    <a:pt x="53" y="231"/>
                  </a:cubicBezTo>
                  <a:cubicBezTo>
                    <a:pt x="44" y="231"/>
                    <a:pt x="26" y="231"/>
                    <a:pt x="26" y="231"/>
                  </a:cubicBezTo>
                  <a:cubicBezTo>
                    <a:pt x="8" y="231"/>
                    <a:pt x="0" y="240"/>
                    <a:pt x="0" y="249"/>
                  </a:cubicBezTo>
                  <a:cubicBezTo>
                    <a:pt x="0" y="266"/>
                    <a:pt x="8" y="275"/>
                    <a:pt x="26" y="275"/>
                  </a:cubicBezTo>
                  <a:cubicBezTo>
                    <a:pt x="26" y="275"/>
                    <a:pt x="44" y="275"/>
                    <a:pt x="53" y="275"/>
                  </a:cubicBezTo>
                  <a:cubicBezTo>
                    <a:pt x="61" y="275"/>
                    <a:pt x="71" y="266"/>
                    <a:pt x="71" y="249"/>
                  </a:cubicBezTo>
                  <a:close/>
                  <a:moveTo>
                    <a:pt x="247" y="80"/>
                  </a:moveTo>
                  <a:lnTo>
                    <a:pt x="247" y="80"/>
                  </a:lnTo>
                  <a:cubicBezTo>
                    <a:pt x="256" y="80"/>
                    <a:pt x="265" y="62"/>
                    <a:pt x="265" y="53"/>
                  </a:cubicBezTo>
                  <a:cubicBezTo>
                    <a:pt x="265" y="45"/>
                    <a:pt x="265" y="36"/>
                    <a:pt x="265" y="27"/>
                  </a:cubicBezTo>
                  <a:cubicBezTo>
                    <a:pt x="265" y="18"/>
                    <a:pt x="256" y="0"/>
                    <a:pt x="247" y="0"/>
                  </a:cubicBezTo>
                  <a:cubicBezTo>
                    <a:pt x="239" y="0"/>
                    <a:pt x="230" y="18"/>
                    <a:pt x="230" y="27"/>
                  </a:cubicBezTo>
                  <a:cubicBezTo>
                    <a:pt x="230" y="36"/>
                    <a:pt x="230" y="45"/>
                    <a:pt x="230" y="53"/>
                  </a:cubicBezTo>
                  <a:cubicBezTo>
                    <a:pt x="230" y="62"/>
                    <a:pt x="239" y="80"/>
                    <a:pt x="247" y="80"/>
                  </a:cubicBezTo>
                  <a:close/>
                  <a:moveTo>
                    <a:pt x="247" y="426"/>
                  </a:moveTo>
                  <a:lnTo>
                    <a:pt x="247" y="426"/>
                  </a:lnTo>
                  <a:cubicBezTo>
                    <a:pt x="239" y="426"/>
                    <a:pt x="230" y="435"/>
                    <a:pt x="230" y="453"/>
                  </a:cubicBezTo>
                  <a:lnTo>
                    <a:pt x="230" y="470"/>
                  </a:lnTo>
                  <a:cubicBezTo>
                    <a:pt x="230" y="488"/>
                    <a:pt x="239" y="497"/>
                    <a:pt x="247" y="497"/>
                  </a:cubicBezTo>
                  <a:cubicBezTo>
                    <a:pt x="256" y="497"/>
                    <a:pt x="265" y="488"/>
                    <a:pt x="265" y="470"/>
                  </a:cubicBezTo>
                  <a:lnTo>
                    <a:pt x="265" y="453"/>
                  </a:lnTo>
                  <a:cubicBezTo>
                    <a:pt x="265" y="435"/>
                    <a:pt x="256" y="426"/>
                    <a:pt x="247" y="426"/>
                  </a:cubicBezTo>
                  <a:close/>
                  <a:moveTo>
                    <a:pt x="434" y="98"/>
                  </a:moveTo>
                  <a:lnTo>
                    <a:pt x="434" y="98"/>
                  </a:lnTo>
                  <a:cubicBezTo>
                    <a:pt x="443" y="89"/>
                    <a:pt x="443" y="72"/>
                    <a:pt x="434" y="62"/>
                  </a:cubicBezTo>
                  <a:cubicBezTo>
                    <a:pt x="425" y="53"/>
                    <a:pt x="416" y="62"/>
                    <a:pt x="398" y="72"/>
                  </a:cubicBezTo>
                  <a:cubicBezTo>
                    <a:pt x="398" y="72"/>
                    <a:pt x="390" y="80"/>
                    <a:pt x="380" y="89"/>
                  </a:cubicBezTo>
                  <a:cubicBezTo>
                    <a:pt x="372" y="98"/>
                    <a:pt x="372" y="107"/>
                    <a:pt x="380" y="116"/>
                  </a:cubicBezTo>
                  <a:cubicBezTo>
                    <a:pt x="390" y="125"/>
                    <a:pt x="407" y="125"/>
                    <a:pt x="416" y="116"/>
                  </a:cubicBezTo>
                  <a:cubicBezTo>
                    <a:pt x="416" y="107"/>
                    <a:pt x="425" y="98"/>
                    <a:pt x="434" y="98"/>
                  </a:cubicBezTo>
                  <a:close/>
                  <a:moveTo>
                    <a:pt x="79" y="391"/>
                  </a:moveTo>
                  <a:lnTo>
                    <a:pt x="79" y="391"/>
                  </a:lnTo>
                  <a:cubicBezTo>
                    <a:pt x="79" y="391"/>
                    <a:pt x="71" y="400"/>
                    <a:pt x="61" y="408"/>
                  </a:cubicBezTo>
                  <a:cubicBezTo>
                    <a:pt x="53" y="417"/>
                    <a:pt x="53" y="426"/>
                    <a:pt x="61" y="435"/>
                  </a:cubicBezTo>
                  <a:cubicBezTo>
                    <a:pt x="71" y="444"/>
                    <a:pt x="79" y="444"/>
                    <a:pt x="97" y="435"/>
                  </a:cubicBezTo>
                  <a:lnTo>
                    <a:pt x="106" y="417"/>
                  </a:lnTo>
                  <a:cubicBezTo>
                    <a:pt x="124" y="408"/>
                    <a:pt x="124" y="391"/>
                    <a:pt x="115" y="381"/>
                  </a:cubicBezTo>
                  <a:cubicBezTo>
                    <a:pt x="106" y="381"/>
                    <a:pt x="88" y="381"/>
                    <a:pt x="79" y="391"/>
                  </a:cubicBezTo>
                  <a:close/>
                  <a:moveTo>
                    <a:pt x="97" y="72"/>
                  </a:moveTo>
                  <a:lnTo>
                    <a:pt x="97" y="72"/>
                  </a:lnTo>
                  <a:cubicBezTo>
                    <a:pt x="79" y="62"/>
                    <a:pt x="71" y="53"/>
                    <a:pt x="61" y="62"/>
                  </a:cubicBezTo>
                  <a:cubicBezTo>
                    <a:pt x="53" y="72"/>
                    <a:pt x="53" y="89"/>
                    <a:pt x="61" y="98"/>
                  </a:cubicBezTo>
                  <a:cubicBezTo>
                    <a:pt x="71" y="98"/>
                    <a:pt x="79" y="107"/>
                    <a:pt x="79" y="116"/>
                  </a:cubicBezTo>
                  <a:cubicBezTo>
                    <a:pt x="88" y="125"/>
                    <a:pt x="106" y="125"/>
                    <a:pt x="115" y="116"/>
                  </a:cubicBezTo>
                  <a:cubicBezTo>
                    <a:pt x="124" y="107"/>
                    <a:pt x="124" y="98"/>
                    <a:pt x="106" y="89"/>
                  </a:cubicBezTo>
                  <a:cubicBezTo>
                    <a:pt x="106" y="80"/>
                    <a:pt x="97" y="72"/>
                    <a:pt x="97" y="72"/>
                  </a:cubicBezTo>
                  <a:close/>
                  <a:moveTo>
                    <a:pt x="380" y="417"/>
                  </a:moveTo>
                  <a:lnTo>
                    <a:pt x="380" y="417"/>
                  </a:lnTo>
                  <a:cubicBezTo>
                    <a:pt x="390" y="417"/>
                    <a:pt x="398" y="435"/>
                    <a:pt x="398" y="435"/>
                  </a:cubicBezTo>
                  <a:cubicBezTo>
                    <a:pt x="416" y="444"/>
                    <a:pt x="425" y="444"/>
                    <a:pt x="434" y="435"/>
                  </a:cubicBezTo>
                  <a:cubicBezTo>
                    <a:pt x="443" y="426"/>
                    <a:pt x="443" y="417"/>
                    <a:pt x="434" y="408"/>
                  </a:cubicBezTo>
                  <a:cubicBezTo>
                    <a:pt x="425" y="400"/>
                    <a:pt x="416" y="391"/>
                    <a:pt x="416" y="391"/>
                  </a:cubicBezTo>
                  <a:cubicBezTo>
                    <a:pt x="407" y="381"/>
                    <a:pt x="390" y="381"/>
                    <a:pt x="380" y="381"/>
                  </a:cubicBezTo>
                  <a:cubicBezTo>
                    <a:pt x="372" y="391"/>
                    <a:pt x="372" y="408"/>
                    <a:pt x="380" y="417"/>
                  </a:cubicBezTo>
                  <a:close/>
                </a:path>
              </a:pathLst>
            </a:custGeom>
            <a:solidFill>
              <a:schemeClr val="bg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cxnSp>
          <p:nvCxnSpPr>
            <p:cNvPr id="87" name="Straight Connector 86">
              <a:extLst>
                <a:ext uri="{FF2B5EF4-FFF2-40B4-BE49-F238E27FC236}">
                  <a16:creationId xmlns:a16="http://schemas.microsoft.com/office/drawing/2014/main" id="{6DD45767-29CF-F640-B8AD-75BE9EE1BB4C}"/>
                </a:ext>
              </a:extLst>
            </p:cNvPr>
            <p:cNvCxnSpPr/>
            <p:nvPr/>
          </p:nvCxnSpPr>
          <p:spPr bwMode="auto">
            <a:xfrm>
              <a:off x="699353" y="7827938"/>
              <a:ext cx="601397" cy="564945"/>
            </a:xfrm>
            <a:prstGeom prst="line">
              <a:avLst/>
            </a:prstGeom>
            <a:solidFill>
              <a:schemeClr val="accent1"/>
            </a:solidFill>
            <a:ln w="730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 name="Group 4">
            <a:extLst>
              <a:ext uri="{FF2B5EF4-FFF2-40B4-BE49-F238E27FC236}">
                <a16:creationId xmlns:a16="http://schemas.microsoft.com/office/drawing/2014/main" id="{BBE4A543-0E97-1F46-AC80-09BF60DA8C71}"/>
              </a:ext>
            </a:extLst>
          </p:cNvPr>
          <p:cNvGrpSpPr/>
          <p:nvPr/>
        </p:nvGrpSpPr>
        <p:grpSpPr>
          <a:xfrm>
            <a:off x="13008403" y="4802091"/>
            <a:ext cx="15388307" cy="1087477"/>
            <a:chOff x="13008403" y="4561461"/>
            <a:chExt cx="15388307" cy="1087477"/>
          </a:xfrm>
        </p:grpSpPr>
        <p:sp>
          <p:nvSpPr>
            <p:cNvPr id="89" name="Rounded Rectangle">
              <a:extLst>
                <a:ext uri="{FF2B5EF4-FFF2-40B4-BE49-F238E27FC236}">
                  <a16:creationId xmlns:a16="http://schemas.microsoft.com/office/drawing/2014/main" id="{414F67DE-FFFB-5040-A5D6-DE48BAC9DC44}"/>
                </a:ext>
              </a:extLst>
            </p:cNvPr>
            <p:cNvSpPr/>
            <p:nvPr/>
          </p:nvSpPr>
          <p:spPr>
            <a:xfrm>
              <a:off x="13008403" y="4726828"/>
              <a:ext cx="822960" cy="822960"/>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0" name="Type text here">
              <a:extLst>
                <a:ext uri="{FF2B5EF4-FFF2-40B4-BE49-F238E27FC236}">
                  <a16:creationId xmlns:a16="http://schemas.microsoft.com/office/drawing/2014/main" id="{DF1E03B8-6E4B-9744-BE6E-0D5A0B3B5500}"/>
                </a:ext>
              </a:extLst>
            </p:cNvPr>
            <p:cNvSpPr txBox="1"/>
            <p:nvPr/>
          </p:nvSpPr>
          <p:spPr>
            <a:xfrm>
              <a:off x="13990957" y="4561461"/>
              <a:ext cx="14405753" cy="10874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nSpc>
                  <a:spcPct val="100000"/>
                </a:lnSpc>
              </a:pPr>
              <a:r>
                <a:rPr lang="en-US" sz="3200" b="1" dirty="0">
                  <a:solidFill>
                    <a:schemeClr val="tx1"/>
                  </a:solidFill>
                </a:rPr>
                <a:t>Shipment Duration</a:t>
              </a:r>
            </a:p>
            <a:p>
              <a:pPr marL="457200" indent="-457200">
                <a:lnSpc>
                  <a:spcPct val="100000"/>
                </a:lnSpc>
                <a:buFont typeface="Arial" panose="020B0604020202020204" pitchFamily="34" charset="0"/>
                <a:buChar char="•"/>
              </a:pPr>
              <a:r>
                <a:rPr lang="en-US" sz="3200" dirty="0">
                  <a:solidFill>
                    <a:schemeClr val="tx1"/>
                  </a:solidFill>
                </a:rPr>
                <a:t>The longer the shipment duration, the higher the TD rate</a:t>
              </a:r>
            </a:p>
          </p:txBody>
        </p:sp>
        <p:grpSp>
          <p:nvGrpSpPr>
            <p:cNvPr id="12" name="Group 11">
              <a:extLst>
                <a:ext uri="{FF2B5EF4-FFF2-40B4-BE49-F238E27FC236}">
                  <a16:creationId xmlns:a16="http://schemas.microsoft.com/office/drawing/2014/main" id="{4AF422B4-6510-E746-86A0-FE0622D66931}"/>
                </a:ext>
              </a:extLst>
            </p:cNvPr>
            <p:cNvGrpSpPr/>
            <p:nvPr/>
          </p:nvGrpSpPr>
          <p:grpSpPr>
            <a:xfrm>
              <a:off x="13151127" y="4884050"/>
              <a:ext cx="569816" cy="541179"/>
              <a:chOff x="7842887" y="3105686"/>
              <a:chExt cx="310559" cy="307633"/>
            </a:xfrm>
            <a:noFill/>
          </p:grpSpPr>
          <p:sp>
            <p:nvSpPr>
              <p:cNvPr id="127" name="Google Shape;829;p27">
                <a:extLst>
                  <a:ext uri="{FF2B5EF4-FFF2-40B4-BE49-F238E27FC236}">
                    <a16:creationId xmlns:a16="http://schemas.microsoft.com/office/drawing/2014/main" id="{3C945AF5-EEEB-5945-8C33-6AD935DDFC7A}"/>
                  </a:ext>
                </a:extLst>
              </p:cNvPr>
              <p:cNvSpPr/>
              <p:nvPr/>
            </p:nvSpPr>
            <p:spPr>
              <a:xfrm>
                <a:off x="7999609" y="3159891"/>
                <a:ext cx="45413" cy="143562"/>
              </a:xfrm>
              <a:custGeom>
                <a:avLst/>
                <a:gdLst/>
                <a:ahLst/>
                <a:cxnLst/>
                <a:rect l="l" t="t" r="r" b="b"/>
                <a:pathLst>
                  <a:path w="135" h="434" extrusionOk="0">
                    <a:moveTo>
                      <a:pt x="0" y="0"/>
                    </a:moveTo>
                    <a:lnTo>
                      <a:pt x="0" y="299"/>
                    </a:lnTo>
                    <a:lnTo>
                      <a:pt x="134" y="433"/>
                    </a:lnTo>
                  </a:path>
                </a:pathLst>
              </a:custGeom>
              <a:grpFill/>
              <a:ln w="47625" cap="flat" cmpd="sng">
                <a:solidFill>
                  <a:schemeClr val="bg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28" name="Google Shape;830;p27">
                <a:extLst>
                  <a:ext uri="{FF2B5EF4-FFF2-40B4-BE49-F238E27FC236}">
                    <a16:creationId xmlns:a16="http://schemas.microsoft.com/office/drawing/2014/main" id="{D12000A2-816C-464B-B180-4A38589279B5}"/>
                  </a:ext>
                </a:extLst>
              </p:cNvPr>
              <p:cNvCxnSpPr/>
              <p:nvPr/>
            </p:nvCxnSpPr>
            <p:spPr>
              <a:xfrm>
                <a:off x="7857513" y="3259505"/>
                <a:ext cx="19044" cy="1465"/>
              </a:xfrm>
              <a:prstGeom prst="straightConnector1">
                <a:avLst/>
              </a:prstGeom>
              <a:grpFill/>
              <a:ln w="47625" cap="flat" cmpd="sng">
                <a:solidFill>
                  <a:schemeClr val="bg1"/>
                </a:solidFill>
                <a:prstDash val="solid"/>
                <a:round/>
                <a:headEnd type="none" w="med" len="med"/>
                <a:tailEnd type="none" w="med" len="med"/>
              </a:ln>
            </p:spPr>
          </p:cxnSp>
          <p:cxnSp>
            <p:nvCxnSpPr>
              <p:cNvPr id="129" name="Google Shape;831;p27">
                <a:extLst>
                  <a:ext uri="{FF2B5EF4-FFF2-40B4-BE49-F238E27FC236}">
                    <a16:creationId xmlns:a16="http://schemas.microsoft.com/office/drawing/2014/main" id="{B4191FB1-4195-2540-B0DA-2DA69C26D6C1}"/>
                  </a:ext>
                </a:extLst>
              </p:cNvPr>
              <p:cNvCxnSpPr/>
              <p:nvPr/>
            </p:nvCxnSpPr>
            <p:spPr>
              <a:xfrm>
                <a:off x="8118266" y="3259505"/>
                <a:ext cx="20509" cy="1465"/>
              </a:xfrm>
              <a:prstGeom prst="straightConnector1">
                <a:avLst/>
              </a:prstGeom>
              <a:grpFill/>
              <a:ln w="47625" cap="flat" cmpd="sng">
                <a:solidFill>
                  <a:schemeClr val="bg1"/>
                </a:solidFill>
                <a:prstDash val="solid"/>
                <a:round/>
                <a:headEnd type="none" w="med" len="med"/>
                <a:tailEnd type="none" w="med" len="med"/>
              </a:ln>
            </p:spPr>
          </p:cxnSp>
          <p:cxnSp>
            <p:nvCxnSpPr>
              <p:cNvPr id="130" name="Google Shape;832;p27">
                <a:extLst>
                  <a:ext uri="{FF2B5EF4-FFF2-40B4-BE49-F238E27FC236}">
                    <a16:creationId xmlns:a16="http://schemas.microsoft.com/office/drawing/2014/main" id="{F1293A8E-012D-604A-9E95-AFD3DDA9D049}"/>
                  </a:ext>
                </a:extLst>
              </p:cNvPr>
              <p:cNvCxnSpPr/>
              <p:nvPr/>
            </p:nvCxnSpPr>
            <p:spPr>
              <a:xfrm rot="10800000" flipH="1">
                <a:off x="7999608" y="3376697"/>
                <a:ext cx="1466" cy="23438"/>
              </a:xfrm>
              <a:prstGeom prst="straightConnector1">
                <a:avLst/>
              </a:prstGeom>
              <a:grpFill/>
              <a:ln w="47625" cap="flat" cmpd="sng">
                <a:solidFill>
                  <a:schemeClr val="bg1"/>
                </a:solidFill>
                <a:prstDash val="solid"/>
                <a:round/>
                <a:headEnd type="none" w="med" len="med"/>
                <a:tailEnd type="none" w="med" len="med"/>
              </a:ln>
            </p:spPr>
          </p:cxnSp>
          <p:cxnSp>
            <p:nvCxnSpPr>
              <p:cNvPr id="131" name="Google Shape;833;p27">
                <a:extLst>
                  <a:ext uri="{FF2B5EF4-FFF2-40B4-BE49-F238E27FC236}">
                    <a16:creationId xmlns:a16="http://schemas.microsoft.com/office/drawing/2014/main" id="{DAB683F9-36ED-CF4A-BE37-5F2BDF6AB018}"/>
                  </a:ext>
                </a:extLst>
              </p:cNvPr>
              <p:cNvCxnSpPr/>
              <p:nvPr/>
            </p:nvCxnSpPr>
            <p:spPr>
              <a:xfrm rot="10800000" flipH="1">
                <a:off x="7999608" y="3120338"/>
                <a:ext cx="1466" cy="21974"/>
              </a:xfrm>
              <a:prstGeom prst="straightConnector1">
                <a:avLst/>
              </a:prstGeom>
              <a:grpFill/>
              <a:ln w="47625" cap="flat" cmpd="sng">
                <a:solidFill>
                  <a:schemeClr val="bg1"/>
                </a:solidFill>
                <a:prstDash val="solid"/>
                <a:round/>
                <a:headEnd type="none" w="med" len="med"/>
                <a:tailEnd type="none" w="med" len="med"/>
              </a:ln>
            </p:spPr>
          </p:cxnSp>
          <p:sp>
            <p:nvSpPr>
              <p:cNvPr id="132" name="Google Shape;834;p27">
                <a:extLst>
                  <a:ext uri="{FF2B5EF4-FFF2-40B4-BE49-F238E27FC236}">
                    <a16:creationId xmlns:a16="http://schemas.microsoft.com/office/drawing/2014/main" id="{C57F3FE2-5EB0-274B-B65D-C61AD59ED203}"/>
                  </a:ext>
                </a:extLst>
              </p:cNvPr>
              <p:cNvSpPr/>
              <p:nvPr/>
            </p:nvSpPr>
            <p:spPr>
              <a:xfrm>
                <a:off x="7999609" y="3105689"/>
                <a:ext cx="153816" cy="307631"/>
              </a:xfrm>
              <a:custGeom>
                <a:avLst/>
                <a:gdLst/>
                <a:ahLst/>
                <a:cxnLst/>
                <a:rect l="l" t="t" r="r" b="b"/>
                <a:pathLst>
                  <a:path w="464" h="926" extrusionOk="0">
                    <a:moveTo>
                      <a:pt x="0" y="925"/>
                    </a:moveTo>
                    <a:lnTo>
                      <a:pt x="0" y="925"/>
                    </a:lnTo>
                    <a:cubicBezTo>
                      <a:pt x="254" y="925"/>
                      <a:pt x="463" y="716"/>
                      <a:pt x="463" y="463"/>
                    </a:cubicBezTo>
                    <a:cubicBezTo>
                      <a:pt x="463" y="201"/>
                      <a:pt x="254" y="0"/>
                      <a:pt x="0" y="0"/>
                    </a:cubicBezTo>
                  </a:path>
                </a:pathLst>
              </a:custGeom>
              <a:grpFill/>
              <a:ln w="47625"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33" name="Google Shape;835;p27">
                <a:extLst>
                  <a:ext uri="{FF2B5EF4-FFF2-40B4-BE49-F238E27FC236}">
                    <a16:creationId xmlns:a16="http://schemas.microsoft.com/office/drawing/2014/main" id="{FF0D9214-C8B3-F24F-ACB5-64F6DB8635B0}"/>
                  </a:ext>
                </a:extLst>
              </p:cNvPr>
              <p:cNvSpPr/>
              <p:nvPr/>
            </p:nvSpPr>
            <p:spPr>
              <a:xfrm>
                <a:off x="7842863" y="3140846"/>
                <a:ext cx="156745" cy="272474"/>
              </a:xfrm>
              <a:custGeom>
                <a:avLst/>
                <a:gdLst/>
                <a:ahLst/>
                <a:cxnLst/>
                <a:rect l="l" t="t" r="r" b="b"/>
                <a:pathLst>
                  <a:path w="471" h="822" extrusionOk="0">
                    <a:moveTo>
                      <a:pt x="470" y="821"/>
                    </a:moveTo>
                    <a:lnTo>
                      <a:pt x="470" y="821"/>
                    </a:lnTo>
                    <a:cubicBezTo>
                      <a:pt x="209" y="821"/>
                      <a:pt x="0" y="612"/>
                      <a:pt x="0" y="359"/>
                    </a:cubicBezTo>
                    <a:cubicBezTo>
                      <a:pt x="0" y="254"/>
                      <a:pt x="37" y="164"/>
                      <a:pt x="89" y="90"/>
                    </a:cubicBezTo>
                    <a:cubicBezTo>
                      <a:pt x="171" y="0"/>
                      <a:pt x="171" y="0"/>
                      <a:pt x="171" y="0"/>
                    </a:cubicBezTo>
                  </a:path>
                </a:pathLst>
              </a:custGeom>
              <a:grpFill/>
              <a:ln w="47625"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34" name="Google Shape;836;p27">
                <a:extLst>
                  <a:ext uri="{FF2B5EF4-FFF2-40B4-BE49-F238E27FC236}">
                    <a16:creationId xmlns:a16="http://schemas.microsoft.com/office/drawing/2014/main" id="{0C317E5A-E764-A848-9A58-09E5B4569006}"/>
                  </a:ext>
                </a:extLst>
              </p:cNvPr>
              <p:cNvSpPr/>
              <p:nvPr/>
            </p:nvSpPr>
            <p:spPr>
              <a:xfrm>
                <a:off x="7848723" y="3140846"/>
                <a:ext cx="57131" cy="54202"/>
              </a:xfrm>
              <a:custGeom>
                <a:avLst/>
                <a:gdLst/>
                <a:ahLst/>
                <a:cxnLst/>
                <a:rect l="l" t="t" r="r" b="b"/>
                <a:pathLst>
                  <a:path w="172" h="165" extrusionOk="0">
                    <a:moveTo>
                      <a:pt x="171" y="164"/>
                    </a:moveTo>
                    <a:lnTo>
                      <a:pt x="171" y="0"/>
                    </a:lnTo>
                    <a:lnTo>
                      <a:pt x="0" y="0"/>
                    </a:lnTo>
                  </a:path>
                </a:pathLst>
              </a:custGeom>
              <a:grpFill/>
              <a:ln w="47625" cap="flat" cmpd="sng">
                <a:solidFill>
                  <a:schemeClr val="bg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pic>
        <p:nvPicPr>
          <p:cNvPr id="2" name="Picture 1">
            <a:extLst>
              <a:ext uri="{FF2B5EF4-FFF2-40B4-BE49-F238E27FC236}">
                <a16:creationId xmlns:a16="http://schemas.microsoft.com/office/drawing/2014/main" id="{243D61EF-13F5-49E9-A9F0-3219C992F757}"/>
              </a:ext>
            </a:extLst>
          </p:cNvPr>
          <p:cNvPicPr>
            <a:picLocks noChangeAspect="1"/>
          </p:cNvPicPr>
          <p:nvPr/>
        </p:nvPicPr>
        <p:blipFill>
          <a:blip r:embed="rId2"/>
          <a:stretch>
            <a:fillRect/>
          </a:stretch>
        </p:blipFill>
        <p:spPr>
          <a:xfrm>
            <a:off x="1128790" y="7864981"/>
            <a:ext cx="9601200" cy="4287802"/>
          </a:xfrm>
          <a:prstGeom prst="rect">
            <a:avLst/>
          </a:prstGeom>
        </p:spPr>
      </p:pic>
      <p:sp>
        <p:nvSpPr>
          <p:cNvPr id="91" name="TextBox 90">
            <a:extLst>
              <a:ext uri="{FF2B5EF4-FFF2-40B4-BE49-F238E27FC236}">
                <a16:creationId xmlns:a16="http://schemas.microsoft.com/office/drawing/2014/main" id="{A0000185-550D-4AF6-B4E6-930713147F49}"/>
              </a:ext>
            </a:extLst>
          </p:cNvPr>
          <p:cNvSpPr txBox="1"/>
          <p:nvPr/>
        </p:nvSpPr>
        <p:spPr>
          <a:xfrm>
            <a:off x="607591" y="2839774"/>
            <a:ext cx="24851230" cy="919611"/>
          </a:xfrm>
          <a:prstGeom prst="rect">
            <a:avLst/>
          </a:prstGeom>
          <a:noFill/>
        </p:spPr>
        <p:txBody>
          <a:bodyPr wrap="square" rtlCol="0">
            <a:spAutoFit/>
          </a:bodyPr>
          <a:lstStyle/>
          <a:p>
            <a:pPr algn="l">
              <a:buClr>
                <a:srgbClr val="231D88"/>
              </a:buClr>
            </a:pPr>
            <a:r>
              <a:rPr lang="en-US" altLang="ko-KR" sz="4800" b="1" dirty="0">
                <a:solidFill>
                  <a:schemeClr val="tx1"/>
                </a:solidFill>
                <a:latin typeface="+mn-lt"/>
                <a:cs typeface="Arial" pitchFamily="34" charset="0"/>
              </a:rPr>
              <a:t>Higher ambient temperature</a:t>
            </a:r>
            <a:r>
              <a:rPr lang="en-US" altLang="ko-KR" sz="4400" b="1" dirty="0">
                <a:solidFill>
                  <a:schemeClr val="tx1"/>
                </a:solidFill>
                <a:latin typeface="+mn-lt"/>
                <a:cs typeface="Arial" pitchFamily="34" charset="0"/>
              </a:rPr>
              <a:t> </a:t>
            </a:r>
            <a:r>
              <a:rPr lang="en-US" altLang="ko-KR" sz="4400" dirty="0">
                <a:solidFill>
                  <a:schemeClr val="tx1"/>
                </a:solidFill>
                <a:latin typeface="+mn-lt"/>
                <a:cs typeface="Arial" pitchFamily="34" charset="0"/>
              </a:rPr>
              <a:t>and</a:t>
            </a:r>
            <a:r>
              <a:rPr lang="en-US" altLang="ko-KR" sz="4800" dirty="0">
                <a:solidFill>
                  <a:schemeClr val="tx1"/>
                </a:solidFill>
                <a:latin typeface="+mn-lt"/>
                <a:cs typeface="Arial" pitchFamily="34" charset="0"/>
              </a:rPr>
              <a:t> </a:t>
            </a:r>
            <a:r>
              <a:rPr lang="en-US" altLang="ko-KR" sz="4800" b="1" dirty="0">
                <a:solidFill>
                  <a:schemeClr val="tx1"/>
                </a:solidFill>
                <a:latin typeface="+mn-lt"/>
                <a:cs typeface="Arial" pitchFamily="34" charset="0"/>
              </a:rPr>
              <a:t>longer exposure to extreme temperature</a:t>
            </a:r>
            <a:r>
              <a:rPr lang="en-US" altLang="ko-KR" sz="4800" dirty="0">
                <a:solidFill>
                  <a:schemeClr val="tx1"/>
                </a:solidFill>
                <a:latin typeface="+mn-lt"/>
                <a:cs typeface="Arial" pitchFamily="34" charset="0"/>
              </a:rPr>
              <a:t> increase TD rate</a:t>
            </a:r>
          </a:p>
        </p:txBody>
      </p:sp>
      <p:pic>
        <p:nvPicPr>
          <p:cNvPr id="3" name="Picture 2">
            <a:extLst>
              <a:ext uri="{FF2B5EF4-FFF2-40B4-BE49-F238E27FC236}">
                <a16:creationId xmlns:a16="http://schemas.microsoft.com/office/drawing/2014/main" id="{D71BF7C5-9999-4670-8412-F0A0E32162A0}"/>
              </a:ext>
            </a:extLst>
          </p:cNvPr>
          <p:cNvPicPr>
            <a:picLocks noChangeAspect="1"/>
          </p:cNvPicPr>
          <p:nvPr/>
        </p:nvPicPr>
        <p:blipFill>
          <a:blip r:embed="rId3"/>
          <a:stretch>
            <a:fillRect/>
          </a:stretch>
        </p:blipFill>
        <p:spPr>
          <a:xfrm>
            <a:off x="13972298" y="7846941"/>
            <a:ext cx="9601200" cy="4287183"/>
          </a:xfrm>
          <a:prstGeom prst="rect">
            <a:avLst/>
          </a:prstGeom>
        </p:spPr>
      </p:pic>
      <p:sp>
        <p:nvSpPr>
          <p:cNvPr id="92" name="TextBox 91">
            <a:extLst>
              <a:ext uri="{FF2B5EF4-FFF2-40B4-BE49-F238E27FC236}">
                <a16:creationId xmlns:a16="http://schemas.microsoft.com/office/drawing/2014/main" id="{EFFA8FC2-4451-4B45-A42D-0C25E1740BF1}"/>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bg1"/>
                </a:solidFill>
                <a:effectLst/>
                <a:uFillTx/>
                <a:latin typeface="+mn-lt"/>
                <a:sym typeface="Montserrat Light"/>
              </a:rPr>
              <a:t>12</a:t>
            </a:r>
          </a:p>
        </p:txBody>
      </p:sp>
    </p:spTree>
    <p:extLst>
      <p:ext uri="{BB962C8B-B14F-4D97-AF65-F5344CB8AC3E}">
        <p14:creationId xmlns:p14="http://schemas.microsoft.com/office/powerpoint/2010/main" val="76089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7A0208-02A4-1C45-AAB3-9FBABD5CDD16}"/>
              </a:ext>
            </a:extLst>
          </p:cNvPr>
          <p:cNvSpPr/>
          <p:nvPr/>
        </p:nvSpPr>
        <p:spPr>
          <a:xfrm>
            <a:off x="-16318" y="4331368"/>
            <a:ext cx="24408064" cy="80567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5" name="Slide Number"/>
          <p:cNvSpPr txBox="1">
            <a:spLocks noGrp="1"/>
          </p:cNvSpPr>
          <p:nvPr>
            <p:ph type="sldNum" sz="quarter" idx="2"/>
          </p:nvPr>
        </p:nvSpPr>
        <p:spPr>
          <a:xfrm>
            <a:off x="21142330" y="12003953"/>
            <a:ext cx="571501" cy="29898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1400" b="1" i="0" u="none" strike="noStrike" cap="none" spc="0" normalizeH="0" baseline="0">
                <a:ln>
                  <a:noFill/>
                </a:ln>
                <a:solidFill>
                  <a:srgbClr val="F0F0F0"/>
                </a:solidFill>
                <a:effectLst/>
                <a:uFillTx/>
                <a:latin typeface="Arial"/>
                <a:ea typeface="Arial"/>
                <a:cs typeface="Arial"/>
                <a:sym typeface="Arial"/>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13</a:t>
            </a:fld>
            <a:endParaRPr/>
          </a:p>
        </p:txBody>
      </p:sp>
      <p:grpSp>
        <p:nvGrpSpPr>
          <p:cNvPr id="40" name="Group 39">
            <a:extLst>
              <a:ext uri="{FF2B5EF4-FFF2-40B4-BE49-F238E27FC236}">
                <a16:creationId xmlns:a16="http://schemas.microsoft.com/office/drawing/2014/main" id="{1410BB29-0574-AA44-B83B-59741C442A3D}"/>
              </a:ext>
            </a:extLst>
          </p:cNvPr>
          <p:cNvGrpSpPr/>
          <p:nvPr/>
        </p:nvGrpSpPr>
        <p:grpSpPr>
          <a:xfrm>
            <a:off x="-24064" y="-141297"/>
            <a:ext cx="24408064" cy="2481959"/>
            <a:chOff x="-24064" y="-141297"/>
            <a:chExt cx="24408064" cy="2481959"/>
          </a:xfrm>
        </p:grpSpPr>
        <p:sp>
          <p:nvSpPr>
            <p:cNvPr id="41" name="Rectangle 40">
              <a:extLst>
                <a:ext uri="{FF2B5EF4-FFF2-40B4-BE49-F238E27FC236}">
                  <a16:creationId xmlns:a16="http://schemas.microsoft.com/office/drawing/2014/main" id="{F7192C75-2293-C945-B83B-95F5BC29306A}"/>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C7CF1B6-9964-1044-B1A4-48F1C2026C5E}"/>
                </a:ext>
              </a:extLst>
            </p:cNvPr>
            <p:cNvGrpSpPr/>
            <p:nvPr/>
          </p:nvGrpSpPr>
          <p:grpSpPr>
            <a:xfrm>
              <a:off x="-24064" y="580704"/>
              <a:ext cx="24408064" cy="1755819"/>
              <a:chOff x="-24064" y="580704"/>
              <a:chExt cx="24408064" cy="1755819"/>
            </a:xfrm>
          </p:grpSpPr>
          <p:sp>
            <p:nvSpPr>
              <p:cNvPr id="43" name="Timeline">
                <a:extLst>
                  <a:ext uri="{FF2B5EF4-FFF2-40B4-BE49-F238E27FC236}">
                    <a16:creationId xmlns:a16="http://schemas.microsoft.com/office/drawing/2014/main" id="{E186CFE7-87F5-664B-91D5-1504054F53D3}"/>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(TD) Risk Profile</a:t>
                </a:r>
              </a:p>
            </p:txBody>
          </p:sp>
          <p:grpSp>
            <p:nvGrpSpPr>
              <p:cNvPr id="44" name="Google Shape;10053;p76">
                <a:extLst>
                  <a:ext uri="{FF2B5EF4-FFF2-40B4-BE49-F238E27FC236}">
                    <a16:creationId xmlns:a16="http://schemas.microsoft.com/office/drawing/2014/main" id="{58881B1A-BB86-E945-BDA7-9B5E4B642E74}"/>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46" name="Google Shape;10054;p76">
                  <a:extLst>
                    <a:ext uri="{FF2B5EF4-FFF2-40B4-BE49-F238E27FC236}">
                      <a16:creationId xmlns:a16="http://schemas.microsoft.com/office/drawing/2014/main" id="{D4036F12-81A2-1049-8B64-C047ECD5EB6E}"/>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47" name="Google Shape;10055;p76">
                  <a:extLst>
                    <a:ext uri="{FF2B5EF4-FFF2-40B4-BE49-F238E27FC236}">
                      <a16:creationId xmlns:a16="http://schemas.microsoft.com/office/drawing/2014/main" id="{FE6B6550-6984-8A48-A7F1-5CAB36D5B256}"/>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48" name="Google Shape;10056;p76">
                  <a:extLst>
                    <a:ext uri="{FF2B5EF4-FFF2-40B4-BE49-F238E27FC236}">
                      <a16:creationId xmlns:a16="http://schemas.microsoft.com/office/drawing/2014/main" id="{CE6C6B06-664C-CB41-B673-6C59B680FF17}"/>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10057;p76">
                  <a:extLst>
                    <a:ext uri="{FF2B5EF4-FFF2-40B4-BE49-F238E27FC236}">
                      <a16:creationId xmlns:a16="http://schemas.microsoft.com/office/drawing/2014/main" id="{947432FA-D2CB-104C-B98E-E9501219F0F8}"/>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10058;p76">
                  <a:extLst>
                    <a:ext uri="{FF2B5EF4-FFF2-40B4-BE49-F238E27FC236}">
                      <a16:creationId xmlns:a16="http://schemas.microsoft.com/office/drawing/2014/main" id="{E525E88E-A1EE-8A40-84A8-03CFB872C4FE}"/>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1" name="Google Shape;10059;p76">
                  <a:extLst>
                    <a:ext uri="{FF2B5EF4-FFF2-40B4-BE49-F238E27FC236}">
                      <a16:creationId xmlns:a16="http://schemas.microsoft.com/office/drawing/2014/main" id="{AE855FAF-B7CF-684E-B6D7-92A3614470B0}"/>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10060;p76">
                  <a:extLst>
                    <a:ext uri="{FF2B5EF4-FFF2-40B4-BE49-F238E27FC236}">
                      <a16:creationId xmlns:a16="http://schemas.microsoft.com/office/drawing/2014/main" id="{9108F496-0D11-4848-8FD4-81D2443A1D04}"/>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5" name="Rectangle 44">
                <a:extLst>
                  <a:ext uri="{FF2B5EF4-FFF2-40B4-BE49-F238E27FC236}">
                    <a16:creationId xmlns:a16="http://schemas.microsoft.com/office/drawing/2014/main" id="{7F857829-C8D3-264F-9F1A-26A8E7D54519}"/>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53" name="Group 52">
            <a:extLst>
              <a:ext uri="{FF2B5EF4-FFF2-40B4-BE49-F238E27FC236}">
                <a16:creationId xmlns:a16="http://schemas.microsoft.com/office/drawing/2014/main" id="{476498DC-8C8F-5C4A-8E18-1EF5FB854B64}"/>
              </a:ext>
            </a:extLst>
          </p:cNvPr>
          <p:cNvGrpSpPr/>
          <p:nvPr/>
        </p:nvGrpSpPr>
        <p:grpSpPr>
          <a:xfrm>
            <a:off x="-14741" y="12454417"/>
            <a:ext cx="24599037" cy="1398545"/>
            <a:chOff x="-14741" y="12454417"/>
            <a:chExt cx="24599037" cy="1398545"/>
          </a:xfrm>
        </p:grpSpPr>
        <p:sp>
          <p:nvSpPr>
            <p:cNvPr id="54" name="Rectangle 53">
              <a:extLst>
                <a:ext uri="{FF2B5EF4-FFF2-40B4-BE49-F238E27FC236}">
                  <a16:creationId xmlns:a16="http://schemas.microsoft.com/office/drawing/2014/main" id="{8E8ADF27-F2E5-174E-AA62-075D8854D88E}"/>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55" name="Chevron 3">
              <a:extLst>
                <a:ext uri="{FF2B5EF4-FFF2-40B4-BE49-F238E27FC236}">
                  <a16:creationId xmlns:a16="http://schemas.microsoft.com/office/drawing/2014/main" id="{D1914D5D-A42F-E948-9B91-20DEF0D0ED37}"/>
                </a:ext>
              </a:extLst>
            </p:cNvPr>
            <p:cNvSpPr/>
            <p:nvPr/>
          </p:nvSpPr>
          <p:spPr>
            <a:xfrm>
              <a:off x="6650864" y="12791593"/>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56" name="November">
              <a:extLst>
                <a:ext uri="{FF2B5EF4-FFF2-40B4-BE49-F238E27FC236}">
                  <a16:creationId xmlns:a16="http://schemas.microsoft.com/office/drawing/2014/main" id="{5DF1DC43-4BE7-694D-9069-BF4369EE102D}"/>
                </a:ext>
              </a:extLst>
            </p:cNvPr>
            <p:cNvSpPr txBox="1"/>
            <p:nvPr/>
          </p:nvSpPr>
          <p:spPr>
            <a:xfrm>
              <a:off x="6954432" y="12921489"/>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Descriptive Analysis</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57" name="Chevron 3">
              <a:extLst>
                <a:ext uri="{FF2B5EF4-FFF2-40B4-BE49-F238E27FC236}">
                  <a16:creationId xmlns:a16="http://schemas.microsoft.com/office/drawing/2014/main" id="{6BB3CE73-6746-1B42-A00E-74431648C67E}"/>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58" name="Chevron 3">
              <a:extLst>
                <a:ext uri="{FF2B5EF4-FFF2-40B4-BE49-F238E27FC236}">
                  <a16:creationId xmlns:a16="http://schemas.microsoft.com/office/drawing/2014/main" id="{697D400A-98C8-244B-8E9F-CDF25C02903C}"/>
                </a:ext>
              </a:extLst>
            </p:cNvPr>
            <p:cNvSpPr/>
            <p:nvPr/>
          </p:nvSpPr>
          <p:spPr>
            <a:xfrm>
              <a:off x="12179694" y="12789411"/>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59" name="Chevron 3">
              <a:extLst>
                <a:ext uri="{FF2B5EF4-FFF2-40B4-BE49-F238E27FC236}">
                  <a16:creationId xmlns:a16="http://schemas.microsoft.com/office/drawing/2014/main" id="{47489F92-6408-4F4F-86C2-ABA09F4E66AC}"/>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60" name="November">
              <a:extLst>
                <a:ext uri="{FF2B5EF4-FFF2-40B4-BE49-F238E27FC236}">
                  <a16:creationId xmlns:a16="http://schemas.microsoft.com/office/drawing/2014/main" id="{04B4B072-DE5C-4548-A7B1-3B349EAE5016}"/>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61" name="November">
              <a:extLst>
                <a:ext uri="{FF2B5EF4-FFF2-40B4-BE49-F238E27FC236}">
                  <a16:creationId xmlns:a16="http://schemas.microsoft.com/office/drawing/2014/main" id="{3E881651-3999-B343-B235-3C4174316C20}"/>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62" name="November">
              <a:extLst>
                <a:ext uri="{FF2B5EF4-FFF2-40B4-BE49-F238E27FC236}">
                  <a16:creationId xmlns:a16="http://schemas.microsoft.com/office/drawing/2014/main" id="{B4322EE4-299D-D143-AC03-2FA0799064E2}"/>
                </a:ext>
              </a:extLst>
            </p:cNvPr>
            <p:cNvSpPr txBox="1"/>
            <p:nvPr/>
          </p:nvSpPr>
          <p:spPr>
            <a:xfrm>
              <a:off x="12625817" y="12895452"/>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Predictive Model</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grpSp>
        <p:nvGrpSpPr>
          <p:cNvPr id="19" name="Group 18">
            <a:extLst>
              <a:ext uri="{FF2B5EF4-FFF2-40B4-BE49-F238E27FC236}">
                <a16:creationId xmlns:a16="http://schemas.microsoft.com/office/drawing/2014/main" id="{4D890928-05E2-6C4E-8BBA-0B954EA04D3B}"/>
              </a:ext>
            </a:extLst>
          </p:cNvPr>
          <p:cNvGrpSpPr/>
          <p:nvPr/>
        </p:nvGrpSpPr>
        <p:grpSpPr>
          <a:xfrm>
            <a:off x="255546" y="4813756"/>
            <a:ext cx="15442191" cy="1210588"/>
            <a:chOff x="13300490" y="3839413"/>
            <a:chExt cx="15442191" cy="1210588"/>
          </a:xfrm>
        </p:grpSpPr>
        <p:sp>
          <p:nvSpPr>
            <p:cNvPr id="136" name="Rounded Rectangle">
              <a:extLst>
                <a:ext uri="{FF2B5EF4-FFF2-40B4-BE49-F238E27FC236}">
                  <a16:creationId xmlns:a16="http://schemas.microsoft.com/office/drawing/2014/main" id="{CEC64CBC-70E1-2842-B840-B19219A0CCFF}"/>
                </a:ext>
              </a:extLst>
            </p:cNvPr>
            <p:cNvSpPr/>
            <p:nvPr/>
          </p:nvSpPr>
          <p:spPr>
            <a:xfrm>
              <a:off x="13300490" y="4013637"/>
              <a:ext cx="822960" cy="822960"/>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7" name="Type text here">
              <a:extLst>
                <a:ext uri="{FF2B5EF4-FFF2-40B4-BE49-F238E27FC236}">
                  <a16:creationId xmlns:a16="http://schemas.microsoft.com/office/drawing/2014/main" id="{A2607862-B0EA-9E46-A90A-CBAE07D68F69}"/>
                </a:ext>
              </a:extLst>
            </p:cNvPr>
            <p:cNvSpPr txBox="1"/>
            <p:nvPr/>
          </p:nvSpPr>
          <p:spPr>
            <a:xfrm>
              <a:off x="14336928" y="3839413"/>
              <a:ext cx="14405753" cy="12105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nSpc>
                  <a:spcPct val="100000"/>
                </a:lnSpc>
              </a:pPr>
              <a:r>
                <a:rPr lang="en-US" sz="3200" b="1" dirty="0">
                  <a:solidFill>
                    <a:schemeClr val="tx1"/>
                  </a:solidFill>
                </a:rPr>
                <a:t>Number of door openings</a:t>
              </a:r>
            </a:p>
            <a:p>
              <a:pPr marL="457200" indent="-457200">
                <a:lnSpc>
                  <a:spcPct val="100000"/>
                </a:lnSpc>
                <a:buFont typeface="Arial" panose="020B0604020202020204" pitchFamily="34" charset="0"/>
                <a:buChar char="•"/>
              </a:pPr>
              <a:r>
                <a:rPr lang="en-US" sz="3200" dirty="0">
                  <a:solidFill>
                    <a:schemeClr val="tx1"/>
                  </a:solidFill>
                </a:rPr>
                <a:t>TD rate climbs after </a:t>
              </a:r>
              <a:r>
                <a:rPr lang="en-US" sz="4000" b="1" dirty="0">
                  <a:solidFill>
                    <a:srgbClr val="231D88"/>
                  </a:solidFill>
                </a:rPr>
                <a:t>3</a:t>
              </a:r>
              <a:r>
                <a:rPr lang="en-US" sz="3200" dirty="0">
                  <a:solidFill>
                    <a:schemeClr val="tx1"/>
                  </a:solidFill>
                </a:rPr>
                <a:t> times of door openings</a:t>
              </a:r>
            </a:p>
          </p:txBody>
        </p:sp>
        <p:sp>
          <p:nvSpPr>
            <p:cNvPr id="169" name="Rounded Rectangle 168">
              <a:extLst>
                <a:ext uri="{FF2B5EF4-FFF2-40B4-BE49-F238E27FC236}">
                  <a16:creationId xmlns:a16="http://schemas.microsoft.com/office/drawing/2014/main" id="{9B4E3429-3B27-E140-B5D6-D1211A06C0D1}"/>
                </a:ext>
              </a:extLst>
            </p:cNvPr>
            <p:cNvSpPr/>
            <p:nvPr/>
          </p:nvSpPr>
          <p:spPr>
            <a:xfrm>
              <a:off x="13532591" y="4134913"/>
              <a:ext cx="316712" cy="50144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a:extLst>
                <a:ext uri="{FF2B5EF4-FFF2-40B4-BE49-F238E27FC236}">
                  <a16:creationId xmlns:a16="http://schemas.microsoft.com/office/drawing/2014/main" id="{FEC17EFA-CA4C-6549-AAA4-7F25CFFA2CA9}"/>
                </a:ext>
              </a:extLst>
            </p:cNvPr>
            <p:cNvCxnSpPr>
              <a:cxnSpLocks/>
            </p:cNvCxnSpPr>
            <p:nvPr/>
          </p:nvCxnSpPr>
          <p:spPr>
            <a:xfrm>
              <a:off x="13399032" y="4638416"/>
              <a:ext cx="617231" cy="0"/>
            </a:xfrm>
            <a:prstGeom prst="line">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71" name="Rounded Rectangle 170">
              <a:extLst>
                <a:ext uri="{FF2B5EF4-FFF2-40B4-BE49-F238E27FC236}">
                  <a16:creationId xmlns:a16="http://schemas.microsoft.com/office/drawing/2014/main" id="{1B4F64D2-8F2E-2346-B878-9378EC6526A6}"/>
                </a:ext>
              </a:extLst>
            </p:cNvPr>
            <p:cNvSpPr/>
            <p:nvPr/>
          </p:nvSpPr>
          <p:spPr>
            <a:xfrm>
              <a:off x="13483143" y="4158257"/>
              <a:ext cx="327571" cy="501444"/>
            </a:xfrm>
            <a:prstGeom prst="roundRect">
              <a:avLst/>
            </a:prstGeom>
            <a:solidFill>
              <a:schemeClr val="bg1"/>
            </a:solidFill>
            <a:ln w="38100">
              <a:solidFill>
                <a:schemeClr val="bg1"/>
              </a:solidFill>
            </a:ln>
            <a:scene3d>
              <a:camera prst="orthographicFront">
                <a:rot lat="120000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69611E6F-7D07-DE49-8CFD-70EF061A52BE}"/>
                </a:ext>
              </a:extLst>
            </p:cNvPr>
            <p:cNvSpPr/>
            <p:nvPr/>
          </p:nvSpPr>
          <p:spPr>
            <a:xfrm>
              <a:off x="13676526" y="4414881"/>
              <a:ext cx="45720" cy="4572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ounded Rectangle">
            <a:extLst>
              <a:ext uri="{FF2B5EF4-FFF2-40B4-BE49-F238E27FC236}">
                <a16:creationId xmlns:a16="http://schemas.microsoft.com/office/drawing/2014/main" id="{FA3CF01B-8CBD-F945-8456-647BB8269BB5}"/>
              </a:ext>
            </a:extLst>
          </p:cNvPr>
          <p:cNvSpPr/>
          <p:nvPr/>
        </p:nvSpPr>
        <p:spPr>
          <a:xfrm>
            <a:off x="12999964" y="4986779"/>
            <a:ext cx="822960" cy="822960"/>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5" name="Type text here">
            <a:extLst>
              <a:ext uri="{FF2B5EF4-FFF2-40B4-BE49-F238E27FC236}">
                <a16:creationId xmlns:a16="http://schemas.microsoft.com/office/drawing/2014/main" id="{0A74E296-BEB7-BB46-95BA-AA05D4881385}"/>
              </a:ext>
            </a:extLst>
          </p:cNvPr>
          <p:cNvSpPr txBox="1"/>
          <p:nvPr/>
        </p:nvSpPr>
        <p:spPr>
          <a:xfrm>
            <a:off x="14002552" y="4809633"/>
            <a:ext cx="10578609" cy="12105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nSpc>
                <a:spcPct val="100000"/>
              </a:lnSpc>
            </a:pPr>
            <a:r>
              <a:rPr lang="en-US" sz="3200" b="1" dirty="0">
                <a:solidFill>
                  <a:schemeClr val="tx1"/>
                </a:solidFill>
              </a:rPr>
              <a:t>Battery Mean</a:t>
            </a:r>
          </a:p>
          <a:p>
            <a:pPr marL="457200" indent="-457200">
              <a:lnSpc>
                <a:spcPct val="100000"/>
              </a:lnSpc>
              <a:buFont typeface="Arial" panose="020B0604020202020204" pitchFamily="34" charset="0"/>
              <a:buChar char="•"/>
            </a:pPr>
            <a:r>
              <a:rPr lang="en-US" sz="3200" dirty="0">
                <a:solidFill>
                  <a:schemeClr val="tx1"/>
                </a:solidFill>
              </a:rPr>
              <a:t>TD rate increases when battery mean is below </a:t>
            </a:r>
            <a:r>
              <a:rPr lang="en-US" sz="4000" b="1" dirty="0">
                <a:solidFill>
                  <a:srgbClr val="231D88"/>
                </a:solidFill>
              </a:rPr>
              <a:t>70%</a:t>
            </a:r>
          </a:p>
        </p:txBody>
      </p:sp>
      <p:sp>
        <p:nvSpPr>
          <p:cNvPr id="174" name="Freeform 157">
            <a:extLst>
              <a:ext uri="{FF2B5EF4-FFF2-40B4-BE49-F238E27FC236}">
                <a16:creationId xmlns:a16="http://schemas.microsoft.com/office/drawing/2014/main" id="{D27E5580-E982-D948-B876-DFE56FA3BBE7}"/>
              </a:ext>
            </a:extLst>
          </p:cNvPr>
          <p:cNvSpPr>
            <a:spLocks noEditPoints="1"/>
          </p:cNvSpPr>
          <p:nvPr/>
        </p:nvSpPr>
        <p:spPr bwMode="auto">
          <a:xfrm>
            <a:off x="13087516" y="5265339"/>
            <a:ext cx="647855" cy="318766"/>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bg1"/>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39" name="Rounded Rectangle">
            <a:extLst>
              <a:ext uri="{FF2B5EF4-FFF2-40B4-BE49-F238E27FC236}">
                <a16:creationId xmlns:a16="http://schemas.microsoft.com/office/drawing/2014/main" id="{03E70D07-4077-8146-B3B8-C6759D2FA051}"/>
              </a:ext>
            </a:extLst>
          </p:cNvPr>
          <p:cNvSpPr/>
          <p:nvPr/>
        </p:nvSpPr>
        <p:spPr>
          <a:xfrm>
            <a:off x="13032585" y="6603691"/>
            <a:ext cx="822960" cy="822960"/>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1" name="Type text here">
            <a:extLst>
              <a:ext uri="{FF2B5EF4-FFF2-40B4-BE49-F238E27FC236}">
                <a16:creationId xmlns:a16="http://schemas.microsoft.com/office/drawing/2014/main" id="{5C570261-0A68-C24B-8F42-410FAAF2D74B}"/>
              </a:ext>
            </a:extLst>
          </p:cNvPr>
          <p:cNvSpPr txBox="1"/>
          <p:nvPr/>
        </p:nvSpPr>
        <p:spPr>
          <a:xfrm>
            <a:off x="14011110" y="6441035"/>
            <a:ext cx="10578609" cy="10874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nSpc>
                <a:spcPct val="100000"/>
              </a:lnSpc>
            </a:pPr>
            <a:r>
              <a:rPr lang="en-US" sz="3200" b="1" dirty="0">
                <a:solidFill>
                  <a:schemeClr val="tx1"/>
                </a:solidFill>
              </a:rPr>
              <a:t>Economic Status of origin and destination countries</a:t>
            </a:r>
          </a:p>
          <a:p>
            <a:pPr marL="457200" indent="-457200">
              <a:lnSpc>
                <a:spcPct val="100000"/>
              </a:lnSpc>
              <a:buFont typeface="Arial" panose="020B0604020202020204" pitchFamily="34" charset="0"/>
              <a:buChar char="•"/>
            </a:pPr>
            <a:r>
              <a:rPr lang="en-US" sz="3200" dirty="0">
                <a:solidFill>
                  <a:schemeClr val="tx1"/>
                </a:solidFill>
              </a:rPr>
              <a:t>TD increases when the origin is developing country</a:t>
            </a:r>
          </a:p>
        </p:txBody>
      </p:sp>
      <p:sp>
        <p:nvSpPr>
          <p:cNvPr id="176" name="Freeform 164">
            <a:extLst>
              <a:ext uri="{FF2B5EF4-FFF2-40B4-BE49-F238E27FC236}">
                <a16:creationId xmlns:a16="http://schemas.microsoft.com/office/drawing/2014/main" id="{8355847E-E726-D34A-BC87-F955CB6C9C3C}"/>
              </a:ext>
            </a:extLst>
          </p:cNvPr>
          <p:cNvSpPr>
            <a:spLocks noEditPoints="1"/>
          </p:cNvSpPr>
          <p:nvPr/>
        </p:nvSpPr>
        <p:spPr bwMode="auto">
          <a:xfrm>
            <a:off x="13115712" y="6671293"/>
            <a:ext cx="655181" cy="656562"/>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bg1"/>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3" name="TextBox 182">
            <a:extLst>
              <a:ext uri="{FF2B5EF4-FFF2-40B4-BE49-F238E27FC236}">
                <a16:creationId xmlns:a16="http://schemas.microsoft.com/office/drawing/2014/main" id="{95FE6731-57F4-1B49-B0E5-8C3FF9368412}"/>
              </a:ext>
            </a:extLst>
          </p:cNvPr>
          <p:cNvSpPr txBox="1"/>
          <p:nvPr/>
        </p:nvSpPr>
        <p:spPr>
          <a:xfrm>
            <a:off x="14362974" y="8199020"/>
            <a:ext cx="4016643" cy="13326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a:ln>
                  <a:noFill/>
                </a:ln>
                <a:solidFill>
                  <a:schemeClr val="tx1"/>
                </a:solidFill>
                <a:effectLst/>
                <a:uFillTx/>
                <a:latin typeface="+mn-lt"/>
                <a:sym typeface="Montserrat Light"/>
              </a:rPr>
              <a:t>10.6%</a:t>
            </a:r>
          </a:p>
          <a:p>
            <a:pPr marL="0" marR="0" indent="0" algn="ctr" defTabSz="825500" rtl="0" fontAlgn="auto" latinLnBrk="0" hangingPunct="0">
              <a:lnSpc>
                <a:spcPct val="120000"/>
              </a:lnSpc>
              <a:spcBef>
                <a:spcPts val="0"/>
              </a:spcBef>
              <a:spcAft>
                <a:spcPts val="0"/>
              </a:spcAft>
              <a:buClrTx/>
              <a:buSzTx/>
              <a:buFontTx/>
              <a:buNone/>
              <a:tabLst/>
            </a:pPr>
            <a:r>
              <a:rPr lang="en-US" sz="2800" dirty="0">
                <a:solidFill>
                  <a:schemeClr val="tx1"/>
                </a:solidFill>
                <a:latin typeface="+mn-lt"/>
              </a:rPr>
              <a:t>Developed → Developed</a:t>
            </a:r>
            <a:endParaRPr kumimoji="0" lang="en-US" sz="2800" b="0" i="0" u="none" strike="noStrike" cap="none" spc="0" normalizeH="0" baseline="0" dirty="0">
              <a:ln>
                <a:noFill/>
              </a:ln>
              <a:solidFill>
                <a:schemeClr val="tx1"/>
              </a:solidFill>
              <a:effectLst/>
              <a:uFillTx/>
              <a:latin typeface="+mn-lt"/>
              <a:sym typeface="Montserrat Light"/>
            </a:endParaRPr>
          </a:p>
        </p:txBody>
      </p:sp>
      <p:sp>
        <p:nvSpPr>
          <p:cNvPr id="184" name="TextBox 183">
            <a:extLst>
              <a:ext uri="{FF2B5EF4-FFF2-40B4-BE49-F238E27FC236}">
                <a16:creationId xmlns:a16="http://schemas.microsoft.com/office/drawing/2014/main" id="{7E67CEA3-F990-2A45-8BF9-94C5F0B62692}"/>
              </a:ext>
            </a:extLst>
          </p:cNvPr>
          <p:cNvSpPr txBox="1"/>
          <p:nvPr/>
        </p:nvSpPr>
        <p:spPr>
          <a:xfrm>
            <a:off x="18639644" y="8199020"/>
            <a:ext cx="4016643" cy="13326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lang="en-US" sz="4000" b="1" dirty="0">
                <a:solidFill>
                  <a:schemeClr val="tx1"/>
                </a:solidFill>
                <a:latin typeface="+mn-lt"/>
              </a:rPr>
              <a:t>9</a:t>
            </a:r>
            <a:r>
              <a:rPr kumimoji="0" lang="en-US" sz="4000" b="1" i="0" u="none" strike="noStrike" cap="none" spc="0" normalizeH="0" baseline="0" dirty="0">
                <a:ln>
                  <a:noFill/>
                </a:ln>
                <a:solidFill>
                  <a:schemeClr val="tx1"/>
                </a:solidFill>
                <a:effectLst/>
                <a:uFillTx/>
                <a:latin typeface="+mn-lt"/>
                <a:sym typeface="Montserrat Light"/>
              </a:rPr>
              <a:t>.6%</a:t>
            </a:r>
          </a:p>
          <a:p>
            <a:pPr algn="ctr"/>
            <a:r>
              <a:rPr lang="en-US" sz="2800" dirty="0">
                <a:solidFill>
                  <a:schemeClr val="tx1"/>
                </a:solidFill>
                <a:latin typeface="+mn-lt"/>
              </a:rPr>
              <a:t>Developed </a:t>
            </a:r>
            <a:r>
              <a:rPr lang="en-US" sz="2800" dirty="0">
                <a:solidFill>
                  <a:schemeClr val="tx1"/>
                </a:solidFill>
              </a:rPr>
              <a:t>→ </a:t>
            </a:r>
            <a:r>
              <a:rPr lang="en-US" sz="2800" dirty="0">
                <a:solidFill>
                  <a:schemeClr val="tx1"/>
                </a:solidFill>
                <a:latin typeface="+mn-lt"/>
              </a:rPr>
              <a:t>Developing</a:t>
            </a:r>
            <a:endParaRPr kumimoji="0" lang="en-US" sz="2800" b="0" i="0" u="none" strike="noStrike" cap="none" spc="0" normalizeH="0" baseline="0" dirty="0">
              <a:ln>
                <a:noFill/>
              </a:ln>
              <a:solidFill>
                <a:schemeClr val="tx1"/>
              </a:solidFill>
              <a:effectLst/>
              <a:uFillTx/>
              <a:latin typeface="+mn-lt"/>
              <a:sym typeface="Montserrat Light"/>
            </a:endParaRPr>
          </a:p>
        </p:txBody>
      </p:sp>
      <p:sp>
        <p:nvSpPr>
          <p:cNvPr id="185" name="TextBox 184">
            <a:extLst>
              <a:ext uri="{FF2B5EF4-FFF2-40B4-BE49-F238E27FC236}">
                <a16:creationId xmlns:a16="http://schemas.microsoft.com/office/drawing/2014/main" id="{E468868E-3925-A747-979A-C956F6C8C462}"/>
              </a:ext>
            </a:extLst>
          </p:cNvPr>
          <p:cNvSpPr txBox="1"/>
          <p:nvPr/>
        </p:nvSpPr>
        <p:spPr>
          <a:xfrm>
            <a:off x="14508841" y="9738309"/>
            <a:ext cx="3736774" cy="13326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a:ln>
                  <a:noFill/>
                </a:ln>
                <a:solidFill>
                  <a:srgbClr val="C00000"/>
                </a:solidFill>
                <a:effectLst/>
                <a:uFillTx/>
                <a:latin typeface="+mn-lt"/>
                <a:sym typeface="Montserrat Light"/>
              </a:rPr>
              <a:t>1</a:t>
            </a:r>
            <a:r>
              <a:rPr lang="en-US" sz="4000" b="1" dirty="0">
                <a:solidFill>
                  <a:srgbClr val="C00000"/>
                </a:solidFill>
                <a:latin typeface="+mn-lt"/>
              </a:rPr>
              <a:t>6</a:t>
            </a:r>
            <a:r>
              <a:rPr kumimoji="0" lang="en-US" sz="4000" b="1" i="0" u="none" strike="noStrike" cap="none" spc="0" normalizeH="0" baseline="0" dirty="0">
                <a:ln>
                  <a:noFill/>
                </a:ln>
                <a:solidFill>
                  <a:srgbClr val="C00000"/>
                </a:solidFill>
                <a:effectLst/>
                <a:uFillTx/>
                <a:latin typeface="+mn-lt"/>
                <a:sym typeface="Montserrat Light"/>
              </a:rPr>
              <a:t>.1%</a:t>
            </a:r>
          </a:p>
          <a:p>
            <a:pPr algn="ctr"/>
            <a:r>
              <a:rPr lang="en-US" sz="2800" dirty="0">
                <a:solidFill>
                  <a:schemeClr val="tx1"/>
                </a:solidFill>
                <a:latin typeface="+mn-lt"/>
              </a:rPr>
              <a:t>Developing </a:t>
            </a:r>
            <a:r>
              <a:rPr lang="en-US" sz="2800" dirty="0">
                <a:solidFill>
                  <a:schemeClr val="tx1"/>
                </a:solidFill>
              </a:rPr>
              <a:t>→ </a:t>
            </a:r>
            <a:r>
              <a:rPr lang="en-US" sz="2800" dirty="0">
                <a:solidFill>
                  <a:schemeClr val="tx1"/>
                </a:solidFill>
                <a:latin typeface="+mn-lt"/>
              </a:rPr>
              <a:t>Developed</a:t>
            </a:r>
            <a:endParaRPr kumimoji="0" lang="en-US" sz="2800" b="0" i="0" u="none" strike="noStrike" cap="none" spc="0" normalizeH="0" baseline="0" dirty="0">
              <a:ln>
                <a:noFill/>
              </a:ln>
              <a:solidFill>
                <a:schemeClr val="tx1"/>
              </a:solidFill>
              <a:effectLst/>
              <a:uFillTx/>
              <a:latin typeface="+mn-lt"/>
              <a:sym typeface="Montserrat Light"/>
            </a:endParaRPr>
          </a:p>
        </p:txBody>
      </p:sp>
      <p:sp>
        <p:nvSpPr>
          <p:cNvPr id="186" name="TextBox 185">
            <a:extLst>
              <a:ext uri="{FF2B5EF4-FFF2-40B4-BE49-F238E27FC236}">
                <a16:creationId xmlns:a16="http://schemas.microsoft.com/office/drawing/2014/main" id="{62FE0867-F3E8-BD46-AB6B-224569328B20}"/>
              </a:ext>
            </a:extLst>
          </p:cNvPr>
          <p:cNvSpPr txBox="1"/>
          <p:nvPr/>
        </p:nvSpPr>
        <p:spPr>
          <a:xfrm>
            <a:off x="18580522" y="9739840"/>
            <a:ext cx="4226240" cy="13326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a:ln>
                  <a:noFill/>
                </a:ln>
                <a:solidFill>
                  <a:srgbClr val="C00000"/>
                </a:solidFill>
                <a:effectLst/>
                <a:uFillTx/>
                <a:latin typeface="+mn-lt"/>
                <a:sym typeface="Montserrat Light"/>
              </a:rPr>
              <a:t>17.2%</a:t>
            </a:r>
          </a:p>
          <a:p>
            <a:pPr algn="ctr"/>
            <a:r>
              <a:rPr lang="en-US" sz="2800" dirty="0">
                <a:solidFill>
                  <a:schemeClr val="tx1"/>
                </a:solidFill>
                <a:latin typeface="+mn-lt"/>
              </a:rPr>
              <a:t>Developing </a:t>
            </a:r>
            <a:r>
              <a:rPr lang="en-US" sz="2800" dirty="0">
                <a:solidFill>
                  <a:schemeClr val="tx1"/>
                </a:solidFill>
              </a:rPr>
              <a:t>→ </a:t>
            </a:r>
            <a:r>
              <a:rPr lang="en-US" sz="2800" dirty="0">
                <a:solidFill>
                  <a:schemeClr val="tx1"/>
                </a:solidFill>
                <a:latin typeface="+mn-lt"/>
              </a:rPr>
              <a:t>Developing</a:t>
            </a:r>
            <a:endParaRPr kumimoji="0" lang="en-US" sz="2800" b="0" i="0" u="none" strike="noStrike" cap="none" spc="0" normalizeH="0" baseline="0" dirty="0">
              <a:ln>
                <a:noFill/>
              </a:ln>
              <a:solidFill>
                <a:schemeClr val="tx1"/>
              </a:solidFill>
              <a:effectLst/>
              <a:uFillTx/>
              <a:latin typeface="+mn-lt"/>
              <a:sym typeface="Montserrat Light"/>
            </a:endParaRPr>
          </a:p>
        </p:txBody>
      </p:sp>
      <p:sp>
        <p:nvSpPr>
          <p:cNvPr id="194" name="Rounded Rectangle 193">
            <a:extLst>
              <a:ext uri="{FF2B5EF4-FFF2-40B4-BE49-F238E27FC236}">
                <a16:creationId xmlns:a16="http://schemas.microsoft.com/office/drawing/2014/main" id="{894828AA-0895-6D4B-BD04-C649DE0152ED}"/>
              </a:ext>
            </a:extLst>
          </p:cNvPr>
          <p:cNvSpPr/>
          <p:nvPr/>
        </p:nvSpPr>
        <p:spPr bwMode="auto">
          <a:xfrm>
            <a:off x="14108269" y="9739840"/>
            <a:ext cx="8817226" cy="1549015"/>
          </a:xfrm>
          <a:prstGeom prst="roundRect">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0" u="none" strike="noStrike" cap="none" normalizeH="0" baseline="0">
              <a:ln>
                <a:noFill/>
              </a:ln>
              <a:solidFill>
                <a:schemeClr val="tx1"/>
              </a:solidFill>
              <a:effectLst/>
              <a:latin typeface="Calibri" pitchFamily="34" charset="0"/>
              <a:ea typeface="宋体" pitchFamily="2" charset="-122"/>
            </a:endParaRPr>
          </a:p>
        </p:txBody>
      </p:sp>
      <p:pic>
        <p:nvPicPr>
          <p:cNvPr id="2" name="Picture 1">
            <a:extLst>
              <a:ext uri="{FF2B5EF4-FFF2-40B4-BE49-F238E27FC236}">
                <a16:creationId xmlns:a16="http://schemas.microsoft.com/office/drawing/2014/main" id="{224139DF-140B-4A0C-9989-EDDC1144FF30}"/>
              </a:ext>
            </a:extLst>
          </p:cNvPr>
          <p:cNvPicPr>
            <a:picLocks noChangeAspect="1"/>
          </p:cNvPicPr>
          <p:nvPr/>
        </p:nvPicPr>
        <p:blipFill>
          <a:blip r:embed="rId2"/>
          <a:stretch>
            <a:fillRect/>
          </a:stretch>
        </p:blipFill>
        <p:spPr>
          <a:xfrm>
            <a:off x="922932" y="6413218"/>
            <a:ext cx="10515600" cy="4768777"/>
          </a:xfrm>
          <a:prstGeom prst="rect">
            <a:avLst/>
          </a:prstGeom>
        </p:spPr>
      </p:pic>
      <p:sp>
        <p:nvSpPr>
          <p:cNvPr id="91" name="TextBox 90">
            <a:extLst>
              <a:ext uri="{FF2B5EF4-FFF2-40B4-BE49-F238E27FC236}">
                <a16:creationId xmlns:a16="http://schemas.microsoft.com/office/drawing/2014/main" id="{339D6FCE-5597-448B-A273-6D753698B409}"/>
              </a:ext>
            </a:extLst>
          </p:cNvPr>
          <p:cNvSpPr txBox="1"/>
          <p:nvPr/>
        </p:nvSpPr>
        <p:spPr>
          <a:xfrm>
            <a:off x="-1518888" y="2836119"/>
            <a:ext cx="20023881" cy="919611"/>
          </a:xfrm>
          <a:prstGeom prst="rect">
            <a:avLst/>
          </a:prstGeom>
          <a:noFill/>
        </p:spPr>
        <p:txBody>
          <a:bodyPr wrap="square" rtlCol="0">
            <a:spAutoFit/>
          </a:bodyPr>
          <a:lstStyle/>
          <a:p>
            <a:pPr algn="ctr"/>
            <a:r>
              <a:rPr lang="en-US" altLang="ko-KR" sz="4800" b="1" dirty="0">
                <a:solidFill>
                  <a:schemeClr val="tx1"/>
                </a:solidFill>
                <a:latin typeface="+mn-lt"/>
                <a:cs typeface="Arial" pitchFamily="34" charset="0"/>
              </a:rPr>
              <a:t>More door openings </a:t>
            </a:r>
            <a:r>
              <a:rPr lang="en-US" altLang="ko-KR" sz="4800" dirty="0">
                <a:solidFill>
                  <a:schemeClr val="tx1"/>
                </a:solidFill>
                <a:latin typeface="+mn-lt"/>
                <a:cs typeface="Arial" pitchFamily="34" charset="0"/>
              </a:rPr>
              <a:t>and </a:t>
            </a:r>
            <a:r>
              <a:rPr lang="en-US" altLang="ko-KR" sz="4800" b="1" dirty="0">
                <a:solidFill>
                  <a:schemeClr val="tx1"/>
                </a:solidFill>
                <a:latin typeface="+mn-lt"/>
                <a:cs typeface="Arial" pitchFamily="34" charset="0"/>
              </a:rPr>
              <a:t>lower battery mean</a:t>
            </a:r>
            <a:r>
              <a:rPr lang="en-US" altLang="zh-CN" sz="4800" b="1" dirty="0">
                <a:solidFill>
                  <a:schemeClr val="tx1"/>
                </a:solidFill>
                <a:latin typeface="+mn-lt"/>
                <a:cs typeface="Arial" pitchFamily="34" charset="0"/>
              </a:rPr>
              <a:t> </a:t>
            </a:r>
            <a:r>
              <a:rPr lang="en-US" altLang="zh-CN" sz="4800" dirty="0">
                <a:solidFill>
                  <a:schemeClr val="tx1"/>
                </a:solidFill>
                <a:latin typeface="+mn-lt"/>
                <a:cs typeface="Arial" pitchFamily="34" charset="0"/>
              </a:rPr>
              <a:t>increase TD rate</a:t>
            </a:r>
            <a:endParaRPr lang="en-US" altLang="ko-KR" sz="4800" dirty="0">
              <a:solidFill>
                <a:schemeClr val="tx1"/>
              </a:solidFill>
              <a:latin typeface="+mn-lt"/>
              <a:cs typeface="Arial" pitchFamily="34" charset="0"/>
            </a:endParaRPr>
          </a:p>
        </p:txBody>
      </p:sp>
      <p:sp>
        <p:nvSpPr>
          <p:cNvPr id="64" name="TextBox 63">
            <a:extLst>
              <a:ext uri="{FF2B5EF4-FFF2-40B4-BE49-F238E27FC236}">
                <a16:creationId xmlns:a16="http://schemas.microsoft.com/office/drawing/2014/main" id="{E89B2321-FB24-4240-8D43-B5277F27AA4E}"/>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bg1"/>
                </a:solidFill>
                <a:latin typeface="+mn-lt"/>
              </a:rPr>
              <a:t>13</a:t>
            </a:r>
            <a:endParaRPr kumimoji="0" lang="en-US" sz="3600" b="1" i="0" u="sng" strike="noStrike" cap="none" spc="0" normalizeH="0" baseline="0" dirty="0">
              <a:ln>
                <a:noFill/>
              </a:ln>
              <a:solidFill>
                <a:schemeClr val="bg1"/>
              </a:solidFill>
              <a:effectLst/>
              <a:uFillTx/>
              <a:latin typeface="+mn-lt"/>
              <a:sym typeface="Montserrat Ligh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a:extLst>
              <a:ext uri="{FF2B5EF4-FFF2-40B4-BE49-F238E27FC236}">
                <a16:creationId xmlns:a16="http://schemas.microsoft.com/office/drawing/2014/main" id="{AFAAF078-5DA4-0145-9956-539091FAA1F9}"/>
              </a:ext>
            </a:extLst>
          </p:cNvPr>
          <p:cNvSpPr/>
          <p:nvPr/>
        </p:nvSpPr>
        <p:spPr>
          <a:xfrm>
            <a:off x="114300" y="2689727"/>
            <a:ext cx="24109680" cy="10386194"/>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E441F7A-6C3F-1749-B827-3481509AEAC8}"/>
              </a:ext>
            </a:extLst>
          </p:cNvPr>
          <p:cNvSpPr/>
          <p:nvPr/>
        </p:nvSpPr>
        <p:spPr>
          <a:xfrm>
            <a:off x="7859619" y="2354901"/>
            <a:ext cx="8558697" cy="1028913"/>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182" name="Rectangle 181">
            <a:extLst>
              <a:ext uri="{FF2B5EF4-FFF2-40B4-BE49-F238E27FC236}">
                <a16:creationId xmlns:a16="http://schemas.microsoft.com/office/drawing/2014/main" id="{000F86FB-A91B-0948-8921-776A31C7F242}"/>
              </a:ext>
            </a:extLst>
          </p:cNvPr>
          <p:cNvSpPr/>
          <p:nvPr/>
        </p:nvSpPr>
        <p:spPr>
          <a:xfrm>
            <a:off x="114300" y="4591862"/>
            <a:ext cx="24109679" cy="7796239"/>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grpSp>
        <p:nvGrpSpPr>
          <p:cNvPr id="2" name="Group 1">
            <a:extLst>
              <a:ext uri="{FF2B5EF4-FFF2-40B4-BE49-F238E27FC236}">
                <a16:creationId xmlns:a16="http://schemas.microsoft.com/office/drawing/2014/main" id="{A8C48E84-6252-F644-A51B-88EBDA80485C}"/>
              </a:ext>
            </a:extLst>
          </p:cNvPr>
          <p:cNvGrpSpPr/>
          <p:nvPr/>
        </p:nvGrpSpPr>
        <p:grpSpPr>
          <a:xfrm>
            <a:off x="-24064" y="-141297"/>
            <a:ext cx="24408064" cy="2481959"/>
            <a:chOff x="-24064" y="-141297"/>
            <a:chExt cx="24408064" cy="2481959"/>
          </a:xfrm>
        </p:grpSpPr>
        <p:sp>
          <p:nvSpPr>
            <p:cNvPr id="3" name="Rectangle 2">
              <a:extLst>
                <a:ext uri="{FF2B5EF4-FFF2-40B4-BE49-F238E27FC236}">
                  <a16:creationId xmlns:a16="http://schemas.microsoft.com/office/drawing/2014/main" id="{E2C66AB5-FCC5-214C-B4B0-A3EC1A0C5460}"/>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C2067F1-CE13-F24B-A41A-C18E6F53038E}"/>
                </a:ext>
              </a:extLst>
            </p:cNvPr>
            <p:cNvGrpSpPr/>
            <p:nvPr/>
          </p:nvGrpSpPr>
          <p:grpSpPr>
            <a:xfrm>
              <a:off x="-24064" y="580704"/>
              <a:ext cx="24408064" cy="1755819"/>
              <a:chOff x="-24064" y="580704"/>
              <a:chExt cx="24408064" cy="1755819"/>
            </a:xfrm>
          </p:grpSpPr>
          <p:sp>
            <p:nvSpPr>
              <p:cNvPr id="5" name="Timeline">
                <a:extLst>
                  <a:ext uri="{FF2B5EF4-FFF2-40B4-BE49-F238E27FC236}">
                    <a16:creationId xmlns:a16="http://schemas.microsoft.com/office/drawing/2014/main" id="{FAF9F5F6-D15A-1543-98A9-C798E068ABA7}"/>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Risk Profile</a:t>
                </a:r>
              </a:p>
            </p:txBody>
          </p:sp>
          <p:grpSp>
            <p:nvGrpSpPr>
              <p:cNvPr id="6" name="Google Shape;10053;p76">
                <a:extLst>
                  <a:ext uri="{FF2B5EF4-FFF2-40B4-BE49-F238E27FC236}">
                    <a16:creationId xmlns:a16="http://schemas.microsoft.com/office/drawing/2014/main" id="{4D5E6E74-CCA4-0848-AA16-046F1EB77377}"/>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8" name="Google Shape;10054;p76">
                  <a:extLst>
                    <a:ext uri="{FF2B5EF4-FFF2-40B4-BE49-F238E27FC236}">
                      <a16:creationId xmlns:a16="http://schemas.microsoft.com/office/drawing/2014/main" id="{A7C57DE7-A4CA-0D44-9B13-18E5E58B1D16}"/>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9" name="Google Shape;10055;p76">
                  <a:extLst>
                    <a:ext uri="{FF2B5EF4-FFF2-40B4-BE49-F238E27FC236}">
                      <a16:creationId xmlns:a16="http://schemas.microsoft.com/office/drawing/2014/main" id="{9701C3A1-44DA-9446-8F4E-818A342317CE}"/>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10056;p76">
                  <a:extLst>
                    <a:ext uri="{FF2B5EF4-FFF2-40B4-BE49-F238E27FC236}">
                      <a16:creationId xmlns:a16="http://schemas.microsoft.com/office/drawing/2014/main" id="{F70D1AC0-4AC8-D04E-A9EB-9AC338DAA8A7}"/>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0057;p76">
                  <a:extLst>
                    <a:ext uri="{FF2B5EF4-FFF2-40B4-BE49-F238E27FC236}">
                      <a16:creationId xmlns:a16="http://schemas.microsoft.com/office/drawing/2014/main" id="{BF66D44A-D94D-A949-8109-18966EB34252}"/>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2" name="Google Shape;10058;p76">
                  <a:extLst>
                    <a:ext uri="{FF2B5EF4-FFF2-40B4-BE49-F238E27FC236}">
                      <a16:creationId xmlns:a16="http://schemas.microsoft.com/office/drawing/2014/main" id="{1508F68F-ADC3-E344-B126-B8E4BF2F73F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10059;p76">
                  <a:extLst>
                    <a:ext uri="{FF2B5EF4-FFF2-40B4-BE49-F238E27FC236}">
                      <a16:creationId xmlns:a16="http://schemas.microsoft.com/office/drawing/2014/main" id="{182EFCAA-9B00-974B-9D12-39A7B640DA0C}"/>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10060;p76">
                  <a:extLst>
                    <a:ext uri="{FF2B5EF4-FFF2-40B4-BE49-F238E27FC236}">
                      <a16:creationId xmlns:a16="http://schemas.microsoft.com/office/drawing/2014/main" id="{E4B08B05-4369-7B48-9847-CB43A0E3954D}"/>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 name="Rectangle 6">
                <a:extLst>
                  <a:ext uri="{FF2B5EF4-FFF2-40B4-BE49-F238E27FC236}">
                    <a16:creationId xmlns:a16="http://schemas.microsoft.com/office/drawing/2014/main" id="{CA4CB367-60E3-4040-A909-DEE88D5A2C8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15" name="Group 14">
            <a:extLst>
              <a:ext uri="{FF2B5EF4-FFF2-40B4-BE49-F238E27FC236}">
                <a16:creationId xmlns:a16="http://schemas.microsoft.com/office/drawing/2014/main" id="{0805972E-55DC-9546-A6D5-D2BFB81236EB}"/>
              </a:ext>
            </a:extLst>
          </p:cNvPr>
          <p:cNvGrpSpPr/>
          <p:nvPr/>
        </p:nvGrpSpPr>
        <p:grpSpPr>
          <a:xfrm>
            <a:off x="-14741" y="12454417"/>
            <a:ext cx="24599037" cy="1398545"/>
            <a:chOff x="-14741" y="12454417"/>
            <a:chExt cx="24599037" cy="1398545"/>
          </a:xfrm>
        </p:grpSpPr>
        <p:sp>
          <p:nvSpPr>
            <p:cNvPr id="16" name="Rectangle 15">
              <a:extLst>
                <a:ext uri="{FF2B5EF4-FFF2-40B4-BE49-F238E27FC236}">
                  <a16:creationId xmlns:a16="http://schemas.microsoft.com/office/drawing/2014/main" id="{ACD763AB-AA4B-CD4A-B20E-A0384F82CC21}"/>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17" name="Chevron 3">
              <a:extLst>
                <a:ext uri="{FF2B5EF4-FFF2-40B4-BE49-F238E27FC236}">
                  <a16:creationId xmlns:a16="http://schemas.microsoft.com/office/drawing/2014/main" id="{7CBE7CD4-C3E1-4445-B461-ACE4B4772D50}"/>
                </a:ext>
              </a:extLst>
            </p:cNvPr>
            <p:cNvSpPr/>
            <p:nvPr/>
          </p:nvSpPr>
          <p:spPr>
            <a:xfrm>
              <a:off x="6650864" y="12791593"/>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18" name="November">
              <a:extLst>
                <a:ext uri="{FF2B5EF4-FFF2-40B4-BE49-F238E27FC236}">
                  <a16:creationId xmlns:a16="http://schemas.microsoft.com/office/drawing/2014/main" id="{F401B3D2-CD3E-AF43-B9ED-5F89E6308632}"/>
                </a:ext>
              </a:extLst>
            </p:cNvPr>
            <p:cNvSpPr txBox="1"/>
            <p:nvPr/>
          </p:nvSpPr>
          <p:spPr>
            <a:xfrm>
              <a:off x="6954432" y="12921489"/>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Descriptive Analysis</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19" name="Chevron 3">
              <a:extLst>
                <a:ext uri="{FF2B5EF4-FFF2-40B4-BE49-F238E27FC236}">
                  <a16:creationId xmlns:a16="http://schemas.microsoft.com/office/drawing/2014/main" id="{7E1D8AEC-B48F-EB47-BA06-D5063AF0688A}"/>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20" name="Chevron 3">
              <a:extLst>
                <a:ext uri="{FF2B5EF4-FFF2-40B4-BE49-F238E27FC236}">
                  <a16:creationId xmlns:a16="http://schemas.microsoft.com/office/drawing/2014/main" id="{5F8C288E-E606-4143-862B-09B5DD434B73}"/>
                </a:ext>
              </a:extLst>
            </p:cNvPr>
            <p:cNvSpPr/>
            <p:nvPr/>
          </p:nvSpPr>
          <p:spPr>
            <a:xfrm>
              <a:off x="12179694" y="12789411"/>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21" name="Chevron 3">
              <a:extLst>
                <a:ext uri="{FF2B5EF4-FFF2-40B4-BE49-F238E27FC236}">
                  <a16:creationId xmlns:a16="http://schemas.microsoft.com/office/drawing/2014/main" id="{FAE97737-6936-B941-B88E-DB9F1CD149EF}"/>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22" name="November">
              <a:extLst>
                <a:ext uri="{FF2B5EF4-FFF2-40B4-BE49-F238E27FC236}">
                  <a16:creationId xmlns:a16="http://schemas.microsoft.com/office/drawing/2014/main" id="{9C69680C-FCCE-6546-88C1-71C033C1F0CC}"/>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23" name="November">
              <a:extLst>
                <a:ext uri="{FF2B5EF4-FFF2-40B4-BE49-F238E27FC236}">
                  <a16:creationId xmlns:a16="http://schemas.microsoft.com/office/drawing/2014/main" id="{EE93D02E-2DC5-8142-874A-3969AAC271B2}"/>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24" name="November">
              <a:extLst>
                <a:ext uri="{FF2B5EF4-FFF2-40B4-BE49-F238E27FC236}">
                  <a16:creationId xmlns:a16="http://schemas.microsoft.com/office/drawing/2014/main" id="{1F373473-1A06-AC47-871C-802394E0D6F3}"/>
                </a:ext>
              </a:extLst>
            </p:cNvPr>
            <p:cNvSpPr txBox="1"/>
            <p:nvPr/>
          </p:nvSpPr>
          <p:spPr>
            <a:xfrm>
              <a:off x="12625817" y="12895452"/>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Predictive Model</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grpSp>
        <p:nvGrpSpPr>
          <p:cNvPr id="25" name="Group 24">
            <a:extLst>
              <a:ext uri="{FF2B5EF4-FFF2-40B4-BE49-F238E27FC236}">
                <a16:creationId xmlns:a16="http://schemas.microsoft.com/office/drawing/2014/main" id="{5472759C-45FF-C64B-AC51-0D775E10FAA9}"/>
              </a:ext>
            </a:extLst>
          </p:cNvPr>
          <p:cNvGrpSpPr/>
          <p:nvPr/>
        </p:nvGrpSpPr>
        <p:grpSpPr>
          <a:xfrm>
            <a:off x="1411669" y="7240715"/>
            <a:ext cx="9919653" cy="2146300"/>
            <a:chOff x="940864" y="5305702"/>
            <a:chExt cx="10747375" cy="2146300"/>
          </a:xfrm>
        </p:grpSpPr>
        <p:sp>
          <p:nvSpPr>
            <p:cNvPr id="29" name="AutoShape 3">
              <a:extLst>
                <a:ext uri="{FF2B5EF4-FFF2-40B4-BE49-F238E27FC236}">
                  <a16:creationId xmlns:a16="http://schemas.microsoft.com/office/drawing/2014/main" id="{D4122C9C-FDA1-47D3-893E-5B2B7FAC8B42}"/>
                </a:ext>
              </a:extLst>
            </p:cNvPr>
            <p:cNvSpPr>
              <a:spLocks noChangeAspect="1" noChangeArrowheads="1" noTextEdit="1"/>
            </p:cNvSpPr>
            <p:nvPr/>
          </p:nvSpPr>
          <p:spPr bwMode="auto">
            <a:xfrm>
              <a:off x="940864" y="5305702"/>
              <a:ext cx="107442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571630EF-1EAC-476B-9B11-DE9B3E3ECF23}"/>
                </a:ext>
              </a:extLst>
            </p:cNvPr>
            <p:cNvSpPr>
              <a:spLocks/>
            </p:cNvSpPr>
            <p:nvPr/>
          </p:nvSpPr>
          <p:spPr bwMode="auto">
            <a:xfrm>
              <a:off x="4511152" y="5324752"/>
              <a:ext cx="0" cy="2005013"/>
            </a:xfrm>
            <a:custGeom>
              <a:avLst/>
              <a:gdLst>
                <a:gd name="T0" fmla="*/ 0 h 2088"/>
                <a:gd name="T1" fmla="*/ 0 h 2088"/>
                <a:gd name="T2" fmla="*/ 2088 h 2088"/>
              </a:gdLst>
              <a:ahLst/>
              <a:cxnLst>
                <a:cxn ang="0">
                  <a:pos x="0" y="T0"/>
                </a:cxn>
                <a:cxn ang="0">
                  <a:pos x="0" y="T1"/>
                </a:cxn>
                <a:cxn ang="0">
                  <a:pos x="0" y="T2"/>
                </a:cxn>
              </a:cxnLst>
              <a:rect l="0" t="0" r="r" b="b"/>
              <a:pathLst>
                <a:path h="2088">
                  <a:moveTo>
                    <a:pt x="0" y="0"/>
                  </a:moveTo>
                  <a:lnTo>
                    <a:pt x="0" y="0"/>
                  </a:lnTo>
                  <a:lnTo>
                    <a:pt x="0" y="2088"/>
                  </a:lnTo>
                </a:path>
              </a:pathLst>
            </a:custGeom>
            <a:noFill/>
            <a:ln w="127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6">
              <a:extLst>
                <a:ext uri="{FF2B5EF4-FFF2-40B4-BE49-F238E27FC236}">
                  <a16:creationId xmlns:a16="http://schemas.microsoft.com/office/drawing/2014/main" id="{7EFFD5EF-795B-439C-9425-2E5B90BBA6F9}"/>
                </a:ext>
              </a:extLst>
            </p:cNvPr>
            <p:cNvSpPr>
              <a:spLocks/>
            </p:cNvSpPr>
            <p:nvPr/>
          </p:nvSpPr>
          <p:spPr bwMode="auto">
            <a:xfrm>
              <a:off x="6459014" y="5324752"/>
              <a:ext cx="0" cy="2005013"/>
            </a:xfrm>
            <a:custGeom>
              <a:avLst/>
              <a:gdLst>
                <a:gd name="T0" fmla="*/ 0 h 2088"/>
                <a:gd name="T1" fmla="*/ 0 h 2088"/>
                <a:gd name="T2" fmla="*/ 2088 h 2088"/>
              </a:gdLst>
              <a:ahLst/>
              <a:cxnLst>
                <a:cxn ang="0">
                  <a:pos x="0" y="T0"/>
                </a:cxn>
                <a:cxn ang="0">
                  <a:pos x="0" y="T1"/>
                </a:cxn>
                <a:cxn ang="0">
                  <a:pos x="0" y="T2"/>
                </a:cxn>
              </a:cxnLst>
              <a:rect l="0" t="0" r="r" b="b"/>
              <a:pathLst>
                <a:path h="2088">
                  <a:moveTo>
                    <a:pt x="0" y="0"/>
                  </a:moveTo>
                  <a:lnTo>
                    <a:pt x="0" y="0"/>
                  </a:lnTo>
                  <a:lnTo>
                    <a:pt x="0" y="2088"/>
                  </a:lnTo>
                </a:path>
              </a:pathLst>
            </a:custGeom>
            <a:noFill/>
            <a:ln w="127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2D257897-79B9-414C-B39D-95E376DA8519}"/>
                </a:ext>
              </a:extLst>
            </p:cNvPr>
            <p:cNvSpPr>
              <a:spLocks/>
            </p:cNvSpPr>
            <p:nvPr/>
          </p:nvSpPr>
          <p:spPr bwMode="auto">
            <a:xfrm>
              <a:off x="8221139" y="5324752"/>
              <a:ext cx="0" cy="2005013"/>
            </a:xfrm>
            <a:custGeom>
              <a:avLst/>
              <a:gdLst>
                <a:gd name="T0" fmla="*/ 0 h 2088"/>
                <a:gd name="T1" fmla="*/ 0 h 2088"/>
                <a:gd name="T2" fmla="*/ 2088 h 2088"/>
              </a:gdLst>
              <a:ahLst/>
              <a:cxnLst>
                <a:cxn ang="0">
                  <a:pos x="0" y="T0"/>
                </a:cxn>
                <a:cxn ang="0">
                  <a:pos x="0" y="T1"/>
                </a:cxn>
                <a:cxn ang="0">
                  <a:pos x="0" y="T2"/>
                </a:cxn>
              </a:cxnLst>
              <a:rect l="0" t="0" r="r" b="b"/>
              <a:pathLst>
                <a:path h="2088">
                  <a:moveTo>
                    <a:pt x="0" y="0"/>
                  </a:moveTo>
                  <a:lnTo>
                    <a:pt x="0" y="0"/>
                  </a:lnTo>
                  <a:lnTo>
                    <a:pt x="0" y="2088"/>
                  </a:lnTo>
                </a:path>
              </a:pathLst>
            </a:custGeom>
            <a:noFill/>
            <a:ln w="127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723222D-944C-417C-8EF4-6FCDE2BB2A88}"/>
                </a:ext>
              </a:extLst>
            </p:cNvPr>
            <p:cNvSpPr>
              <a:spLocks/>
            </p:cNvSpPr>
            <p:nvPr/>
          </p:nvSpPr>
          <p:spPr bwMode="auto">
            <a:xfrm>
              <a:off x="9926114" y="5324752"/>
              <a:ext cx="0" cy="2005013"/>
            </a:xfrm>
            <a:custGeom>
              <a:avLst/>
              <a:gdLst>
                <a:gd name="T0" fmla="*/ 0 h 2088"/>
                <a:gd name="T1" fmla="*/ 0 h 2088"/>
                <a:gd name="T2" fmla="*/ 2088 h 2088"/>
              </a:gdLst>
              <a:ahLst/>
              <a:cxnLst>
                <a:cxn ang="0">
                  <a:pos x="0" y="T0"/>
                </a:cxn>
                <a:cxn ang="0">
                  <a:pos x="0" y="T1"/>
                </a:cxn>
                <a:cxn ang="0">
                  <a:pos x="0" y="T2"/>
                </a:cxn>
              </a:cxnLst>
              <a:rect l="0" t="0" r="r" b="b"/>
              <a:pathLst>
                <a:path h="2088">
                  <a:moveTo>
                    <a:pt x="0" y="0"/>
                  </a:moveTo>
                  <a:lnTo>
                    <a:pt x="0" y="0"/>
                  </a:lnTo>
                  <a:lnTo>
                    <a:pt x="0" y="2088"/>
                  </a:lnTo>
                </a:path>
              </a:pathLst>
            </a:custGeom>
            <a:noFill/>
            <a:ln w="127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5C632FA1-393A-41BB-A6E0-D79111161097}"/>
                </a:ext>
              </a:extLst>
            </p:cNvPr>
            <p:cNvSpPr>
              <a:spLocks/>
            </p:cNvSpPr>
            <p:nvPr/>
          </p:nvSpPr>
          <p:spPr bwMode="auto">
            <a:xfrm>
              <a:off x="1226614" y="6197877"/>
              <a:ext cx="10461625" cy="0"/>
            </a:xfrm>
            <a:custGeom>
              <a:avLst/>
              <a:gdLst>
                <a:gd name="T0" fmla="*/ 0 w 10972"/>
                <a:gd name="T1" fmla="*/ 0 w 10972"/>
                <a:gd name="T2" fmla="*/ 10972 w 10972"/>
              </a:gdLst>
              <a:ahLst/>
              <a:cxnLst>
                <a:cxn ang="0">
                  <a:pos x="T0" y="0"/>
                </a:cxn>
                <a:cxn ang="0">
                  <a:pos x="T1" y="0"/>
                </a:cxn>
                <a:cxn ang="0">
                  <a:pos x="T2" y="0"/>
                </a:cxn>
              </a:cxnLst>
              <a:rect l="0" t="0" r="r" b="b"/>
              <a:pathLst>
                <a:path w="10972">
                  <a:moveTo>
                    <a:pt x="0" y="0"/>
                  </a:moveTo>
                  <a:lnTo>
                    <a:pt x="0" y="0"/>
                  </a:lnTo>
                  <a:lnTo>
                    <a:pt x="10972" y="0"/>
                  </a:lnTo>
                </a:path>
              </a:pathLst>
            </a:custGeom>
            <a:noFill/>
            <a:ln w="127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3E5677A8-9299-41B5-A75E-65F5F9A9B21C}"/>
                </a:ext>
              </a:extLst>
            </p:cNvPr>
            <p:cNvSpPr>
              <a:spLocks/>
            </p:cNvSpPr>
            <p:nvPr/>
          </p:nvSpPr>
          <p:spPr bwMode="auto">
            <a:xfrm>
              <a:off x="1226614" y="6775727"/>
              <a:ext cx="10461625" cy="0"/>
            </a:xfrm>
            <a:custGeom>
              <a:avLst/>
              <a:gdLst>
                <a:gd name="T0" fmla="*/ 0 w 10972"/>
                <a:gd name="T1" fmla="*/ 0 w 10972"/>
                <a:gd name="T2" fmla="*/ 10972 w 10972"/>
              </a:gdLst>
              <a:ahLst/>
              <a:cxnLst>
                <a:cxn ang="0">
                  <a:pos x="T0" y="0"/>
                </a:cxn>
                <a:cxn ang="0">
                  <a:pos x="T1" y="0"/>
                </a:cxn>
                <a:cxn ang="0">
                  <a:pos x="T2" y="0"/>
                </a:cxn>
              </a:cxnLst>
              <a:rect l="0" t="0" r="r" b="b"/>
              <a:pathLst>
                <a:path w="10972">
                  <a:moveTo>
                    <a:pt x="0" y="0"/>
                  </a:moveTo>
                  <a:lnTo>
                    <a:pt x="0" y="0"/>
                  </a:lnTo>
                  <a:lnTo>
                    <a:pt x="10972" y="0"/>
                  </a:lnTo>
                </a:path>
              </a:pathLst>
            </a:custGeom>
            <a:noFill/>
            <a:ln w="127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11">
              <a:extLst>
                <a:ext uri="{FF2B5EF4-FFF2-40B4-BE49-F238E27FC236}">
                  <a16:creationId xmlns:a16="http://schemas.microsoft.com/office/drawing/2014/main" id="{F4010742-503A-41E4-A503-8BF332B8B5E8}"/>
                </a:ext>
              </a:extLst>
            </p:cNvPr>
            <p:cNvSpPr>
              <a:spLocks noChangeArrowheads="1"/>
            </p:cNvSpPr>
            <p:nvPr/>
          </p:nvSpPr>
          <p:spPr bwMode="auto">
            <a:xfrm>
              <a:off x="2045764" y="5545415"/>
              <a:ext cx="4191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12">
              <a:extLst>
                <a:ext uri="{FF2B5EF4-FFF2-40B4-BE49-F238E27FC236}">
                  <a16:creationId xmlns:a16="http://schemas.microsoft.com/office/drawing/2014/main" id="{9E4F2B8E-DBB5-42D7-939C-A170FFC2653D}"/>
                </a:ext>
              </a:extLst>
            </p:cNvPr>
            <p:cNvSpPr>
              <a:spLocks noChangeArrowheads="1"/>
            </p:cNvSpPr>
            <p:nvPr/>
          </p:nvSpPr>
          <p:spPr bwMode="auto">
            <a:xfrm>
              <a:off x="2260077" y="5545415"/>
              <a:ext cx="28733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13">
              <a:extLst>
                <a:ext uri="{FF2B5EF4-FFF2-40B4-BE49-F238E27FC236}">
                  <a16:creationId xmlns:a16="http://schemas.microsoft.com/office/drawing/2014/main" id="{7D29D083-C31C-4A7F-BEA9-773675BBF127}"/>
                </a:ext>
              </a:extLst>
            </p:cNvPr>
            <p:cNvSpPr>
              <a:spLocks noChangeArrowheads="1"/>
            </p:cNvSpPr>
            <p:nvPr/>
          </p:nvSpPr>
          <p:spPr bwMode="auto">
            <a:xfrm>
              <a:off x="2348977" y="5545415"/>
              <a:ext cx="3778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14">
              <a:extLst>
                <a:ext uri="{FF2B5EF4-FFF2-40B4-BE49-F238E27FC236}">
                  <a16:creationId xmlns:a16="http://schemas.microsoft.com/office/drawing/2014/main" id="{74411DE5-181E-4726-9003-2CF1D8619696}"/>
                </a:ext>
              </a:extLst>
            </p:cNvPr>
            <p:cNvSpPr>
              <a:spLocks noChangeArrowheads="1"/>
            </p:cNvSpPr>
            <p:nvPr/>
          </p:nvSpPr>
          <p:spPr bwMode="auto">
            <a:xfrm>
              <a:off x="2525189" y="5545415"/>
              <a:ext cx="3270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15">
              <a:extLst>
                <a:ext uri="{FF2B5EF4-FFF2-40B4-BE49-F238E27FC236}">
                  <a16:creationId xmlns:a16="http://schemas.microsoft.com/office/drawing/2014/main" id="{BF5B077B-BBCA-4000-963D-8F00877B447D}"/>
                </a:ext>
              </a:extLst>
            </p:cNvPr>
            <p:cNvSpPr>
              <a:spLocks noChangeArrowheads="1"/>
            </p:cNvSpPr>
            <p:nvPr/>
          </p:nvSpPr>
          <p:spPr bwMode="auto">
            <a:xfrm>
              <a:off x="2652189" y="5545415"/>
              <a:ext cx="4953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16">
              <a:extLst>
                <a:ext uri="{FF2B5EF4-FFF2-40B4-BE49-F238E27FC236}">
                  <a16:creationId xmlns:a16="http://schemas.microsoft.com/office/drawing/2014/main" id="{87F876F4-9C96-4975-94D6-F4472F02C12F}"/>
                </a:ext>
              </a:extLst>
            </p:cNvPr>
            <p:cNvSpPr>
              <a:spLocks noChangeArrowheads="1"/>
            </p:cNvSpPr>
            <p:nvPr/>
          </p:nvSpPr>
          <p:spPr bwMode="auto">
            <a:xfrm>
              <a:off x="2941114" y="5545415"/>
              <a:ext cx="2794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17">
              <a:extLst>
                <a:ext uri="{FF2B5EF4-FFF2-40B4-BE49-F238E27FC236}">
                  <a16:creationId xmlns:a16="http://schemas.microsoft.com/office/drawing/2014/main" id="{B801B74D-8A34-472E-A1E4-C16B5F383E57}"/>
                </a:ext>
              </a:extLst>
            </p:cNvPr>
            <p:cNvSpPr>
              <a:spLocks noChangeArrowheads="1"/>
            </p:cNvSpPr>
            <p:nvPr/>
          </p:nvSpPr>
          <p:spPr bwMode="auto">
            <a:xfrm>
              <a:off x="3022077" y="5545415"/>
              <a:ext cx="40163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18">
              <a:extLst>
                <a:ext uri="{FF2B5EF4-FFF2-40B4-BE49-F238E27FC236}">
                  <a16:creationId xmlns:a16="http://schemas.microsoft.com/office/drawing/2014/main" id="{D80355CA-A825-491F-BF8C-51EE7EC2C914}"/>
                </a:ext>
              </a:extLst>
            </p:cNvPr>
            <p:cNvSpPr>
              <a:spLocks noChangeArrowheads="1"/>
            </p:cNvSpPr>
            <p:nvPr/>
          </p:nvSpPr>
          <p:spPr bwMode="auto">
            <a:xfrm>
              <a:off x="3222102" y="5545415"/>
              <a:ext cx="3778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19">
              <a:extLst>
                <a:ext uri="{FF2B5EF4-FFF2-40B4-BE49-F238E27FC236}">
                  <a16:creationId xmlns:a16="http://schemas.microsoft.com/office/drawing/2014/main" id="{B5487B47-77CE-41AB-AE8A-F06C1F8225A7}"/>
                </a:ext>
              </a:extLst>
            </p:cNvPr>
            <p:cNvSpPr>
              <a:spLocks noChangeArrowheads="1"/>
            </p:cNvSpPr>
            <p:nvPr/>
          </p:nvSpPr>
          <p:spPr bwMode="auto">
            <a:xfrm>
              <a:off x="3395139" y="5545415"/>
              <a:ext cx="32385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20">
              <a:extLst>
                <a:ext uri="{FF2B5EF4-FFF2-40B4-BE49-F238E27FC236}">
                  <a16:creationId xmlns:a16="http://schemas.microsoft.com/office/drawing/2014/main" id="{60EF6AA1-C2F6-466D-A8E1-C18A49345B3C}"/>
                </a:ext>
              </a:extLst>
            </p:cNvPr>
            <p:cNvSpPr>
              <a:spLocks noChangeArrowheads="1"/>
            </p:cNvSpPr>
            <p:nvPr/>
          </p:nvSpPr>
          <p:spPr bwMode="auto">
            <a:xfrm>
              <a:off x="3514202" y="5545415"/>
              <a:ext cx="3810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Bold" panose="020F07020304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21">
              <a:extLst>
                <a:ext uri="{FF2B5EF4-FFF2-40B4-BE49-F238E27FC236}">
                  <a16:creationId xmlns:a16="http://schemas.microsoft.com/office/drawing/2014/main" id="{C064B2A5-4D91-4008-AC47-CFB1A471C1AA}"/>
                </a:ext>
              </a:extLst>
            </p:cNvPr>
            <p:cNvSpPr>
              <a:spLocks noChangeArrowheads="1"/>
            </p:cNvSpPr>
            <p:nvPr/>
          </p:nvSpPr>
          <p:spPr bwMode="auto">
            <a:xfrm>
              <a:off x="5052489" y="5559702"/>
              <a:ext cx="3429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22">
              <a:extLst>
                <a:ext uri="{FF2B5EF4-FFF2-40B4-BE49-F238E27FC236}">
                  <a16:creationId xmlns:a16="http://schemas.microsoft.com/office/drawing/2014/main" id="{CDA5CAE2-84EE-4ECF-BF43-A093DECF4734}"/>
                </a:ext>
              </a:extLst>
            </p:cNvPr>
            <p:cNvSpPr>
              <a:spLocks noChangeArrowheads="1"/>
            </p:cNvSpPr>
            <p:nvPr/>
          </p:nvSpPr>
          <p:spPr bwMode="auto">
            <a:xfrm>
              <a:off x="5208064" y="5559702"/>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23">
              <a:extLst>
                <a:ext uri="{FF2B5EF4-FFF2-40B4-BE49-F238E27FC236}">
                  <a16:creationId xmlns:a16="http://schemas.microsoft.com/office/drawing/2014/main" id="{C2370B6C-2D99-43D0-8248-DBE299F0A84C}"/>
                </a:ext>
              </a:extLst>
            </p:cNvPr>
            <p:cNvSpPr>
              <a:spLocks noChangeArrowheads="1"/>
            </p:cNvSpPr>
            <p:nvPr/>
          </p:nvSpPr>
          <p:spPr bwMode="auto">
            <a:xfrm>
              <a:off x="5385864" y="5559702"/>
              <a:ext cx="3032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24">
              <a:extLst>
                <a:ext uri="{FF2B5EF4-FFF2-40B4-BE49-F238E27FC236}">
                  <a16:creationId xmlns:a16="http://schemas.microsoft.com/office/drawing/2014/main" id="{6DC9B9DC-1DC0-4987-A9F1-EBD36FBFDEA9}"/>
                </a:ext>
              </a:extLst>
            </p:cNvPr>
            <p:cNvSpPr>
              <a:spLocks noChangeArrowheads="1"/>
            </p:cNvSpPr>
            <p:nvPr/>
          </p:nvSpPr>
          <p:spPr bwMode="auto">
            <a:xfrm>
              <a:off x="5503339" y="5559702"/>
              <a:ext cx="2667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25">
              <a:extLst>
                <a:ext uri="{FF2B5EF4-FFF2-40B4-BE49-F238E27FC236}">
                  <a16:creationId xmlns:a16="http://schemas.microsoft.com/office/drawing/2014/main" id="{154CBEF1-0AFA-40A5-AFA9-98444830B0A8}"/>
                </a:ext>
              </a:extLst>
            </p:cNvPr>
            <p:cNvSpPr>
              <a:spLocks noChangeArrowheads="1"/>
            </p:cNvSpPr>
            <p:nvPr/>
          </p:nvSpPr>
          <p:spPr bwMode="auto">
            <a:xfrm>
              <a:off x="5584302" y="5559702"/>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26">
              <a:extLst>
                <a:ext uri="{FF2B5EF4-FFF2-40B4-BE49-F238E27FC236}">
                  <a16:creationId xmlns:a16="http://schemas.microsoft.com/office/drawing/2014/main" id="{97EF2FCC-474F-485D-9E53-DC82F81CBE2F}"/>
                </a:ext>
              </a:extLst>
            </p:cNvPr>
            <p:cNvSpPr>
              <a:spLocks noChangeArrowheads="1"/>
            </p:cNvSpPr>
            <p:nvPr/>
          </p:nvSpPr>
          <p:spPr bwMode="auto">
            <a:xfrm>
              <a:off x="5762102" y="5559702"/>
              <a:ext cx="3444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27">
              <a:extLst>
                <a:ext uri="{FF2B5EF4-FFF2-40B4-BE49-F238E27FC236}">
                  <a16:creationId xmlns:a16="http://schemas.microsoft.com/office/drawing/2014/main" id="{C25F8BD3-827D-4F3D-A60F-89493A2D9301}"/>
                </a:ext>
              </a:extLst>
            </p:cNvPr>
            <p:cNvSpPr>
              <a:spLocks noChangeArrowheads="1"/>
            </p:cNvSpPr>
            <p:nvPr/>
          </p:nvSpPr>
          <p:spPr bwMode="auto">
            <a:xfrm>
              <a:off x="6763814" y="5559702"/>
              <a:ext cx="3429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28">
              <a:extLst>
                <a:ext uri="{FF2B5EF4-FFF2-40B4-BE49-F238E27FC236}">
                  <a16:creationId xmlns:a16="http://schemas.microsoft.com/office/drawing/2014/main" id="{89B7BBE9-0EA8-46DD-B18D-EE58942E9F39}"/>
                </a:ext>
              </a:extLst>
            </p:cNvPr>
            <p:cNvSpPr>
              <a:spLocks noChangeArrowheads="1"/>
            </p:cNvSpPr>
            <p:nvPr/>
          </p:nvSpPr>
          <p:spPr bwMode="auto">
            <a:xfrm>
              <a:off x="6919389" y="5559702"/>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29">
              <a:extLst>
                <a:ext uri="{FF2B5EF4-FFF2-40B4-BE49-F238E27FC236}">
                  <a16:creationId xmlns:a16="http://schemas.microsoft.com/office/drawing/2014/main" id="{0D4F277A-BAEE-4D8D-8343-7053E06BC946}"/>
                </a:ext>
              </a:extLst>
            </p:cNvPr>
            <p:cNvSpPr>
              <a:spLocks noChangeArrowheads="1"/>
            </p:cNvSpPr>
            <p:nvPr/>
          </p:nvSpPr>
          <p:spPr bwMode="auto">
            <a:xfrm>
              <a:off x="7097189" y="5559702"/>
              <a:ext cx="4587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30">
              <a:extLst>
                <a:ext uri="{FF2B5EF4-FFF2-40B4-BE49-F238E27FC236}">
                  <a16:creationId xmlns:a16="http://schemas.microsoft.com/office/drawing/2014/main" id="{4F106BBC-7863-4CB9-8DED-1E26592CC072}"/>
                </a:ext>
              </a:extLst>
            </p:cNvPr>
            <p:cNvSpPr>
              <a:spLocks noChangeArrowheads="1"/>
            </p:cNvSpPr>
            <p:nvPr/>
          </p:nvSpPr>
          <p:spPr bwMode="auto">
            <a:xfrm>
              <a:off x="7365477" y="5559702"/>
              <a:ext cx="4587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31">
              <a:extLst>
                <a:ext uri="{FF2B5EF4-FFF2-40B4-BE49-F238E27FC236}">
                  <a16:creationId xmlns:a16="http://schemas.microsoft.com/office/drawing/2014/main" id="{E9544559-0805-416C-B8FF-55EB807069A4}"/>
                </a:ext>
              </a:extLst>
            </p:cNvPr>
            <p:cNvSpPr>
              <a:spLocks noChangeArrowheads="1"/>
            </p:cNvSpPr>
            <p:nvPr/>
          </p:nvSpPr>
          <p:spPr bwMode="auto">
            <a:xfrm>
              <a:off x="7633764" y="5559702"/>
              <a:ext cx="3540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32">
              <a:extLst>
                <a:ext uri="{FF2B5EF4-FFF2-40B4-BE49-F238E27FC236}">
                  <a16:creationId xmlns:a16="http://schemas.microsoft.com/office/drawing/2014/main" id="{60C8E8FE-81EC-4B85-9609-7F99C238BECA}"/>
                </a:ext>
              </a:extLst>
            </p:cNvPr>
            <p:cNvSpPr>
              <a:spLocks noChangeArrowheads="1"/>
            </p:cNvSpPr>
            <p:nvPr/>
          </p:nvSpPr>
          <p:spPr bwMode="auto">
            <a:xfrm>
              <a:off x="7802039" y="5559702"/>
              <a:ext cx="3032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33">
              <a:extLst>
                <a:ext uri="{FF2B5EF4-FFF2-40B4-BE49-F238E27FC236}">
                  <a16:creationId xmlns:a16="http://schemas.microsoft.com/office/drawing/2014/main" id="{D0B334A0-3AEB-4B4A-AB99-9D8B002B8D8E}"/>
                </a:ext>
              </a:extLst>
            </p:cNvPr>
            <p:cNvSpPr>
              <a:spLocks noChangeArrowheads="1"/>
            </p:cNvSpPr>
            <p:nvPr/>
          </p:nvSpPr>
          <p:spPr bwMode="auto">
            <a:xfrm>
              <a:off x="8514827" y="5559702"/>
              <a:ext cx="3873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34">
              <a:extLst>
                <a:ext uri="{FF2B5EF4-FFF2-40B4-BE49-F238E27FC236}">
                  <a16:creationId xmlns:a16="http://schemas.microsoft.com/office/drawing/2014/main" id="{63E10DF3-8C3B-43FE-A01F-DEA028C746E5}"/>
                </a:ext>
              </a:extLst>
            </p:cNvPr>
            <p:cNvSpPr>
              <a:spLocks noChangeArrowheads="1"/>
            </p:cNvSpPr>
            <p:nvPr/>
          </p:nvSpPr>
          <p:spPr bwMode="auto">
            <a:xfrm>
              <a:off x="8716439" y="5559702"/>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35">
              <a:extLst>
                <a:ext uri="{FF2B5EF4-FFF2-40B4-BE49-F238E27FC236}">
                  <a16:creationId xmlns:a16="http://schemas.microsoft.com/office/drawing/2014/main" id="{991F2570-EE4E-4050-A876-279B00058A43}"/>
                </a:ext>
              </a:extLst>
            </p:cNvPr>
            <p:cNvSpPr>
              <a:spLocks noChangeArrowheads="1"/>
            </p:cNvSpPr>
            <p:nvPr/>
          </p:nvSpPr>
          <p:spPr bwMode="auto">
            <a:xfrm>
              <a:off x="8894239" y="5559702"/>
              <a:ext cx="3000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36">
              <a:extLst>
                <a:ext uri="{FF2B5EF4-FFF2-40B4-BE49-F238E27FC236}">
                  <a16:creationId xmlns:a16="http://schemas.microsoft.com/office/drawing/2014/main" id="{D6D98017-9BAF-42FA-A55E-BA587CF81D59}"/>
                </a:ext>
              </a:extLst>
            </p:cNvPr>
            <p:cNvSpPr>
              <a:spLocks noChangeArrowheads="1"/>
            </p:cNvSpPr>
            <p:nvPr/>
          </p:nvSpPr>
          <p:spPr bwMode="auto">
            <a:xfrm>
              <a:off x="9008539" y="5559702"/>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37">
              <a:extLst>
                <a:ext uri="{FF2B5EF4-FFF2-40B4-BE49-F238E27FC236}">
                  <a16:creationId xmlns:a16="http://schemas.microsoft.com/office/drawing/2014/main" id="{99689319-284E-41C3-8B59-2E6BC17F9C00}"/>
                </a:ext>
              </a:extLst>
            </p:cNvPr>
            <p:cNvSpPr>
              <a:spLocks noChangeArrowheads="1"/>
            </p:cNvSpPr>
            <p:nvPr/>
          </p:nvSpPr>
          <p:spPr bwMode="auto">
            <a:xfrm>
              <a:off x="9186339" y="5559702"/>
              <a:ext cx="4587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38">
              <a:extLst>
                <a:ext uri="{FF2B5EF4-FFF2-40B4-BE49-F238E27FC236}">
                  <a16:creationId xmlns:a16="http://schemas.microsoft.com/office/drawing/2014/main" id="{4843BA26-1B96-4A2C-98C4-6365DFEF2CF7}"/>
                </a:ext>
              </a:extLst>
            </p:cNvPr>
            <p:cNvSpPr>
              <a:spLocks noChangeArrowheads="1"/>
            </p:cNvSpPr>
            <p:nvPr/>
          </p:nvSpPr>
          <p:spPr bwMode="auto">
            <a:xfrm>
              <a:off x="9454627" y="5559702"/>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39">
              <a:extLst>
                <a:ext uri="{FF2B5EF4-FFF2-40B4-BE49-F238E27FC236}">
                  <a16:creationId xmlns:a16="http://schemas.microsoft.com/office/drawing/2014/main" id="{8B3C0FAF-1451-4798-8297-21D923EDB0A9}"/>
                </a:ext>
              </a:extLst>
            </p:cNvPr>
            <p:cNvSpPr>
              <a:spLocks noChangeArrowheads="1"/>
            </p:cNvSpPr>
            <p:nvPr/>
          </p:nvSpPr>
          <p:spPr bwMode="auto">
            <a:xfrm>
              <a:off x="10332514" y="5559702"/>
              <a:ext cx="490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40">
              <a:extLst>
                <a:ext uri="{FF2B5EF4-FFF2-40B4-BE49-F238E27FC236}">
                  <a16:creationId xmlns:a16="http://schemas.microsoft.com/office/drawing/2014/main" id="{FEB229C3-D83F-4676-B914-2E97987D4969}"/>
                </a:ext>
              </a:extLst>
            </p:cNvPr>
            <p:cNvSpPr>
              <a:spLocks noChangeArrowheads="1"/>
            </p:cNvSpPr>
            <p:nvPr/>
          </p:nvSpPr>
          <p:spPr bwMode="auto">
            <a:xfrm>
              <a:off x="10632552" y="5559702"/>
              <a:ext cx="2667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41">
              <a:extLst>
                <a:ext uri="{FF2B5EF4-FFF2-40B4-BE49-F238E27FC236}">
                  <a16:creationId xmlns:a16="http://schemas.microsoft.com/office/drawing/2014/main" id="{ACA0D46C-6657-49E2-B058-B8BEABA201B3}"/>
                </a:ext>
              </a:extLst>
            </p:cNvPr>
            <p:cNvSpPr>
              <a:spLocks noChangeArrowheads="1"/>
            </p:cNvSpPr>
            <p:nvPr/>
          </p:nvSpPr>
          <p:spPr bwMode="auto">
            <a:xfrm>
              <a:off x="10713514" y="5559702"/>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42">
              <a:extLst>
                <a:ext uri="{FF2B5EF4-FFF2-40B4-BE49-F238E27FC236}">
                  <a16:creationId xmlns:a16="http://schemas.microsoft.com/office/drawing/2014/main" id="{02632D9F-60AF-4FB2-AC1B-473555E9715E}"/>
                </a:ext>
              </a:extLst>
            </p:cNvPr>
            <p:cNvSpPr>
              <a:spLocks noChangeArrowheads="1"/>
            </p:cNvSpPr>
            <p:nvPr/>
          </p:nvSpPr>
          <p:spPr bwMode="auto">
            <a:xfrm>
              <a:off x="10888139" y="5559702"/>
              <a:ext cx="3000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43">
              <a:extLst>
                <a:ext uri="{FF2B5EF4-FFF2-40B4-BE49-F238E27FC236}">
                  <a16:creationId xmlns:a16="http://schemas.microsoft.com/office/drawing/2014/main" id="{5FE6440D-1F4A-40EB-9C72-789FF9561B22}"/>
                </a:ext>
              </a:extLst>
            </p:cNvPr>
            <p:cNvSpPr>
              <a:spLocks noChangeArrowheads="1"/>
            </p:cNvSpPr>
            <p:nvPr/>
          </p:nvSpPr>
          <p:spPr bwMode="auto">
            <a:xfrm>
              <a:off x="10999264" y="5559702"/>
              <a:ext cx="3540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44">
              <a:extLst>
                <a:ext uri="{FF2B5EF4-FFF2-40B4-BE49-F238E27FC236}">
                  <a16:creationId xmlns:a16="http://schemas.microsoft.com/office/drawing/2014/main" id="{4FB7B1D9-5CCE-48DD-A41E-4B414972CB04}"/>
                </a:ext>
              </a:extLst>
            </p:cNvPr>
            <p:cNvSpPr>
              <a:spLocks noChangeArrowheads="1"/>
            </p:cNvSpPr>
            <p:nvPr/>
          </p:nvSpPr>
          <p:spPr bwMode="auto">
            <a:xfrm>
              <a:off x="11165952" y="5559702"/>
              <a:ext cx="3032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Rectangle 45">
              <a:extLst>
                <a:ext uri="{FF2B5EF4-FFF2-40B4-BE49-F238E27FC236}">
                  <a16:creationId xmlns:a16="http://schemas.microsoft.com/office/drawing/2014/main" id="{A3E58C80-48AE-44D5-ABBF-E847B37D63C6}"/>
                </a:ext>
              </a:extLst>
            </p:cNvPr>
            <p:cNvSpPr>
              <a:spLocks noChangeArrowheads="1"/>
            </p:cNvSpPr>
            <p:nvPr/>
          </p:nvSpPr>
          <p:spPr bwMode="auto">
            <a:xfrm>
              <a:off x="2050527" y="6288365"/>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46">
              <a:extLst>
                <a:ext uri="{FF2B5EF4-FFF2-40B4-BE49-F238E27FC236}">
                  <a16:creationId xmlns:a16="http://schemas.microsoft.com/office/drawing/2014/main" id="{8FBB7CC1-C033-4E48-8D52-28BFF8955E22}"/>
                </a:ext>
              </a:extLst>
            </p:cNvPr>
            <p:cNvSpPr>
              <a:spLocks noChangeArrowheads="1"/>
            </p:cNvSpPr>
            <p:nvPr/>
          </p:nvSpPr>
          <p:spPr bwMode="auto">
            <a:xfrm>
              <a:off x="2225152" y="6288365"/>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47">
              <a:extLst>
                <a:ext uri="{FF2B5EF4-FFF2-40B4-BE49-F238E27FC236}">
                  <a16:creationId xmlns:a16="http://schemas.microsoft.com/office/drawing/2014/main" id="{4A5930FE-646F-4938-AA73-353691859237}"/>
                </a:ext>
              </a:extLst>
            </p:cNvPr>
            <p:cNvSpPr>
              <a:spLocks noChangeArrowheads="1"/>
            </p:cNvSpPr>
            <p:nvPr/>
          </p:nvSpPr>
          <p:spPr bwMode="auto">
            <a:xfrm>
              <a:off x="2402952" y="6288365"/>
              <a:ext cx="4587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Rectangle 48">
              <a:extLst>
                <a:ext uri="{FF2B5EF4-FFF2-40B4-BE49-F238E27FC236}">
                  <a16:creationId xmlns:a16="http://schemas.microsoft.com/office/drawing/2014/main" id="{BC781773-744D-4F0A-AFAC-2DB2E34B2231}"/>
                </a:ext>
              </a:extLst>
            </p:cNvPr>
            <p:cNvSpPr>
              <a:spLocks noChangeArrowheads="1"/>
            </p:cNvSpPr>
            <p:nvPr/>
          </p:nvSpPr>
          <p:spPr bwMode="auto">
            <a:xfrm>
              <a:off x="2671239" y="6288365"/>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Rectangle 49">
              <a:extLst>
                <a:ext uri="{FF2B5EF4-FFF2-40B4-BE49-F238E27FC236}">
                  <a16:creationId xmlns:a16="http://schemas.microsoft.com/office/drawing/2014/main" id="{3A6389A6-6F1F-4DDD-B6C6-9DD79511EB36}"/>
                </a:ext>
              </a:extLst>
            </p:cNvPr>
            <p:cNvSpPr>
              <a:spLocks noChangeArrowheads="1"/>
            </p:cNvSpPr>
            <p:nvPr/>
          </p:nvSpPr>
          <p:spPr bwMode="auto">
            <a:xfrm>
              <a:off x="2850627" y="6288365"/>
              <a:ext cx="3032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Rectangle 50">
              <a:extLst>
                <a:ext uri="{FF2B5EF4-FFF2-40B4-BE49-F238E27FC236}">
                  <a16:creationId xmlns:a16="http://schemas.microsoft.com/office/drawing/2014/main" id="{25821868-9DAE-4C62-A9FF-D8183885E20B}"/>
                </a:ext>
              </a:extLst>
            </p:cNvPr>
            <p:cNvSpPr>
              <a:spLocks noChangeArrowheads="1"/>
            </p:cNvSpPr>
            <p:nvPr/>
          </p:nvSpPr>
          <p:spPr bwMode="auto">
            <a:xfrm>
              <a:off x="2963339" y="6288365"/>
              <a:ext cx="3540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 name="Rectangle 51">
              <a:extLst>
                <a:ext uri="{FF2B5EF4-FFF2-40B4-BE49-F238E27FC236}">
                  <a16:creationId xmlns:a16="http://schemas.microsoft.com/office/drawing/2014/main" id="{DC07F4A0-FD28-442B-B422-DBDB603489D0}"/>
                </a:ext>
              </a:extLst>
            </p:cNvPr>
            <p:cNvSpPr>
              <a:spLocks noChangeArrowheads="1"/>
            </p:cNvSpPr>
            <p:nvPr/>
          </p:nvSpPr>
          <p:spPr bwMode="auto">
            <a:xfrm>
              <a:off x="3130027" y="6288365"/>
              <a:ext cx="3190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Rectangle 52">
              <a:extLst>
                <a:ext uri="{FF2B5EF4-FFF2-40B4-BE49-F238E27FC236}">
                  <a16:creationId xmlns:a16="http://schemas.microsoft.com/office/drawing/2014/main" id="{7655B030-A630-4FA4-9B19-4C0FDFE90A00}"/>
                </a:ext>
              </a:extLst>
            </p:cNvPr>
            <p:cNvSpPr>
              <a:spLocks noChangeArrowheads="1"/>
            </p:cNvSpPr>
            <p:nvPr/>
          </p:nvSpPr>
          <p:spPr bwMode="auto">
            <a:xfrm>
              <a:off x="3261789" y="6288365"/>
              <a:ext cx="3190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Rectangle 53">
              <a:extLst>
                <a:ext uri="{FF2B5EF4-FFF2-40B4-BE49-F238E27FC236}">
                  <a16:creationId xmlns:a16="http://schemas.microsoft.com/office/drawing/2014/main" id="{A2A57EC0-1A49-43E9-B056-D50894C7C763}"/>
                </a:ext>
              </a:extLst>
            </p:cNvPr>
            <p:cNvSpPr>
              <a:spLocks noChangeArrowheads="1"/>
            </p:cNvSpPr>
            <p:nvPr/>
          </p:nvSpPr>
          <p:spPr bwMode="auto">
            <a:xfrm>
              <a:off x="3393552" y="6288365"/>
              <a:ext cx="3635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54">
              <a:extLst>
                <a:ext uri="{FF2B5EF4-FFF2-40B4-BE49-F238E27FC236}">
                  <a16:creationId xmlns:a16="http://schemas.microsoft.com/office/drawing/2014/main" id="{91A6AA0F-F85F-46DC-ACA8-C4EBEE365F3B}"/>
                </a:ext>
              </a:extLst>
            </p:cNvPr>
            <p:cNvSpPr>
              <a:spLocks noChangeArrowheads="1"/>
            </p:cNvSpPr>
            <p:nvPr/>
          </p:nvSpPr>
          <p:spPr bwMode="auto">
            <a:xfrm>
              <a:off x="3571352" y="6288365"/>
              <a:ext cx="3032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55">
              <a:extLst>
                <a:ext uri="{FF2B5EF4-FFF2-40B4-BE49-F238E27FC236}">
                  <a16:creationId xmlns:a16="http://schemas.microsoft.com/office/drawing/2014/main" id="{5638F9EA-55F3-4706-A67D-F274B50FBB6C}"/>
                </a:ext>
              </a:extLst>
            </p:cNvPr>
            <p:cNvSpPr>
              <a:spLocks noChangeArrowheads="1"/>
            </p:cNvSpPr>
            <p:nvPr/>
          </p:nvSpPr>
          <p:spPr bwMode="auto">
            <a:xfrm>
              <a:off x="5074714" y="6288365"/>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alibri" panose="020F0502020204030204" pitchFamily="34" charset="0"/>
                </a:rPr>
                <a:t>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6" name="Rectangle 56">
              <a:extLst>
                <a:ext uri="{FF2B5EF4-FFF2-40B4-BE49-F238E27FC236}">
                  <a16:creationId xmlns:a16="http://schemas.microsoft.com/office/drawing/2014/main" id="{5577FD8C-9245-41D3-8D6F-755FFD55EE04}"/>
                </a:ext>
              </a:extLst>
            </p:cNvPr>
            <p:cNvSpPr>
              <a:spLocks noChangeArrowheads="1"/>
            </p:cNvSpPr>
            <p:nvPr/>
          </p:nvSpPr>
          <p:spPr bwMode="auto">
            <a:xfrm>
              <a:off x="5241402" y="6288365"/>
              <a:ext cx="2635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57">
              <a:extLst>
                <a:ext uri="{FF2B5EF4-FFF2-40B4-BE49-F238E27FC236}">
                  <a16:creationId xmlns:a16="http://schemas.microsoft.com/office/drawing/2014/main" id="{F0406695-6D2F-41E1-97B1-6341D34EBBB0}"/>
                </a:ext>
              </a:extLst>
            </p:cNvPr>
            <p:cNvSpPr>
              <a:spLocks noChangeArrowheads="1"/>
            </p:cNvSpPr>
            <p:nvPr/>
          </p:nvSpPr>
          <p:spPr bwMode="auto">
            <a:xfrm>
              <a:off x="5325539" y="6288365"/>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 name="Rectangle 58">
              <a:extLst>
                <a:ext uri="{FF2B5EF4-FFF2-40B4-BE49-F238E27FC236}">
                  <a16:creationId xmlns:a16="http://schemas.microsoft.com/office/drawing/2014/main" id="{23760145-28B5-48C2-A3C9-9798A445A960}"/>
                </a:ext>
              </a:extLst>
            </p:cNvPr>
            <p:cNvSpPr>
              <a:spLocks noChangeArrowheads="1"/>
            </p:cNvSpPr>
            <p:nvPr/>
          </p:nvSpPr>
          <p:spPr bwMode="auto">
            <a:xfrm>
              <a:off x="5492227" y="6288365"/>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Rectangle 59">
              <a:extLst>
                <a:ext uri="{FF2B5EF4-FFF2-40B4-BE49-F238E27FC236}">
                  <a16:creationId xmlns:a16="http://schemas.microsoft.com/office/drawing/2014/main" id="{96CBF709-E7C3-474E-BB04-AAE3C9016ECC}"/>
                </a:ext>
              </a:extLst>
            </p:cNvPr>
            <p:cNvSpPr>
              <a:spLocks noChangeArrowheads="1"/>
            </p:cNvSpPr>
            <p:nvPr/>
          </p:nvSpPr>
          <p:spPr bwMode="auto">
            <a:xfrm>
              <a:off x="5660502" y="6288365"/>
              <a:ext cx="4206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Rectangle 60">
              <a:extLst>
                <a:ext uri="{FF2B5EF4-FFF2-40B4-BE49-F238E27FC236}">
                  <a16:creationId xmlns:a16="http://schemas.microsoft.com/office/drawing/2014/main" id="{F544ABBA-1176-4208-BD83-8C30F66AAB0E}"/>
                </a:ext>
              </a:extLst>
            </p:cNvPr>
            <p:cNvSpPr>
              <a:spLocks noChangeArrowheads="1"/>
            </p:cNvSpPr>
            <p:nvPr/>
          </p:nvSpPr>
          <p:spPr bwMode="auto">
            <a:xfrm>
              <a:off x="6925739" y="6288365"/>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C00000"/>
                  </a:solidFill>
                  <a:effectLst/>
                  <a:latin typeface="Calibri Bold" panose="020F0702030404030204" pitchFamily="34" charset="0"/>
                </a:rPr>
                <a:t>0</a:t>
              </a:r>
              <a:endParaRPr kumimoji="0" lang="en-US" altLang="en-US" sz="1800" b="0" i="0" u="none" strike="noStrike" cap="none" normalizeH="0" baseline="0">
                <a:ln>
                  <a:noFill/>
                </a:ln>
                <a:solidFill>
                  <a:srgbClr val="C00000"/>
                </a:solidFill>
                <a:effectLst/>
              </a:endParaRPr>
            </a:p>
          </p:txBody>
        </p:sp>
        <p:sp>
          <p:nvSpPr>
            <p:cNvPr id="121" name="Rectangle 61">
              <a:extLst>
                <a:ext uri="{FF2B5EF4-FFF2-40B4-BE49-F238E27FC236}">
                  <a16:creationId xmlns:a16="http://schemas.microsoft.com/office/drawing/2014/main" id="{C1DBAE3C-4943-4C5C-9E09-919F223149C3}"/>
                </a:ext>
              </a:extLst>
            </p:cNvPr>
            <p:cNvSpPr>
              <a:spLocks noChangeArrowheads="1"/>
            </p:cNvSpPr>
            <p:nvPr/>
          </p:nvSpPr>
          <p:spPr bwMode="auto">
            <a:xfrm>
              <a:off x="7092427" y="6288365"/>
              <a:ext cx="897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C00000"/>
                  </a:solidFill>
                  <a:effectLst/>
                  <a:latin typeface="Calibri Bold" panose="020F0702030404030204" pitchFamily="34" charset="0"/>
                </a:rPr>
                <a:t>.</a:t>
              </a:r>
              <a:endParaRPr kumimoji="0" lang="en-US" altLang="en-US" sz="1800" b="0" i="0" u="none" strike="noStrike" cap="none" normalizeH="0" baseline="0" dirty="0">
                <a:ln>
                  <a:noFill/>
                </a:ln>
                <a:solidFill>
                  <a:srgbClr val="C00000"/>
                </a:solidFill>
                <a:effectLst/>
              </a:endParaRPr>
            </a:p>
          </p:txBody>
        </p:sp>
        <p:sp>
          <p:nvSpPr>
            <p:cNvPr id="122" name="Rectangle 62">
              <a:extLst>
                <a:ext uri="{FF2B5EF4-FFF2-40B4-BE49-F238E27FC236}">
                  <a16:creationId xmlns:a16="http://schemas.microsoft.com/office/drawing/2014/main" id="{887BE384-1CEF-4D8C-96DF-40F6239FEE2F}"/>
                </a:ext>
              </a:extLst>
            </p:cNvPr>
            <p:cNvSpPr>
              <a:spLocks noChangeArrowheads="1"/>
            </p:cNvSpPr>
            <p:nvPr/>
          </p:nvSpPr>
          <p:spPr bwMode="auto">
            <a:xfrm>
              <a:off x="7181327" y="6288365"/>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C00000"/>
                  </a:solidFill>
                  <a:effectLst/>
                  <a:latin typeface="Calibri Bold" panose="020F0702030404030204" pitchFamily="34" charset="0"/>
                </a:rPr>
                <a:t>4</a:t>
              </a:r>
              <a:endParaRPr kumimoji="0" lang="en-US" altLang="en-US" sz="1800" b="0" i="0" u="none" strike="noStrike" cap="none" normalizeH="0" baseline="0" dirty="0">
                <a:ln>
                  <a:noFill/>
                </a:ln>
                <a:solidFill>
                  <a:srgbClr val="C00000"/>
                </a:solidFill>
                <a:effectLst/>
              </a:endParaRPr>
            </a:p>
          </p:txBody>
        </p:sp>
        <p:sp>
          <p:nvSpPr>
            <p:cNvPr id="123" name="Rectangle 63">
              <a:extLst>
                <a:ext uri="{FF2B5EF4-FFF2-40B4-BE49-F238E27FC236}">
                  <a16:creationId xmlns:a16="http://schemas.microsoft.com/office/drawing/2014/main" id="{B3B6C6E6-87D9-4955-9962-14C5B06394EE}"/>
                </a:ext>
              </a:extLst>
            </p:cNvPr>
            <p:cNvSpPr>
              <a:spLocks noChangeArrowheads="1"/>
            </p:cNvSpPr>
            <p:nvPr/>
          </p:nvSpPr>
          <p:spPr bwMode="auto">
            <a:xfrm>
              <a:off x="7348014" y="6288365"/>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C00000"/>
                  </a:solidFill>
                  <a:effectLst/>
                  <a:latin typeface="Calibri Bold" panose="020F0702030404030204" pitchFamily="34" charset="0"/>
                </a:rPr>
                <a:t>4</a:t>
              </a:r>
              <a:endParaRPr kumimoji="0" lang="en-US" altLang="en-US" sz="1800" b="0" i="0" u="none" strike="noStrike" cap="none" normalizeH="0" baseline="0" dirty="0">
                <a:ln>
                  <a:noFill/>
                </a:ln>
                <a:solidFill>
                  <a:srgbClr val="C00000"/>
                </a:solidFill>
                <a:effectLst/>
              </a:endParaRPr>
            </a:p>
          </p:txBody>
        </p:sp>
        <p:sp>
          <p:nvSpPr>
            <p:cNvPr id="124" name="Rectangle 64">
              <a:extLst>
                <a:ext uri="{FF2B5EF4-FFF2-40B4-BE49-F238E27FC236}">
                  <a16:creationId xmlns:a16="http://schemas.microsoft.com/office/drawing/2014/main" id="{2BF174D2-E2F4-41E3-B7BF-0F3DEB05366D}"/>
                </a:ext>
              </a:extLst>
            </p:cNvPr>
            <p:cNvSpPr>
              <a:spLocks noChangeArrowheads="1"/>
            </p:cNvSpPr>
            <p:nvPr/>
          </p:nvSpPr>
          <p:spPr bwMode="auto">
            <a:xfrm>
              <a:off x="7514702" y="6288365"/>
              <a:ext cx="2436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C00000"/>
                  </a:solidFill>
                  <a:effectLst/>
                  <a:latin typeface="Calibri Bold" panose="020F0702030404030204" pitchFamily="34" charset="0"/>
                </a:rPr>
                <a:t>%</a:t>
              </a:r>
              <a:endParaRPr kumimoji="0" lang="en-US" altLang="en-US" sz="1800" b="0" i="0" u="none" strike="noStrike" cap="none" normalizeH="0" baseline="0" dirty="0">
                <a:ln>
                  <a:noFill/>
                </a:ln>
                <a:solidFill>
                  <a:srgbClr val="C00000"/>
                </a:solidFill>
                <a:effectLst/>
              </a:endParaRPr>
            </a:p>
          </p:txBody>
        </p:sp>
        <p:sp>
          <p:nvSpPr>
            <p:cNvPr id="125" name="Rectangle 65">
              <a:extLst>
                <a:ext uri="{FF2B5EF4-FFF2-40B4-BE49-F238E27FC236}">
                  <a16:creationId xmlns:a16="http://schemas.microsoft.com/office/drawing/2014/main" id="{9ACB6558-9D7D-4A7D-BE58-357F6808FF88}"/>
                </a:ext>
              </a:extLst>
            </p:cNvPr>
            <p:cNvSpPr>
              <a:spLocks noChangeArrowheads="1"/>
            </p:cNvSpPr>
            <p:nvPr/>
          </p:nvSpPr>
          <p:spPr bwMode="auto">
            <a:xfrm>
              <a:off x="8664052" y="6288365"/>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Rectangle 66">
              <a:extLst>
                <a:ext uri="{FF2B5EF4-FFF2-40B4-BE49-F238E27FC236}">
                  <a16:creationId xmlns:a16="http://schemas.microsoft.com/office/drawing/2014/main" id="{34FD1316-8049-478F-93E2-6FFA3EFB8BBC}"/>
                </a:ext>
              </a:extLst>
            </p:cNvPr>
            <p:cNvSpPr>
              <a:spLocks noChangeArrowheads="1"/>
            </p:cNvSpPr>
            <p:nvPr/>
          </p:nvSpPr>
          <p:spPr bwMode="auto">
            <a:xfrm>
              <a:off x="8830739" y="6288365"/>
              <a:ext cx="2635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67">
              <a:extLst>
                <a:ext uri="{FF2B5EF4-FFF2-40B4-BE49-F238E27FC236}">
                  <a16:creationId xmlns:a16="http://schemas.microsoft.com/office/drawing/2014/main" id="{B85C01DE-5FC2-4CAC-B059-B25BD4177C97}"/>
                </a:ext>
              </a:extLst>
            </p:cNvPr>
            <p:cNvSpPr>
              <a:spLocks noChangeArrowheads="1"/>
            </p:cNvSpPr>
            <p:nvPr/>
          </p:nvSpPr>
          <p:spPr bwMode="auto">
            <a:xfrm>
              <a:off x="8914877" y="6288365"/>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alibri" panose="020F0502020204030204" pitchFamily="34" charset="0"/>
                </a:rPr>
                <a:t>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8" name="Rectangle 68">
              <a:extLst>
                <a:ext uri="{FF2B5EF4-FFF2-40B4-BE49-F238E27FC236}">
                  <a16:creationId xmlns:a16="http://schemas.microsoft.com/office/drawing/2014/main" id="{90F3BF68-98F1-4B73-B90E-0356EBDE5CEC}"/>
                </a:ext>
              </a:extLst>
            </p:cNvPr>
            <p:cNvSpPr>
              <a:spLocks noChangeArrowheads="1"/>
            </p:cNvSpPr>
            <p:nvPr/>
          </p:nvSpPr>
          <p:spPr bwMode="auto">
            <a:xfrm>
              <a:off x="9081564" y="6288365"/>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69">
              <a:extLst>
                <a:ext uri="{FF2B5EF4-FFF2-40B4-BE49-F238E27FC236}">
                  <a16:creationId xmlns:a16="http://schemas.microsoft.com/office/drawing/2014/main" id="{F40ECDC4-0D0B-4A8F-B009-C04AA6D5C5E1}"/>
                </a:ext>
              </a:extLst>
            </p:cNvPr>
            <p:cNvSpPr>
              <a:spLocks noChangeArrowheads="1"/>
            </p:cNvSpPr>
            <p:nvPr/>
          </p:nvSpPr>
          <p:spPr bwMode="auto">
            <a:xfrm>
              <a:off x="9248252" y="6288365"/>
              <a:ext cx="4206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0" name="Rectangle 70">
              <a:extLst>
                <a:ext uri="{FF2B5EF4-FFF2-40B4-BE49-F238E27FC236}">
                  <a16:creationId xmlns:a16="http://schemas.microsoft.com/office/drawing/2014/main" id="{252A1CD7-7298-45C7-BCC2-E19CE6DE8870}"/>
                </a:ext>
              </a:extLst>
            </p:cNvPr>
            <p:cNvSpPr>
              <a:spLocks noChangeArrowheads="1"/>
            </p:cNvSpPr>
            <p:nvPr/>
          </p:nvSpPr>
          <p:spPr bwMode="auto">
            <a:xfrm>
              <a:off x="10397602" y="6288365"/>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71">
              <a:extLst>
                <a:ext uri="{FF2B5EF4-FFF2-40B4-BE49-F238E27FC236}">
                  <a16:creationId xmlns:a16="http://schemas.microsoft.com/office/drawing/2014/main" id="{E18CA8DA-30B8-4C5E-84BF-18C95384714F}"/>
                </a:ext>
              </a:extLst>
            </p:cNvPr>
            <p:cNvSpPr>
              <a:spLocks noChangeArrowheads="1"/>
            </p:cNvSpPr>
            <p:nvPr/>
          </p:nvSpPr>
          <p:spPr bwMode="auto">
            <a:xfrm>
              <a:off x="10564289" y="6288365"/>
              <a:ext cx="2635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72">
              <a:extLst>
                <a:ext uri="{FF2B5EF4-FFF2-40B4-BE49-F238E27FC236}">
                  <a16:creationId xmlns:a16="http://schemas.microsoft.com/office/drawing/2014/main" id="{AFC1A156-AA50-4B8A-A3F3-C10E254464DF}"/>
                </a:ext>
              </a:extLst>
            </p:cNvPr>
            <p:cNvSpPr>
              <a:spLocks noChangeArrowheads="1"/>
            </p:cNvSpPr>
            <p:nvPr/>
          </p:nvSpPr>
          <p:spPr bwMode="auto">
            <a:xfrm>
              <a:off x="10646839" y="6288365"/>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3" name="Rectangle 73">
              <a:extLst>
                <a:ext uri="{FF2B5EF4-FFF2-40B4-BE49-F238E27FC236}">
                  <a16:creationId xmlns:a16="http://schemas.microsoft.com/office/drawing/2014/main" id="{39BE454D-DEB0-4BEF-978C-77D0DA95E3AE}"/>
                </a:ext>
              </a:extLst>
            </p:cNvPr>
            <p:cNvSpPr>
              <a:spLocks noChangeArrowheads="1"/>
            </p:cNvSpPr>
            <p:nvPr/>
          </p:nvSpPr>
          <p:spPr bwMode="auto">
            <a:xfrm>
              <a:off x="10815114" y="6288365"/>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Rectangle 74">
              <a:extLst>
                <a:ext uri="{FF2B5EF4-FFF2-40B4-BE49-F238E27FC236}">
                  <a16:creationId xmlns:a16="http://schemas.microsoft.com/office/drawing/2014/main" id="{59A72FA7-BF96-4089-ACB1-C47148C6C24A}"/>
                </a:ext>
              </a:extLst>
            </p:cNvPr>
            <p:cNvSpPr>
              <a:spLocks noChangeArrowheads="1"/>
            </p:cNvSpPr>
            <p:nvPr/>
          </p:nvSpPr>
          <p:spPr bwMode="auto">
            <a:xfrm>
              <a:off x="10981802" y="6288365"/>
              <a:ext cx="4206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 name="Rectangle 75">
              <a:extLst>
                <a:ext uri="{FF2B5EF4-FFF2-40B4-BE49-F238E27FC236}">
                  <a16:creationId xmlns:a16="http://schemas.microsoft.com/office/drawing/2014/main" id="{DC2C1BC5-4E33-4817-A6F3-6EA6D6BCCD2D}"/>
                </a:ext>
              </a:extLst>
            </p:cNvPr>
            <p:cNvSpPr>
              <a:spLocks noChangeArrowheads="1"/>
            </p:cNvSpPr>
            <p:nvPr/>
          </p:nvSpPr>
          <p:spPr bwMode="auto">
            <a:xfrm>
              <a:off x="2404539" y="6850340"/>
              <a:ext cx="3968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Rectangle 76">
              <a:extLst>
                <a:ext uri="{FF2B5EF4-FFF2-40B4-BE49-F238E27FC236}">
                  <a16:creationId xmlns:a16="http://schemas.microsoft.com/office/drawing/2014/main" id="{4C0A2B3B-0FB2-433C-87EA-3F55D78D2512}"/>
                </a:ext>
              </a:extLst>
            </p:cNvPr>
            <p:cNvSpPr>
              <a:spLocks noChangeArrowheads="1"/>
            </p:cNvSpPr>
            <p:nvPr/>
          </p:nvSpPr>
          <p:spPr bwMode="auto">
            <a:xfrm>
              <a:off x="2612502" y="6850340"/>
              <a:ext cx="3540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Rectangle 77">
              <a:extLst>
                <a:ext uri="{FF2B5EF4-FFF2-40B4-BE49-F238E27FC236}">
                  <a16:creationId xmlns:a16="http://schemas.microsoft.com/office/drawing/2014/main" id="{E4B158B7-6F3E-4658-8D29-4D2A1C99B376}"/>
                </a:ext>
              </a:extLst>
            </p:cNvPr>
            <p:cNvSpPr>
              <a:spLocks noChangeArrowheads="1"/>
            </p:cNvSpPr>
            <p:nvPr/>
          </p:nvSpPr>
          <p:spPr bwMode="auto">
            <a:xfrm>
              <a:off x="2779189"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8" name="Rectangle 78">
              <a:extLst>
                <a:ext uri="{FF2B5EF4-FFF2-40B4-BE49-F238E27FC236}">
                  <a16:creationId xmlns:a16="http://schemas.microsoft.com/office/drawing/2014/main" id="{BAB17DD8-3BED-4B20-96D3-81E811239627}"/>
                </a:ext>
              </a:extLst>
            </p:cNvPr>
            <p:cNvSpPr>
              <a:spLocks noChangeArrowheads="1"/>
            </p:cNvSpPr>
            <p:nvPr/>
          </p:nvSpPr>
          <p:spPr bwMode="auto">
            <a:xfrm>
              <a:off x="2941114" y="6850340"/>
              <a:ext cx="3000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9" name="Rectangle 79">
              <a:extLst>
                <a:ext uri="{FF2B5EF4-FFF2-40B4-BE49-F238E27FC236}">
                  <a16:creationId xmlns:a16="http://schemas.microsoft.com/office/drawing/2014/main" id="{1297422F-5EF8-4F7A-9FD9-2CC0F7895425}"/>
                </a:ext>
              </a:extLst>
            </p:cNvPr>
            <p:cNvSpPr>
              <a:spLocks noChangeArrowheads="1"/>
            </p:cNvSpPr>
            <p:nvPr/>
          </p:nvSpPr>
          <p:spPr bwMode="auto">
            <a:xfrm>
              <a:off x="3050652" y="6850340"/>
              <a:ext cx="3540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0" name="Rectangle 80">
              <a:extLst>
                <a:ext uri="{FF2B5EF4-FFF2-40B4-BE49-F238E27FC236}">
                  <a16:creationId xmlns:a16="http://schemas.microsoft.com/office/drawing/2014/main" id="{1CD46912-F3D6-4A45-BB93-CC223DF4C400}"/>
                </a:ext>
              </a:extLst>
            </p:cNvPr>
            <p:cNvSpPr>
              <a:spLocks noChangeArrowheads="1"/>
            </p:cNvSpPr>
            <p:nvPr/>
          </p:nvSpPr>
          <p:spPr bwMode="auto">
            <a:xfrm>
              <a:off x="3217339" y="6850340"/>
              <a:ext cx="3032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Calibri Bold" panose="020F07020304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81">
              <a:extLst>
                <a:ext uri="{FF2B5EF4-FFF2-40B4-BE49-F238E27FC236}">
                  <a16:creationId xmlns:a16="http://schemas.microsoft.com/office/drawing/2014/main" id="{19269F10-92B8-4E9A-8316-90503025FA84}"/>
                </a:ext>
              </a:extLst>
            </p:cNvPr>
            <p:cNvSpPr>
              <a:spLocks noChangeArrowheads="1"/>
            </p:cNvSpPr>
            <p:nvPr/>
          </p:nvSpPr>
          <p:spPr bwMode="auto">
            <a:xfrm>
              <a:off x="5074714"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82">
              <a:extLst>
                <a:ext uri="{FF2B5EF4-FFF2-40B4-BE49-F238E27FC236}">
                  <a16:creationId xmlns:a16="http://schemas.microsoft.com/office/drawing/2014/main" id="{65F9214F-A608-4E8F-B3EA-43A079A25CEA}"/>
                </a:ext>
              </a:extLst>
            </p:cNvPr>
            <p:cNvSpPr>
              <a:spLocks noChangeArrowheads="1"/>
            </p:cNvSpPr>
            <p:nvPr/>
          </p:nvSpPr>
          <p:spPr bwMode="auto">
            <a:xfrm>
              <a:off x="5241402" y="6850340"/>
              <a:ext cx="2635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 name="Rectangle 83">
              <a:extLst>
                <a:ext uri="{FF2B5EF4-FFF2-40B4-BE49-F238E27FC236}">
                  <a16:creationId xmlns:a16="http://schemas.microsoft.com/office/drawing/2014/main" id="{14490EE3-7468-4A92-91C8-D25219A47B9C}"/>
                </a:ext>
              </a:extLst>
            </p:cNvPr>
            <p:cNvSpPr>
              <a:spLocks noChangeArrowheads="1"/>
            </p:cNvSpPr>
            <p:nvPr/>
          </p:nvSpPr>
          <p:spPr bwMode="auto">
            <a:xfrm>
              <a:off x="5325539"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alibri" panose="020F0502020204030204" pitchFamily="34" charset="0"/>
                </a:rPr>
                <a:t>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4" name="Rectangle 84">
              <a:extLst>
                <a:ext uri="{FF2B5EF4-FFF2-40B4-BE49-F238E27FC236}">
                  <a16:creationId xmlns:a16="http://schemas.microsoft.com/office/drawing/2014/main" id="{53FA9B5E-955E-4E95-9155-DFBA3EFD6FBC}"/>
                </a:ext>
              </a:extLst>
            </p:cNvPr>
            <p:cNvSpPr>
              <a:spLocks noChangeArrowheads="1"/>
            </p:cNvSpPr>
            <p:nvPr/>
          </p:nvSpPr>
          <p:spPr bwMode="auto">
            <a:xfrm>
              <a:off x="5492227"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85">
              <a:extLst>
                <a:ext uri="{FF2B5EF4-FFF2-40B4-BE49-F238E27FC236}">
                  <a16:creationId xmlns:a16="http://schemas.microsoft.com/office/drawing/2014/main" id="{57C382AF-8595-480C-88D3-F24DAC567336}"/>
                </a:ext>
              </a:extLst>
            </p:cNvPr>
            <p:cNvSpPr>
              <a:spLocks noChangeArrowheads="1"/>
            </p:cNvSpPr>
            <p:nvPr/>
          </p:nvSpPr>
          <p:spPr bwMode="auto">
            <a:xfrm>
              <a:off x="5660502" y="6850340"/>
              <a:ext cx="4206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86">
              <a:extLst>
                <a:ext uri="{FF2B5EF4-FFF2-40B4-BE49-F238E27FC236}">
                  <a16:creationId xmlns:a16="http://schemas.microsoft.com/office/drawing/2014/main" id="{F2FF7B82-EA68-4E07-AA81-1F0197AEF99F}"/>
                </a:ext>
              </a:extLst>
            </p:cNvPr>
            <p:cNvSpPr>
              <a:spLocks noChangeArrowheads="1"/>
            </p:cNvSpPr>
            <p:nvPr/>
          </p:nvSpPr>
          <p:spPr bwMode="auto">
            <a:xfrm>
              <a:off x="6925739" y="6850340"/>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C00000"/>
                  </a:solidFill>
                  <a:effectLst/>
                  <a:latin typeface="Calibri Bold" panose="020F0702030404030204" pitchFamily="34" charset="0"/>
                </a:rPr>
                <a:t>0</a:t>
              </a:r>
              <a:endParaRPr kumimoji="0" lang="en-US" altLang="en-US" sz="1800" b="0" i="0" u="none" strike="noStrike" cap="none" normalizeH="0" baseline="0" dirty="0">
                <a:ln>
                  <a:noFill/>
                </a:ln>
                <a:solidFill>
                  <a:srgbClr val="C00000"/>
                </a:solidFill>
                <a:effectLst/>
              </a:endParaRPr>
            </a:p>
          </p:txBody>
        </p:sp>
        <p:sp>
          <p:nvSpPr>
            <p:cNvPr id="147" name="Rectangle 87">
              <a:extLst>
                <a:ext uri="{FF2B5EF4-FFF2-40B4-BE49-F238E27FC236}">
                  <a16:creationId xmlns:a16="http://schemas.microsoft.com/office/drawing/2014/main" id="{EEF76F2A-BC03-4A1E-9732-A57A31DCB11B}"/>
                </a:ext>
              </a:extLst>
            </p:cNvPr>
            <p:cNvSpPr>
              <a:spLocks noChangeArrowheads="1"/>
            </p:cNvSpPr>
            <p:nvPr/>
          </p:nvSpPr>
          <p:spPr bwMode="auto">
            <a:xfrm>
              <a:off x="7092427" y="6850340"/>
              <a:ext cx="897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C00000"/>
                  </a:solidFill>
                  <a:effectLst/>
                  <a:latin typeface="Calibri Bold" panose="020F0702030404030204" pitchFamily="34" charset="0"/>
                </a:rPr>
                <a:t>.</a:t>
              </a:r>
              <a:endParaRPr kumimoji="0" lang="en-US" altLang="en-US" sz="1800" b="0" i="0" u="none" strike="noStrike" cap="none" normalizeH="0" baseline="0" dirty="0">
                <a:ln>
                  <a:noFill/>
                </a:ln>
                <a:solidFill>
                  <a:srgbClr val="C00000"/>
                </a:solidFill>
                <a:effectLst/>
              </a:endParaRPr>
            </a:p>
          </p:txBody>
        </p:sp>
        <p:sp>
          <p:nvSpPr>
            <p:cNvPr id="148" name="Rectangle 88">
              <a:extLst>
                <a:ext uri="{FF2B5EF4-FFF2-40B4-BE49-F238E27FC236}">
                  <a16:creationId xmlns:a16="http://schemas.microsoft.com/office/drawing/2014/main" id="{97202AA4-C2EA-4C99-BD7D-4FD842B6A363}"/>
                </a:ext>
              </a:extLst>
            </p:cNvPr>
            <p:cNvSpPr>
              <a:spLocks noChangeArrowheads="1"/>
            </p:cNvSpPr>
            <p:nvPr/>
          </p:nvSpPr>
          <p:spPr bwMode="auto">
            <a:xfrm>
              <a:off x="7181327" y="6850340"/>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C00000"/>
                  </a:solidFill>
                  <a:effectLst/>
                  <a:latin typeface="Calibri Bold" panose="020F0702030404030204" pitchFamily="34" charset="0"/>
                </a:rPr>
                <a:t>2</a:t>
              </a:r>
              <a:endParaRPr kumimoji="0" lang="en-US" altLang="en-US" sz="1800" b="0" i="0" u="none" strike="noStrike" cap="none" normalizeH="0" baseline="0" dirty="0">
                <a:ln>
                  <a:noFill/>
                </a:ln>
                <a:solidFill>
                  <a:srgbClr val="C00000"/>
                </a:solidFill>
                <a:effectLst/>
              </a:endParaRPr>
            </a:p>
          </p:txBody>
        </p:sp>
        <p:sp>
          <p:nvSpPr>
            <p:cNvPr id="149" name="Rectangle 89">
              <a:extLst>
                <a:ext uri="{FF2B5EF4-FFF2-40B4-BE49-F238E27FC236}">
                  <a16:creationId xmlns:a16="http://schemas.microsoft.com/office/drawing/2014/main" id="{33966716-C4E5-493E-87AE-F7ADB5C4EAB7}"/>
                </a:ext>
              </a:extLst>
            </p:cNvPr>
            <p:cNvSpPr>
              <a:spLocks noChangeArrowheads="1"/>
            </p:cNvSpPr>
            <p:nvPr/>
          </p:nvSpPr>
          <p:spPr bwMode="auto">
            <a:xfrm>
              <a:off x="7348014" y="6850340"/>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C00000"/>
                  </a:solidFill>
                  <a:effectLst/>
                  <a:latin typeface="Calibri Bold" panose="020F0702030404030204" pitchFamily="34" charset="0"/>
                </a:rPr>
                <a:t>0</a:t>
              </a:r>
              <a:endParaRPr kumimoji="0" lang="en-US" altLang="en-US" sz="1800" b="0" i="0" u="none" strike="noStrike" cap="none" normalizeH="0" baseline="0" dirty="0">
                <a:ln>
                  <a:noFill/>
                </a:ln>
                <a:solidFill>
                  <a:srgbClr val="C00000"/>
                </a:solidFill>
                <a:effectLst/>
              </a:endParaRPr>
            </a:p>
          </p:txBody>
        </p:sp>
        <p:sp>
          <p:nvSpPr>
            <p:cNvPr id="150" name="Rectangle 90">
              <a:extLst>
                <a:ext uri="{FF2B5EF4-FFF2-40B4-BE49-F238E27FC236}">
                  <a16:creationId xmlns:a16="http://schemas.microsoft.com/office/drawing/2014/main" id="{BCD666F7-928F-46B8-82B6-0B8BF695B1C4}"/>
                </a:ext>
              </a:extLst>
            </p:cNvPr>
            <p:cNvSpPr>
              <a:spLocks noChangeArrowheads="1"/>
            </p:cNvSpPr>
            <p:nvPr/>
          </p:nvSpPr>
          <p:spPr bwMode="auto">
            <a:xfrm>
              <a:off x="7514702" y="6850340"/>
              <a:ext cx="2436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C00000"/>
                  </a:solidFill>
                  <a:effectLst/>
                  <a:latin typeface="Calibri Bold" panose="020F0702030404030204" pitchFamily="34" charset="0"/>
                </a:rPr>
                <a:t>%</a:t>
              </a:r>
              <a:endParaRPr kumimoji="0" lang="en-US" altLang="en-US" sz="1800" b="0" i="0" u="none" strike="noStrike" cap="none" normalizeH="0" baseline="0" dirty="0">
                <a:ln>
                  <a:noFill/>
                </a:ln>
                <a:solidFill>
                  <a:srgbClr val="C00000"/>
                </a:solidFill>
                <a:effectLst/>
              </a:endParaRPr>
            </a:p>
          </p:txBody>
        </p:sp>
        <p:sp>
          <p:nvSpPr>
            <p:cNvPr id="151" name="Rectangle 91">
              <a:extLst>
                <a:ext uri="{FF2B5EF4-FFF2-40B4-BE49-F238E27FC236}">
                  <a16:creationId xmlns:a16="http://schemas.microsoft.com/office/drawing/2014/main" id="{8D8287AD-990D-40F6-949B-D2101EF2C2AE}"/>
                </a:ext>
              </a:extLst>
            </p:cNvPr>
            <p:cNvSpPr>
              <a:spLocks noChangeArrowheads="1"/>
            </p:cNvSpPr>
            <p:nvPr/>
          </p:nvSpPr>
          <p:spPr bwMode="auto">
            <a:xfrm>
              <a:off x="8664052"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92">
              <a:extLst>
                <a:ext uri="{FF2B5EF4-FFF2-40B4-BE49-F238E27FC236}">
                  <a16:creationId xmlns:a16="http://schemas.microsoft.com/office/drawing/2014/main" id="{327B30FD-C5FE-4068-80D5-CB2DBA5F024D}"/>
                </a:ext>
              </a:extLst>
            </p:cNvPr>
            <p:cNvSpPr>
              <a:spLocks noChangeArrowheads="1"/>
            </p:cNvSpPr>
            <p:nvPr/>
          </p:nvSpPr>
          <p:spPr bwMode="auto">
            <a:xfrm>
              <a:off x="8830739" y="6850340"/>
              <a:ext cx="2635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3" name="Rectangle 93">
              <a:extLst>
                <a:ext uri="{FF2B5EF4-FFF2-40B4-BE49-F238E27FC236}">
                  <a16:creationId xmlns:a16="http://schemas.microsoft.com/office/drawing/2014/main" id="{F524B8BF-6BD7-42EE-B535-30CAD4EFD737}"/>
                </a:ext>
              </a:extLst>
            </p:cNvPr>
            <p:cNvSpPr>
              <a:spLocks noChangeArrowheads="1"/>
            </p:cNvSpPr>
            <p:nvPr/>
          </p:nvSpPr>
          <p:spPr bwMode="auto">
            <a:xfrm>
              <a:off x="8914877"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4" name="Rectangle 94">
              <a:extLst>
                <a:ext uri="{FF2B5EF4-FFF2-40B4-BE49-F238E27FC236}">
                  <a16:creationId xmlns:a16="http://schemas.microsoft.com/office/drawing/2014/main" id="{19B5D3A1-C753-4674-8591-434A8C536183}"/>
                </a:ext>
              </a:extLst>
            </p:cNvPr>
            <p:cNvSpPr>
              <a:spLocks noChangeArrowheads="1"/>
            </p:cNvSpPr>
            <p:nvPr/>
          </p:nvSpPr>
          <p:spPr bwMode="auto">
            <a:xfrm>
              <a:off x="9081564"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5" name="Rectangle 95">
              <a:extLst>
                <a:ext uri="{FF2B5EF4-FFF2-40B4-BE49-F238E27FC236}">
                  <a16:creationId xmlns:a16="http://schemas.microsoft.com/office/drawing/2014/main" id="{081C3D9A-3696-4EC3-9436-9C71608A7A52}"/>
                </a:ext>
              </a:extLst>
            </p:cNvPr>
            <p:cNvSpPr>
              <a:spLocks noChangeArrowheads="1"/>
            </p:cNvSpPr>
            <p:nvPr/>
          </p:nvSpPr>
          <p:spPr bwMode="auto">
            <a:xfrm>
              <a:off x="9248252" y="6850340"/>
              <a:ext cx="4206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6" name="Rectangle 96">
              <a:extLst>
                <a:ext uri="{FF2B5EF4-FFF2-40B4-BE49-F238E27FC236}">
                  <a16:creationId xmlns:a16="http://schemas.microsoft.com/office/drawing/2014/main" id="{FE060C96-CE82-459E-9BE1-9DFE972FF1D9}"/>
                </a:ext>
              </a:extLst>
            </p:cNvPr>
            <p:cNvSpPr>
              <a:spLocks noChangeArrowheads="1"/>
            </p:cNvSpPr>
            <p:nvPr/>
          </p:nvSpPr>
          <p:spPr bwMode="auto">
            <a:xfrm>
              <a:off x="10397602"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97">
              <a:extLst>
                <a:ext uri="{FF2B5EF4-FFF2-40B4-BE49-F238E27FC236}">
                  <a16:creationId xmlns:a16="http://schemas.microsoft.com/office/drawing/2014/main" id="{49E6E411-C1C5-47A7-A14A-7548475EFAFB}"/>
                </a:ext>
              </a:extLst>
            </p:cNvPr>
            <p:cNvSpPr>
              <a:spLocks noChangeArrowheads="1"/>
            </p:cNvSpPr>
            <p:nvPr/>
          </p:nvSpPr>
          <p:spPr bwMode="auto">
            <a:xfrm>
              <a:off x="10564289" y="6850340"/>
              <a:ext cx="2635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 name="Rectangle 98">
              <a:extLst>
                <a:ext uri="{FF2B5EF4-FFF2-40B4-BE49-F238E27FC236}">
                  <a16:creationId xmlns:a16="http://schemas.microsoft.com/office/drawing/2014/main" id="{E7835708-50FE-4075-A3F2-06C342436A40}"/>
                </a:ext>
              </a:extLst>
            </p:cNvPr>
            <p:cNvSpPr>
              <a:spLocks noChangeArrowheads="1"/>
            </p:cNvSpPr>
            <p:nvPr/>
          </p:nvSpPr>
          <p:spPr bwMode="auto">
            <a:xfrm>
              <a:off x="10646839"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Rectangle 99">
              <a:extLst>
                <a:ext uri="{FF2B5EF4-FFF2-40B4-BE49-F238E27FC236}">
                  <a16:creationId xmlns:a16="http://schemas.microsoft.com/office/drawing/2014/main" id="{B3D42B71-3493-4643-BC19-20F5AF502332}"/>
                </a:ext>
              </a:extLst>
            </p:cNvPr>
            <p:cNvSpPr>
              <a:spLocks noChangeArrowheads="1"/>
            </p:cNvSpPr>
            <p:nvPr/>
          </p:nvSpPr>
          <p:spPr bwMode="auto">
            <a:xfrm>
              <a:off x="10815114" y="6850340"/>
              <a:ext cx="3492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Rectangle 100">
              <a:extLst>
                <a:ext uri="{FF2B5EF4-FFF2-40B4-BE49-F238E27FC236}">
                  <a16:creationId xmlns:a16="http://schemas.microsoft.com/office/drawing/2014/main" id="{BBB47350-6D11-40CD-A678-DD536C61E3DC}"/>
                </a:ext>
              </a:extLst>
            </p:cNvPr>
            <p:cNvSpPr>
              <a:spLocks noChangeArrowheads="1"/>
            </p:cNvSpPr>
            <p:nvPr/>
          </p:nvSpPr>
          <p:spPr bwMode="auto">
            <a:xfrm>
              <a:off x="10981802" y="6850340"/>
              <a:ext cx="4206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Freeform 101">
              <a:extLst>
                <a:ext uri="{FF2B5EF4-FFF2-40B4-BE49-F238E27FC236}">
                  <a16:creationId xmlns:a16="http://schemas.microsoft.com/office/drawing/2014/main" id="{C7C34086-A628-4662-8DCB-5A1789B50732}"/>
                </a:ext>
              </a:extLst>
            </p:cNvPr>
            <p:cNvSpPr>
              <a:spLocks/>
            </p:cNvSpPr>
            <p:nvPr/>
          </p:nvSpPr>
          <p:spPr bwMode="auto">
            <a:xfrm>
              <a:off x="1232964" y="5324752"/>
              <a:ext cx="10450513" cy="2008188"/>
            </a:xfrm>
            <a:custGeom>
              <a:avLst/>
              <a:gdLst>
                <a:gd name="T0" fmla="*/ 0 w 10960"/>
                <a:gd name="T1" fmla="*/ 254 h 2093"/>
                <a:gd name="T2" fmla="*/ 0 w 10960"/>
                <a:gd name="T3" fmla="*/ 254 h 2093"/>
                <a:gd name="T4" fmla="*/ 254 w 10960"/>
                <a:gd name="T5" fmla="*/ 0 h 2093"/>
                <a:gd name="T6" fmla="*/ 10706 w 10960"/>
                <a:gd name="T7" fmla="*/ 0 h 2093"/>
                <a:gd name="T8" fmla="*/ 10960 w 10960"/>
                <a:gd name="T9" fmla="*/ 254 h 2093"/>
                <a:gd name="T10" fmla="*/ 10960 w 10960"/>
                <a:gd name="T11" fmla="*/ 1839 h 2093"/>
                <a:gd name="T12" fmla="*/ 10706 w 10960"/>
                <a:gd name="T13" fmla="*/ 2093 h 2093"/>
                <a:gd name="T14" fmla="*/ 254 w 10960"/>
                <a:gd name="T15" fmla="*/ 2093 h 2093"/>
                <a:gd name="T16" fmla="*/ 0 w 10960"/>
                <a:gd name="T17" fmla="*/ 1839 h 2093"/>
                <a:gd name="T18" fmla="*/ 0 w 10960"/>
                <a:gd name="T19" fmla="*/ 254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60" h="2093">
                  <a:moveTo>
                    <a:pt x="0" y="254"/>
                  </a:moveTo>
                  <a:lnTo>
                    <a:pt x="0" y="254"/>
                  </a:lnTo>
                  <a:cubicBezTo>
                    <a:pt x="0" y="113"/>
                    <a:pt x="114" y="0"/>
                    <a:pt x="254" y="0"/>
                  </a:cubicBezTo>
                  <a:lnTo>
                    <a:pt x="10706" y="0"/>
                  </a:lnTo>
                  <a:cubicBezTo>
                    <a:pt x="10847" y="0"/>
                    <a:pt x="10960" y="113"/>
                    <a:pt x="10960" y="254"/>
                  </a:cubicBezTo>
                  <a:lnTo>
                    <a:pt x="10960" y="1839"/>
                  </a:lnTo>
                  <a:cubicBezTo>
                    <a:pt x="10960" y="1980"/>
                    <a:pt x="10847" y="2093"/>
                    <a:pt x="10706" y="2093"/>
                  </a:cubicBezTo>
                  <a:lnTo>
                    <a:pt x="254" y="2093"/>
                  </a:lnTo>
                  <a:cubicBezTo>
                    <a:pt x="114" y="2093"/>
                    <a:pt x="0" y="1980"/>
                    <a:pt x="0" y="1839"/>
                  </a:cubicBezTo>
                  <a:lnTo>
                    <a:pt x="0" y="254"/>
                  </a:lnTo>
                  <a:close/>
                </a:path>
              </a:pathLst>
            </a:custGeom>
            <a:noFill/>
            <a:ln w="19050" cap="flat">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02">
              <a:extLst>
                <a:ext uri="{FF2B5EF4-FFF2-40B4-BE49-F238E27FC236}">
                  <a16:creationId xmlns:a16="http://schemas.microsoft.com/office/drawing/2014/main" id="{5578F46A-F184-4DE5-B388-135282087248}"/>
                </a:ext>
              </a:extLst>
            </p:cNvPr>
            <p:cNvSpPr>
              <a:spLocks/>
            </p:cNvSpPr>
            <p:nvPr/>
          </p:nvSpPr>
          <p:spPr bwMode="auto">
            <a:xfrm>
              <a:off x="953564" y="5312052"/>
              <a:ext cx="635000" cy="638175"/>
            </a:xfrm>
            <a:custGeom>
              <a:avLst/>
              <a:gdLst>
                <a:gd name="T0" fmla="*/ 0 w 666"/>
                <a:gd name="T1" fmla="*/ 333 h 666"/>
                <a:gd name="T2" fmla="*/ 0 w 666"/>
                <a:gd name="T3" fmla="*/ 333 h 666"/>
                <a:gd name="T4" fmla="*/ 333 w 666"/>
                <a:gd name="T5" fmla="*/ 0 h 666"/>
                <a:gd name="T6" fmla="*/ 666 w 666"/>
                <a:gd name="T7" fmla="*/ 333 h 666"/>
                <a:gd name="T8" fmla="*/ 333 w 666"/>
                <a:gd name="T9" fmla="*/ 666 h 666"/>
                <a:gd name="T10" fmla="*/ 0 w 666"/>
                <a:gd name="T11" fmla="*/ 333 h 666"/>
                <a:gd name="T12" fmla="*/ 0 w 666"/>
                <a:gd name="T13" fmla="*/ 333 h 666"/>
              </a:gdLst>
              <a:ahLst/>
              <a:cxnLst>
                <a:cxn ang="0">
                  <a:pos x="T0" y="T1"/>
                </a:cxn>
                <a:cxn ang="0">
                  <a:pos x="T2" y="T3"/>
                </a:cxn>
                <a:cxn ang="0">
                  <a:pos x="T4" y="T5"/>
                </a:cxn>
                <a:cxn ang="0">
                  <a:pos x="T6" y="T7"/>
                </a:cxn>
                <a:cxn ang="0">
                  <a:pos x="T8" y="T9"/>
                </a:cxn>
                <a:cxn ang="0">
                  <a:pos x="T10" y="T11"/>
                </a:cxn>
                <a:cxn ang="0">
                  <a:pos x="T12" y="T13"/>
                </a:cxn>
              </a:cxnLst>
              <a:rect l="0" t="0" r="r" b="b"/>
              <a:pathLst>
                <a:path w="666" h="666">
                  <a:moveTo>
                    <a:pt x="0" y="333"/>
                  </a:moveTo>
                  <a:lnTo>
                    <a:pt x="0" y="333"/>
                  </a:lnTo>
                  <a:cubicBezTo>
                    <a:pt x="0" y="149"/>
                    <a:pt x="149" y="0"/>
                    <a:pt x="333" y="0"/>
                  </a:cubicBezTo>
                  <a:cubicBezTo>
                    <a:pt x="517" y="0"/>
                    <a:pt x="666" y="149"/>
                    <a:pt x="666" y="333"/>
                  </a:cubicBezTo>
                  <a:cubicBezTo>
                    <a:pt x="666" y="517"/>
                    <a:pt x="517" y="666"/>
                    <a:pt x="333" y="666"/>
                  </a:cubicBezTo>
                  <a:cubicBezTo>
                    <a:pt x="149" y="666"/>
                    <a:pt x="0" y="517"/>
                    <a:pt x="0" y="333"/>
                  </a:cubicBezTo>
                  <a:lnTo>
                    <a:pt x="0" y="333"/>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03">
              <a:extLst>
                <a:ext uri="{FF2B5EF4-FFF2-40B4-BE49-F238E27FC236}">
                  <a16:creationId xmlns:a16="http://schemas.microsoft.com/office/drawing/2014/main" id="{DF7D2AC5-4BB8-4AE5-9540-0C4B2F6398D0}"/>
                </a:ext>
              </a:extLst>
            </p:cNvPr>
            <p:cNvSpPr>
              <a:spLocks/>
            </p:cNvSpPr>
            <p:nvPr/>
          </p:nvSpPr>
          <p:spPr bwMode="auto">
            <a:xfrm>
              <a:off x="953564" y="5312052"/>
              <a:ext cx="635000" cy="638175"/>
            </a:xfrm>
            <a:custGeom>
              <a:avLst/>
              <a:gdLst>
                <a:gd name="T0" fmla="*/ 0 w 667"/>
                <a:gd name="T1" fmla="*/ 333 h 666"/>
                <a:gd name="T2" fmla="*/ 0 w 667"/>
                <a:gd name="T3" fmla="*/ 333 h 666"/>
                <a:gd name="T4" fmla="*/ 333 w 667"/>
                <a:gd name="T5" fmla="*/ 0 h 666"/>
                <a:gd name="T6" fmla="*/ 667 w 667"/>
                <a:gd name="T7" fmla="*/ 333 h 666"/>
                <a:gd name="T8" fmla="*/ 333 w 667"/>
                <a:gd name="T9" fmla="*/ 666 h 666"/>
                <a:gd name="T10" fmla="*/ 0 w 667"/>
                <a:gd name="T11" fmla="*/ 333 h 666"/>
                <a:gd name="T12" fmla="*/ 0 w 667"/>
                <a:gd name="T13" fmla="*/ 333 h 666"/>
              </a:gdLst>
              <a:ahLst/>
              <a:cxnLst>
                <a:cxn ang="0">
                  <a:pos x="T0" y="T1"/>
                </a:cxn>
                <a:cxn ang="0">
                  <a:pos x="T2" y="T3"/>
                </a:cxn>
                <a:cxn ang="0">
                  <a:pos x="T4" y="T5"/>
                </a:cxn>
                <a:cxn ang="0">
                  <a:pos x="T6" y="T7"/>
                </a:cxn>
                <a:cxn ang="0">
                  <a:pos x="T8" y="T9"/>
                </a:cxn>
                <a:cxn ang="0">
                  <a:pos x="T10" y="T11"/>
                </a:cxn>
                <a:cxn ang="0">
                  <a:pos x="T12" y="T13"/>
                </a:cxn>
              </a:cxnLst>
              <a:rect l="0" t="0" r="r" b="b"/>
              <a:pathLst>
                <a:path w="667" h="666">
                  <a:moveTo>
                    <a:pt x="0" y="333"/>
                  </a:moveTo>
                  <a:lnTo>
                    <a:pt x="0" y="333"/>
                  </a:lnTo>
                  <a:cubicBezTo>
                    <a:pt x="0" y="149"/>
                    <a:pt x="149" y="0"/>
                    <a:pt x="333" y="0"/>
                  </a:cubicBezTo>
                  <a:cubicBezTo>
                    <a:pt x="517" y="0"/>
                    <a:pt x="667" y="149"/>
                    <a:pt x="667" y="333"/>
                  </a:cubicBezTo>
                  <a:cubicBezTo>
                    <a:pt x="667" y="517"/>
                    <a:pt x="517" y="666"/>
                    <a:pt x="333" y="666"/>
                  </a:cubicBezTo>
                  <a:cubicBezTo>
                    <a:pt x="149" y="666"/>
                    <a:pt x="0" y="517"/>
                    <a:pt x="0" y="333"/>
                  </a:cubicBezTo>
                  <a:lnTo>
                    <a:pt x="0" y="333"/>
                  </a:lnTo>
                  <a:close/>
                </a:path>
              </a:pathLst>
            </a:custGeom>
            <a:noFill/>
            <a:ln w="28575" cap="flat">
              <a:solidFill>
                <a:srgbClr val="577E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04">
              <a:extLst>
                <a:ext uri="{FF2B5EF4-FFF2-40B4-BE49-F238E27FC236}">
                  <a16:creationId xmlns:a16="http://schemas.microsoft.com/office/drawing/2014/main" id="{05805CD4-C1DD-4AFF-AB19-ECE6283E43CB}"/>
                </a:ext>
              </a:extLst>
            </p:cNvPr>
            <p:cNvSpPr>
              <a:spLocks/>
            </p:cNvSpPr>
            <p:nvPr/>
          </p:nvSpPr>
          <p:spPr bwMode="auto">
            <a:xfrm>
              <a:off x="1059893" y="5420001"/>
              <a:ext cx="419100" cy="422275"/>
            </a:xfrm>
            <a:custGeom>
              <a:avLst/>
              <a:gdLst>
                <a:gd name="T0" fmla="*/ 0 w 440"/>
                <a:gd name="T1" fmla="*/ 220 h 440"/>
                <a:gd name="T2" fmla="*/ 0 w 440"/>
                <a:gd name="T3" fmla="*/ 220 h 440"/>
                <a:gd name="T4" fmla="*/ 220 w 440"/>
                <a:gd name="T5" fmla="*/ 0 h 440"/>
                <a:gd name="T6" fmla="*/ 440 w 440"/>
                <a:gd name="T7" fmla="*/ 220 h 440"/>
                <a:gd name="T8" fmla="*/ 220 w 440"/>
                <a:gd name="T9" fmla="*/ 440 h 440"/>
                <a:gd name="T10" fmla="*/ 0 w 440"/>
                <a:gd name="T11" fmla="*/ 220 h 440"/>
                <a:gd name="T12" fmla="*/ 0 w 440"/>
                <a:gd name="T13" fmla="*/ 220 h 440"/>
              </a:gdLst>
              <a:ahLst/>
              <a:cxnLst>
                <a:cxn ang="0">
                  <a:pos x="T0" y="T1"/>
                </a:cxn>
                <a:cxn ang="0">
                  <a:pos x="T2" y="T3"/>
                </a:cxn>
                <a:cxn ang="0">
                  <a:pos x="T4" y="T5"/>
                </a:cxn>
                <a:cxn ang="0">
                  <a:pos x="T6" y="T7"/>
                </a:cxn>
                <a:cxn ang="0">
                  <a:pos x="T8" y="T9"/>
                </a:cxn>
                <a:cxn ang="0">
                  <a:pos x="T10" y="T11"/>
                </a:cxn>
                <a:cxn ang="0">
                  <a:pos x="T12" y="T13"/>
                </a:cxn>
              </a:cxnLst>
              <a:rect l="0" t="0" r="r" b="b"/>
              <a:pathLst>
                <a:path w="440" h="440">
                  <a:moveTo>
                    <a:pt x="0" y="220"/>
                  </a:moveTo>
                  <a:lnTo>
                    <a:pt x="0" y="220"/>
                  </a:lnTo>
                  <a:cubicBezTo>
                    <a:pt x="0" y="98"/>
                    <a:pt x="98" y="0"/>
                    <a:pt x="220" y="0"/>
                  </a:cubicBezTo>
                  <a:cubicBezTo>
                    <a:pt x="341" y="0"/>
                    <a:pt x="440" y="98"/>
                    <a:pt x="440" y="220"/>
                  </a:cubicBezTo>
                  <a:cubicBezTo>
                    <a:pt x="440" y="341"/>
                    <a:pt x="341" y="440"/>
                    <a:pt x="220" y="440"/>
                  </a:cubicBezTo>
                  <a:cubicBezTo>
                    <a:pt x="98" y="440"/>
                    <a:pt x="0" y="341"/>
                    <a:pt x="0" y="220"/>
                  </a:cubicBezTo>
                  <a:lnTo>
                    <a:pt x="0" y="220"/>
                  </a:lnTo>
                  <a:close/>
                </a:path>
              </a:pathLst>
            </a:custGeom>
            <a:solidFill>
              <a:srgbClr val="577EA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TextBox 31">
            <a:extLst>
              <a:ext uri="{FF2B5EF4-FFF2-40B4-BE49-F238E27FC236}">
                <a16:creationId xmlns:a16="http://schemas.microsoft.com/office/drawing/2014/main" id="{0ED24DB8-DC70-C844-8AC0-588AEAB06501}"/>
              </a:ext>
            </a:extLst>
          </p:cNvPr>
          <p:cNvSpPr txBox="1"/>
          <p:nvPr/>
        </p:nvSpPr>
        <p:spPr>
          <a:xfrm>
            <a:off x="7965682" y="2207051"/>
            <a:ext cx="8452635" cy="107414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5400" b="1" dirty="0">
                <a:solidFill>
                  <a:schemeClr val="bg1"/>
                </a:solidFill>
              </a:rPr>
              <a:t>Compressor &amp; Heater Alarms</a:t>
            </a:r>
          </a:p>
        </p:txBody>
      </p:sp>
      <p:grpSp>
        <p:nvGrpSpPr>
          <p:cNvPr id="208" name="Group 207">
            <a:extLst>
              <a:ext uri="{FF2B5EF4-FFF2-40B4-BE49-F238E27FC236}">
                <a16:creationId xmlns:a16="http://schemas.microsoft.com/office/drawing/2014/main" id="{EC18AB4E-7244-6F40-ACE3-CC0D57CC4F47}"/>
              </a:ext>
            </a:extLst>
          </p:cNvPr>
          <p:cNvGrpSpPr/>
          <p:nvPr/>
        </p:nvGrpSpPr>
        <p:grpSpPr>
          <a:xfrm>
            <a:off x="228600" y="4973700"/>
            <a:ext cx="11702331" cy="1826141"/>
            <a:chOff x="303631" y="3913391"/>
            <a:chExt cx="11702331" cy="1826141"/>
          </a:xfrm>
        </p:grpSpPr>
        <p:sp>
          <p:nvSpPr>
            <p:cNvPr id="209" name="Rounded Rectangle">
              <a:extLst>
                <a:ext uri="{FF2B5EF4-FFF2-40B4-BE49-F238E27FC236}">
                  <a16:creationId xmlns:a16="http://schemas.microsoft.com/office/drawing/2014/main" id="{5A504357-3425-3543-AEA5-8BB47C42D05E}"/>
                </a:ext>
              </a:extLst>
            </p:cNvPr>
            <p:cNvSpPr/>
            <p:nvPr/>
          </p:nvSpPr>
          <p:spPr>
            <a:xfrm>
              <a:off x="303631" y="4025710"/>
              <a:ext cx="822960" cy="822960"/>
            </a:xfrm>
            <a:prstGeom prst="roundRect">
              <a:avLst>
                <a:gd name="adj" fmla="val 30239"/>
              </a:avLst>
            </a:prstGeom>
            <a:solidFill>
              <a:srgbClr val="B3B6BA"/>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Arial Black" panose="020B0604020202020204" pitchFamily="34" charset="0"/>
                <a:ea typeface="+mn-ea"/>
                <a:cs typeface="Arial Black" panose="020B0604020202020204" pitchFamily="34" charset="0"/>
                <a:sym typeface="Helvetica Neue Medium"/>
              </a:endParaRPr>
            </a:p>
          </p:txBody>
        </p:sp>
        <p:sp>
          <p:nvSpPr>
            <p:cNvPr id="210" name="Type text here">
              <a:extLst>
                <a:ext uri="{FF2B5EF4-FFF2-40B4-BE49-F238E27FC236}">
                  <a16:creationId xmlns:a16="http://schemas.microsoft.com/office/drawing/2014/main" id="{AA58C5E8-4AC6-4D46-BAF4-85417234BAF7}"/>
                </a:ext>
              </a:extLst>
            </p:cNvPr>
            <p:cNvSpPr txBox="1"/>
            <p:nvPr/>
          </p:nvSpPr>
          <p:spPr>
            <a:xfrm>
              <a:off x="1392750" y="3913391"/>
              <a:ext cx="10613212" cy="1826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Season</a:t>
              </a:r>
            </a:p>
            <a:p>
              <a:pPr marL="457200" lvl="0" indent="-457200" hangingPunct="1">
                <a:lnSpc>
                  <a:spcPct val="100000"/>
                </a:lnSpc>
                <a:buFont typeface="Arial" panose="020B0604020202020204" pitchFamily="34" charset="0"/>
                <a:buChar char="•"/>
              </a:pPr>
              <a:r>
                <a:rPr lang="en-US" sz="3200" dirty="0">
                  <a:solidFill>
                    <a:srgbClr val="000000"/>
                  </a:solidFill>
                </a:rPr>
                <a:t>Summer takes up </a:t>
              </a:r>
              <a:r>
                <a:rPr lang="en-US" sz="4000" b="1" dirty="0">
                  <a:solidFill>
                    <a:srgbClr val="231D88"/>
                  </a:solidFill>
                </a:rPr>
                <a:t>39% </a:t>
              </a:r>
              <a:r>
                <a:rPr lang="en-US" sz="3200" dirty="0">
                  <a:solidFill>
                    <a:srgbClr val="000000"/>
                  </a:solidFill>
                </a:rPr>
                <a:t>of total compressor alarms and </a:t>
              </a:r>
              <a:r>
                <a:rPr lang="en-US" sz="4000" b="1" dirty="0">
                  <a:solidFill>
                    <a:srgbClr val="231D88"/>
                  </a:solidFill>
                </a:rPr>
                <a:t>56%</a:t>
              </a:r>
              <a:r>
                <a:rPr lang="en-US" sz="3200" dirty="0">
                  <a:solidFill>
                    <a:srgbClr val="000000"/>
                  </a:solidFill>
                </a:rPr>
                <a:t> of total heater alarms </a:t>
              </a:r>
            </a:p>
          </p:txBody>
        </p:sp>
        <p:grpSp>
          <p:nvGrpSpPr>
            <p:cNvPr id="211" name="Google Shape;9358;p74">
              <a:extLst>
                <a:ext uri="{FF2B5EF4-FFF2-40B4-BE49-F238E27FC236}">
                  <a16:creationId xmlns:a16="http://schemas.microsoft.com/office/drawing/2014/main" id="{FA6F3972-9753-5648-A4CC-754FEBA04712}"/>
                </a:ext>
              </a:extLst>
            </p:cNvPr>
            <p:cNvGrpSpPr/>
            <p:nvPr/>
          </p:nvGrpSpPr>
          <p:grpSpPr>
            <a:xfrm>
              <a:off x="451289" y="4189706"/>
              <a:ext cx="485979" cy="486529"/>
              <a:chOff x="865862" y="3207306"/>
              <a:chExt cx="364484" cy="364897"/>
            </a:xfrm>
            <a:solidFill>
              <a:srgbClr val="FFFFFF"/>
            </a:solidFill>
          </p:grpSpPr>
          <p:sp>
            <p:nvSpPr>
              <p:cNvPr id="212" name="Google Shape;9359;p74">
                <a:extLst>
                  <a:ext uri="{FF2B5EF4-FFF2-40B4-BE49-F238E27FC236}">
                    <a16:creationId xmlns:a16="http://schemas.microsoft.com/office/drawing/2014/main" id="{E59E086C-10BD-C446-946E-71E9068F364A}"/>
                  </a:ext>
                </a:extLst>
              </p:cNvPr>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 name="Google Shape;9360;p74">
                <a:extLst>
                  <a:ext uri="{FF2B5EF4-FFF2-40B4-BE49-F238E27FC236}">
                    <a16:creationId xmlns:a16="http://schemas.microsoft.com/office/drawing/2014/main" id="{BB90F4BF-ECA6-1743-9571-E213A8C5248E}"/>
                  </a:ext>
                </a:extLst>
              </p:cNvPr>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4" name="Google Shape;9361;p74">
                <a:extLst>
                  <a:ext uri="{FF2B5EF4-FFF2-40B4-BE49-F238E27FC236}">
                    <a16:creationId xmlns:a16="http://schemas.microsoft.com/office/drawing/2014/main" id="{E9299187-BEF0-9B44-BB4F-DA87A0901720}"/>
                  </a:ext>
                </a:extLst>
              </p:cNvPr>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5" name="Google Shape;9362;p74">
                <a:extLst>
                  <a:ext uri="{FF2B5EF4-FFF2-40B4-BE49-F238E27FC236}">
                    <a16:creationId xmlns:a16="http://schemas.microsoft.com/office/drawing/2014/main" id="{DC2CB77D-0122-CC4A-A4DF-169A45385CFF}"/>
                  </a:ext>
                </a:extLst>
              </p:cNvPr>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6" name="Google Shape;9363;p74">
                <a:extLst>
                  <a:ext uri="{FF2B5EF4-FFF2-40B4-BE49-F238E27FC236}">
                    <a16:creationId xmlns:a16="http://schemas.microsoft.com/office/drawing/2014/main" id="{419D398C-7196-E649-9522-66F2ADAA9129}"/>
                  </a:ext>
                </a:extLst>
              </p:cNvPr>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7" name="Google Shape;9364;p74">
                <a:extLst>
                  <a:ext uri="{FF2B5EF4-FFF2-40B4-BE49-F238E27FC236}">
                    <a16:creationId xmlns:a16="http://schemas.microsoft.com/office/drawing/2014/main" id="{3AACD4E9-3225-8F40-9A77-564C87248A02}"/>
                  </a:ext>
                </a:extLst>
              </p:cNvPr>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8" name="Google Shape;9365;p74">
                <a:extLst>
                  <a:ext uri="{FF2B5EF4-FFF2-40B4-BE49-F238E27FC236}">
                    <a16:creationId xmlns:a16="http://schemas.microsoft.com/office/drawing/2014/main" id="{02549C0C-72B0-5441-858F-5AF3C1F76D55}"/>
                  </a:ext>
                </a:extLst>
              </p:cNvPr>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9" name="Google Shape;9366;p74">
                <a:extLst>
                  <a:ext uri="{FF2B5EF4-FFF2-40B4-BE49-F238E27FC236}">
                    <a16:creationId xmlns:a16="http://schemas.microsoft.com/office/drawing/2014/main" id="{A95BC25F-FF67-5745-BB45-26354FB8122D}"/>
                  </a:ext>
                </a:extLst>
              </p:cNvPr>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0" name="Google Shape;9367;p74">
                <a:extLst>
                  <a:ext uri="{FF2B5EF4-FFF2-40B4-BE49-F238E27FC236}">
                    <a16:creationId xmlns:a16="http://schemas.microsoft.com/office/drawing/2014/main" id="{414D99DB-15ED-1948-85BE-2D7BC20831CC}"/>
                  </a:ext>
                </a:extLst>
              </p:cNvPr>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9368;p74">
                <a:extLst>
                  <a:ext uri="{FF2B5EF4-FFF2-40B4-BE49-F238E27FC236}">
                    <a16:creationId xmlns:a16="http://schemas.microsoft.com/office/drawing/2014/main" id="{FD693CCF-6D20-0D40-9218-B6CB0115654C}"/>
                  </a:ext>
                </a:extLst>
              </p:cNvPr>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9369;p74">
                <a:extLst>
                  <a:ext uri="{FF2B5EF4-FFF2-40B4-BE49-F238E27FC236}">
                    <a16:creationId xmlns:a16="http://schemas.microsoft.com/office/drawing/2014/main" id="{C016D186-F4CE-074B-9A1A-9C4BF8033A4B}"/>
                  </a:ext>
                </a:extLst>
              </p:cNvPr>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9370;p74">
                <a:extLst>
                  <a:ext uri="{FF2B5EF4-FFF2-40B4-BE49-F238E27FC236}">
                    <a16:creationId xmlns:a16="http://schemas.microsoft.com/office/drawing/2014/main" id="{1FDC93C1-A249-724A-A34B-BC2B7F829B48}"/>
                  </a:ext>
                </a:extLst>
              </p:cNvPr>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9371;p74">
                <a:extLst>
                  <a:ext uri="{FF2B5EF4-FFF2-40B4-BE49-F238E27FC236}">
                    <a16:creationId xmlns:a16="http://schemas.microsoft.com/office/drawing/2014/main" id="{B956CEA4-8F40-AA45-8285-0B682714203D}"/>
                  </a:ext>
                </a:extLst>
              </p:cNvPr>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5" name="Google Shape;9372;p74">
                <a:extLst>
                  <a:ext uri="{FF2B5EF4-FFF2-40B4-BE49-F238E27FC236}">
                    <a16:creationId xmlns:a16="http://schemas.microsoft.com/office/drawing/2014/main" id="{B2A0BACB-1032-A948-A6DE-F25A196F4957}"/>
                  </a:ext>
                </a:extLst>
              </p:cNvPr>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226" name="Group 225">
            <a:extLst>
              <a:ext uri="{FF2B5EF4-FFF2-40B4-BE49-F238E27FC236}">
                <a16:creationId xmlns:a16="http://schemas.microsoft.com/office/drawing/2014/main" id="{6249BE2F-77B8-574F-8E18-BAAA70C6E5D0}"/>
              </a:ext>
            </a:extLst>
          </p:cNvPr>
          <p:cNvGrpSpPr/>
          <p:nvPr/>
        </p:nvGrpSpPr>
        <p:grpSpPr>
          <a:xfrm>
            <a:off x="12992100" y="4939322"/>
            <a:ext cx="12309881" cy="1087477"/>
            <a:chOff x="600811" y="5660649"/>
            <a:chExt cx="12309881" cy="1087477"/>
          </a:xfrm>
        </p:grpSpPr>
        <p:sp>
          <p:nvSpPr>
            <p:cNvPr id="227" name="Rounded Rectangle">
              <a:extLst>
                <a:ext uri="{FF2B5EF4-FFF2-40B4-BE49-F238E27FC236}">
                  <a16:creationId xmlns:a16="http://schemas.microsoft.com/office/drawing/2014/main" id="{9909B803-6BDE-2E48-8F54-EA9F9FFAB980}"/>
                </a:ext>
              </a:extLst>
            </p:cNvPr>
            <p:cNvSpPr/>
            <p:nvPr/>
          </p:nvSpPr>
          <p:spPr>
            <a:xfrm>
              <a:off x="600811" y="5845211"/>
              <a:ext cx="822960" cy="822960"/>
            </a:xfrm>
            <a:prstGeom prst="roundRect">
              <a:avLst>
                <a:gd name="adj" fmla="val 30239"/>
              </a:avLst>
            </a:prstGeom>
            <a:solidFill>
              <a:srgbClr val="B3B6BA"/>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Arial Black" panose="020B0604020202020204" pitchFamily="34" charset="0"/>
                <a:ea typeface="+mn-ea"/>
                <a:cs typeface="Arial Black" panose="020B0604020202020204" pitchFamily="34" charset="0"/>
                <a:sym typeface="Helvetica Neue Medium"/>
              </a:endParaRPr>
            </a:p>
          </p:txBody>
        </p:sp>
        <p:sp>
          <p:nvSpPr>
            <p:cNvPr id="228" name="Type text here">
              <a:extLst>
                <a:ext uri="{FF2B5EF4-FFF2-40B4-BE49-F238E27FC236}">
                  <a16:creationId xmlns:a16="http://schemas.microsoft.com/office/drawing/2014/main" id="{74C84B10-8F17-3D48-B999-7961EA525DF2}"/>
                </a:ext>
              </a:extLst>
            </p:cNvPr>
            <p:cNvSpPr txBox="1"/>
            <p:nvPr/>
          </p:nvSpPr>
          <p:spPr>
            <a:xfrm>
              <a:off x="1601660" y="5660649"/>
              <a:ext cx="11309032" cy="10874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Delta</a:t>
              </a:r>
            </a:p>
            <a:p>
              <a:pPr marL="457200" lvl="0" indent="-457200" hangingPunct="1">
                <a:lnSpc>
                  <a:spcPct val="100000"/>
                </a:lnSpc>
                <a:buFont typeface="Arial" panose="020B0604020202020204" pitchFamily="34" charset="0"/>
                <a:buChar char="•"/>
              </a:pPr>
              <a:r>
                <a:rPr lang="en-US" sz="3200" dirty="0">
                  <a:solidFill>
                    <a:srgbClr val="000000"/>
                  </a:solidFill>
                </a:rPr>
                <a:t>Compressor alarm rate increases as Delta gets larger</a:t>
              </a:r>
            </a:p>
          </p:txBody>
        </p:sp>
        <p:grpSp>
          <p:nvGrpSpPr>
            <p:cNvPr id="229" name="Google Shape;9497;p74">
              <a:extLst>
                <a:ext uri="{FF2B5EF4-FFF2-40B4-BE49-F238E27FC236}">
                  <a16:creationId xmlns:a16="http://schemas.microsoft.com/office/drawing/2014/main" id="{22D34566-9BDD-2C4D-B77A-A699C789E0CF}"/>
                </a:ext>
              </a:extLst>
            </p:cNvPr>
            <p:cNvGrpSpPr/>
            <p:nvPr/>
          </p:nvGrpSpPr>
          <p:grpSpPr>
            <a:xfrm>
              <a:off x="699353" y="5915493"/>
              <a:ext cx="601400" cy="718239"/>
              <a:chOff x="3662144" y="4135505"/>
              <a:chExt cx="232955" cy="340318"/>
            </a:xfrm>
            <a:solidFill>
              <a:srgbClr val="FFFFFF"/>
            </a:solidFill>
          </p:grpSpPr>
          <p:sp>
            <p:nvSpPr>
              <p:cNvPr id="230" name="Google Shape;9498;p74">
                <a:extLst>
                  <a:ext uri="{FF2B5EF4-FFF2-40B4-BE49-F238E27FC236}">
                    <a16:creationId xmlns:a16="http://schemas.microsoft.com/office/drawing/2014/main" id="{9A7D57E0-4D93-4B49-A7FB-CBD603EB333C}"/>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1" name="Google Shape;9499;p74">
                <a:extLst>
                  <a:ext uri="{FF2B5EF4-FFF2-40B4-BE49-F238E27FC236}">
                    <a16:creationId xmlns:a16="http://schemas.microsoft.com/office/drawing/2014/main" id="{A1BCFA83-BA51-C34F-9172-69387054568A}"/>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2" name="Google Shape;9500;p74">
                <a:extLst>
                  <a:ext uri="{FF2B5EF4-FFF2-40B4-BE49-F238E27FC236}">
                    <a16:creationId xmlns:a16="http://schemas.microsoft.com/office/drawing/2014/main" id="{7D4773D0-C490-D144-8319-7E421F41051A}"/>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3" name="Google Shape;9501;p74">
                <a:extLst>
                  <a:ext uri="{FF2B5EF4-FFF2-40B4-BE49-F238E27FC236}">
                    <a16:creationId xmlns:a16="http://schemas.microsoft.com/office/drawing/2014/main" id="{4DE42526-069B-B94A-BD4D-38915C85C1ED}"/>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solidFill>
                  <a:srgbClr val="FFFFFF"/>
                </a:solid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235" name="Rounded Rectangle">
            <a:extLst>
              <a:ext uri="{FF2B5EF4-FFF2-40B4-BE49-F238E27FC236}">
                <a16:creationId xmlns:a16="http://schemas.microsoft.com/office/drawing/2014/main" id="{E1AF34C2-1473-1C48-91BC-BE3868C8B08B}"/>
              </a:ext>
            </a:extLst>
          </p:cNvPr>
          <p:cNvSpPr/>
          <p:nvPr/>
        </p:nvSpPr>
        <p:spPr>
          <a:xfrm>
            <a:off x="252663" y="10203314"/>
            <a:ext cx="811351" cy="822960"/>
          </a:xfrm>
          <a:prstGeom prst="roundRect">
            <a:avLst>
              <a:gd name="adj" fmla="val 30239"/>
            </a:avLst>
          </a:prstGeom>
          <a:solidFill>
            <a:srgbClr val="B3B6BA"/>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Arial Black" panose="020B0604020202020204" pitchFamily="34" charset="0"/>
              <a:ea typeface="+mn-ea"/>
              <a:cs typeface="Arial Black" panose="020B0604020202020204" pitchFamily="34" charset="0"/>
              <a:sym typeface="Helvetica Neue Medium"/>
            </a:endParaRPr>
          </a:p>
        </p:txBody>
      </p:sp>
      <p:sp>
        <p:nvSpPr>
          <p:cNvPr id="236" name="Type text here">
            <a:extLst>
              <a:ext uri="{FF2B5EF4-FFF2-40B4-BE49-F238E27FC236}">
                <a16:creationId xmlns:a16="http://schemas.microsoft.com/office/drawing/2014/main" id="{96C64639-209D-5240-BE7C-73CB5F56F1EA}"/>
              </a:ext>
            </a:extLst>
          </p:cNvPr>
          <p:cNvSpPr txBox="1"/>
          <p:nvPr/>
        </p:nvSpPr>
        <p:spPr>
          <a:xfrm>
            <a:off x="1278974" y="10021928"/>
            <a:ext cx="10719800" cy="1579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Shipment Duration</a:t>
            </a:r>
          </a:p>
          <a:p>
            <a:pPr marL="457200" lvl="0" indent="-457200" hangingPunct="1">
              <a:lnSpc>
                <a:spcPct val="100000"/>
              </a:lnSpc>
              <a:buFont typeface="Arial" panose="020B0604020202020204" pitchFamily="34" charset="0"/>
              <a:buChar char="•"/>
            </a:pPr>
            <a:r>
              <a:rPr lang="en-US" sz="3200" dirty="0">
                <a:solidFill>
                  <a:srgbClr val="000000"/>
                </a:solidFill>
              </a:rPr>
              <a:t>The longer the shipment duration, the higher the compressor &amp; heater alarm rate</a:t>
            </a:r>
          </a:p>
        </p:txBody>
      </p:sp>
      <p:sp>
        <p:nvSpPr>
          <p:cNvPr id="247" name="Rounded Rectangle">
            <a:extLst>
              <a:ext uri="{FF2B5EF4-FFF2-40B4-BE49-F238E27FC236}">
                <a16:creationId xmlns:a16="http://schemas.microsoft.com/office/drawing/2014/main" id="{D91D24E8-F6C7-9C43-B9EE-7BA3EE8FD90A}"/>
              </a:ext>
            </a:extLst>
          </p:cNvPr>
          <p:cNvSpPr/>
          <p:nvPr/>
        </p:nvSpPr>
        <p:spPr>
          <a:xfrm>
            <a:off x="13006130" y="7462826"/>
            <a:ext cx="822960" cy="822960"/>
          </a:xfrm>
          <a:prstGeom prst="roundRect">
            <a:avLst>
              <a:gd name="adj" fmla="val 30239"/>
            </a:avLst>
          </a:prstGeom>
          <a:solidFill>
            <a:srgbClr val="B3B6BA"/>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Arial Black" panose="020B0604020202020204" pitchFamily="34" charset="0"/>
              <a:ea typeface="+mn-ea"/>
              <a:cs typeface="Arial Black" panose="020B0604020202020204" pitchFamily="34" charset="0"/>
              <a:sym typeface="Helvetica Neue Medium"/>
            </a:endParaRPr>
          </a:p>
        </p:txBody>
      </p:sp>
      <p:sp>
        <p:nvSpPr>
          <p:cNvPr id="248" name="Type text here">
            <a:extLst>
              <a:ext uri="{FF2B5EF4-FFF2-40B4-BE49-F238E27FC236}">
                <a16:creationId xmlns:a16="http://schemas.microsoft.com/office/drawing/2014/main" id="{3B7D344E-ED69-1D42-807B-7BB63C6EED26}"/>
              </a:ext>
            </a:extLst>
          </p:cNvPr>
          <p:cNvSpPr txBox="1"/>
          <p:nvPr/>
        </p:nvSpPr>
        <p:spPr>
          <a:xfrm>
            <a:off x="14034837" y="7303531"/>
            <a:ext cx="10698630" cy="1826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Out of designed temperature exposure duration (ODTD)</a:t>
            </a:r>
          </a:p>
          <a:p>
            <a:pPr marL="457200" lvl="0" indent="-457200" hangingPunct="1">
              <a:lnSpc>
                <a:spcPct val="100000"/>
              </a:lnSpc>
              <a:buFont typeface="Arial" panose="020B0604020202020204" pitchFamily="34" charset="0"/>
              <a:buChar char="•"/>
            </a:pPr>
            <a:r>
              <a:rPr lang="en-US" sz="3200" dirty="0">
                <a:solidFill>
                  <a:srgbClr val="000000"/>
                </a:solidFill>
              </a:rPr>
              <a:t>Compressor alarm rate jumps after </a:t>
            </a:r>
            <a:r>
              <a:rPr lang="en-US" sz="4000" b="1" dirty="0">
                <a:solidFill>
                  <a:srgbClr val="231D88"/>
                </a:solidFill>
              </a:rPr>
              <a:t>4 </a:t>
            </a:r>
            <a:r>
              <a:rPr lang="en-US" sz="4000" b="1" dirty="0" err="1">
                <a:solidFill>
                  <a:srgbClr val="231D88"/>
                </a:solidFill>
              </a:rPr>
              <a:t>hrs</a:t>
            </a:r>
            <a:r>
              <a:rPr lang="en-US" sz="3200" dirty="0">
                <a:solidFill>
                  <a:srgbClr val="000000"/>
                </a:solidFill>
              </a:rPr>
              <a:t> of ODTD</a:t>
            </a:r>
          </a:p>
          <a:p>
            <a:pPr marL="457200" lvl="0" indent="-457200" hangingPunct="1">
              <a:lnSpc>
                <a:spcPct val="100000"/>
              </a:lnSpc>
              <a:buFont typeface="Arial" panose="020B0604020202020204" pitchFamily="34" charset="0"/>
              <a:buChar char="•"/>
            </a:pPr>
            <a:r>
              <a:rPr lang="en-US" sz="3200" dirty="0">
                <a:solidFill>
                  <a:srgbClr val="000000"/>
                </a:solidFill>
              </a:rPr>
              <a:t>Heater alarm rate increases sharply after </a:t>
            </a:r>
            <a:r>
              <a:rPr lang="en-US" sz="4000" b="1" dirty="0">
                <a:solidFill>
                  <a:srgbClr val="231D88"/>
                </a:solidFill>
              </a:rPr>
              <a:t>10 </a:t>
            </a:r>
            <a:r>
              <a:rPr lang="en-US" sz="4000" b="1" dirty="0" err="1">
                <a:solidFill>
                  <a:srgbClr val="231D88"/>
                </a:solidFill>
              </a:rPr>
              <a:t>hrs</a:t>
            </a:r>
            <a:r>
              <a:rPr lang="en-US" sz="4000" b="1" dirty="0">
                <a:solidFill>
                  <a:srgbClr val="231D88"/>
                </a:solidFill>
              </a:rPr>
              <a:t> </a:t>
            </a:r>
            <a:r>
              <a:rPr lang="en-US" sz="3200" dirty="0">
                <a:solidFill>
                  <a:srgbClr val="000000"/>
                </a:solidFill>
              </a:rPr>
              <a:t>of ODTD</a:t>
            </a:r>
          </a:p>
        </p:txBody>
      </p:sp>
      <p:sp>
        <p:nvSpPr>
          <p:cNvPr id="249" name="Google Shape;1125;p28">
            <a:extLst>
              <a:ext uri="{FF2B5EF4-FFF2-40B4-BE49-F238E27FC236}">
                <a16:creationId xmlns:a16="http://schemas.microsoft.com/office/drawing/2014/main" id="{F57F63C8-4C93-EC48-8407-718845DCC5EE}"/>
              </a:ext>
            </a:extLst>
          </p:cNvPr>
          <p:cNvSpPr/>
          <p:nvPr/>
        </p:nvSpPr>
        <p:spPr>
          <a:xfrm>
            <a:off x="13147224" y="7634722"/>
            <a:ext cx="499613" cy="527701"/>
          </a:xfrm>
          <a:custGeom>
            <a:avLst/>
            <a:gdLst/>
            <a:ahLst/>
            <a:cxnLst/>
            <a:rect l="l" t="t" r="r" b="b"/>
            <a:pathLst>
              <a:path w="497" h="498" extrusionOk="0">
                <a:moveTo>
                  <a:pt x="469" y="231"/>
                </a:moveTo>
                <a:lnTo>
                  <a:pt x="469" y="231"/>
                </a:lnTo>
                <a:cubicBezTo>
                  <a:pt x="469" y="231"/>
                  <a:pt x="451" y="231"/>
                  <a:pt x="443" y="231"/>
                </a:cubicBezTo>
                <a:cubicBezTo>
                  <a:pt x="434" y="231"/>
                  <a:pt x="425" y="240"/>
                  <a:pt x="425" y="249"/>
                </a:cubicBezTo>
                <a:cubicBezTo>
                  <a:pt x="425" y="266"/>
                  <a:pt x="434" y="275"/>
                  <a:pt x="443" y="275"/>
                </a:cubicBezTo>
                <a:cubicBezTo>
                  <a:pt x="451" y="275"/>
                  <a:pt x="469" y="275"/>
                  <a:pt x="469" y="275"/>
                </a:cubicBezTo>
                <a:cubicBezTo>
                  <a:pt x="487" y="275"/>
                  <a:pt x="496" y="266"/>
                  <a:pt x="496" y="249"/>
                </a:cubicBezTo>
                <a:cubicBezTo>
                  <a:pt x="496" y="240"/>
                  <a:pt x="487" y="231"/>
                  <a:pt x="469" y="231"/>
                </a:cubicBezTo>
                <a:close/>
                <a:moveTo>
                  <a:pt x="247" y="116"/>
                </a:moveTo>
                <a:lnTo>
                  <a:pt x="247" y="116"/>
                </a:lnTo>
                <a:cubicBezTo>
                  <a:pt x="168" y="116"/>
                  <a:pt x="115" y="178"/>
                  <a:pt x="115" y="249"/>
                </a:cubicBezTo>
                <a:cubicBezTo>
                  <a:pt x="115" y="328"/>
                  <a:pt x="168" y="391"/>
                  <a:pt x="247" y="391"/>
                </a:cubicBezTo>
                <a:cubicBezTo>
                  <a:pt x="327" y="391"/>
                  <a:pt x="380" y="328"/>
                  <a:pt x="380" y="249"/>
                </a:cubicBezTo>
                <a:cubicBezTo>
                  <a:pt x="380" y="178"/>
                  <a:pt x="327" y="116"/>
                  <a:pt x="247" y="116"/>
                </a:cubicBezTo>
                <a:close/>
                <a:moveTo>
                  <a:pt x="247" y="346"/>
                </a:moveTo>
                <a:lnTo>
                  <a:pt x="247" y="346"/>
                </a:lnTo>
                <a:cubicBezTo>
                  <a:pt x="194" y="346"/>
                  <a:pt x="150" y="302"/>
                  <a:pt x="150" y="249"/>
                </a:cubicBezTo>
                <a:cubicBezTo>
                  <a:pt x="150" y="196"/>
                  <a:pt x="194" y="151"/>
                  <a:pt x="247" y="151"/>
                </a:cubicBezTo>
                <a:cubicBezTo>
                  <a:pt x="300" y="151"/>
                  <a:pt x="345" y="196"/>
                  <a:pt x="345" y="249"/>
                </a:cubicBezTo>
                <a:cubicBezTo>
                  <a:pt x="345" y="302"/>
                  <a:pt x="300" y="346"/>
                  <a:pt x="247" y="346"/>
                </a:cubicBezTo>
                <a:close/>
                <a:moveTo>
                  <a:pt x="71" y="249"/>
                </a:moveTo>
                <a:lnTo>
                  <a:pt x="71" y="249"/>
                </a:lnTo>
                <a:cubicBezTo>
                  <a:pt x="71" y="240"/>
                  <a:pt x="61" y="231"/>
                  <a:pt x="53" y="231"/>
                </a:cubicBezTo>
                <a:cubicBezTo>
                  <a:pt x="44" y="231"/>
                  <a:pt x="26" y="231"/>
                  <a:pt x="26" y="231"/>
                </a:cubicBezTo>
                <a:cubicBezTo>
                  <a:pt x="8" y="231"/>
                  <a:pt x="0" y="240"/>
                  <a:pt x="0" y="249"/>
                </a:cubicBezTo>
                <a:cubicBezTo>
                  <a:pt x="0" y="266"/>
                  <a:pt x="8" y="275"/>
                  <a:pt x="26" y="275"/>
                </a:cubicBezTo>
                <a:cubicBezTo>
                  <a:pt x="26" y="275"/>
                  <a:pt x="44" y="275"/>
                  <a:pt x="53" y="275"/>
                </a:cubicBezTo>
                <a:cubicBezTo>
                  <a:pt x="61" y="275"/>
                  <a:pt x="71" y="266"/>
                  <a:pt x="71" y="249"/>
                </a:cubicBezTo>
                <a:close/>
                <a:moveTo>
                  <a:pt x="247" y="80"/>
                </a:moveTo>
                <a:lnTo>
                  <a:pt x="247" y="80"/>
                </a:lnTo>
                <a:cubicBezTo>
                  <a:pt x="256" y="80"/>
                  <a:pt x="265" y="62"/>
                  <a:pt x="265" y="53"/>
                </a:cubicBezTo>
                <a:cubicBezTo>
                  <a:pt x="265" y="45"/>
                  <a:pt x="265" y="36"/>
                  <a:pt x="265" y="27"/>
                </a:cubicBezTo>
                <a:cubicBezTo>
                  <a:pt x="265" y="18"/>
                  <a:pt x="256" y="0"/>
                  <a:pt x="247" y="0"/>
                </a:cubicBezTo>
                <a:cubicBezTo>
                  <a:pt x="239" y="0"/>
                  <a:pt x="230" y="18"/>
                  <a:pt x="230" y="27"/>
                </a:cubicBezTo>
                <a:cubicBezTo>
                  <a:pt x="230" y="36"/>
                  <a:pt x="230" y="45"/>
                  <a:pt x="230" y="53"/>
                </a:cubicBezTo>
                <a:cubicBezTo>
                  <a:pt x="230" y="62"/>
                  <a:pt x="239" y="80"/>
                  <a:pt x="247" y="80"/>
                </a:cubicBezTo>
                <a:close/>
                <a:moveTo>
                  <a:pt x="247" y="426"/>
                </a:moveTo>
                <a:lnTo>
                  <a:pt x="247" y="426"/>
                </a:lnTo>
                <a:cubicBezTo>
                  <a:pt x="239" y="426"/>
                  <a:pt x="230" y="435"/>
                  <a:pt x="230" y="453"/>
                </a:cubicBezTo>
                <a:lnTo>
                  <a:pt x="230" y="470"/>
                </a:lnTo>
                <a:cubicBezTo>
                  <a:pt x="230" y="488"/>
                  <a:pt x="239" y="497"/>
                  <a:pt x="247" y="497"/>
                </a:cubicBezTo>
                <a:cubicBezTo>
                  <a:pt x="256" y="497"/>
                  <a:pt x="265" y="488"/>
                  <a:pt x="265" y="470"/>
                </a:cubicBezTo>
                <a:lnTo>
                  <a:pt x="265" y="453"/>
                </a:lnTo>
                <a:cubicBezTo>
                  <a:pt x="265" y="435"/>
                  <a:pt x="256" y="426"/>
                  <a:pt x="247" y="426"/>
                </a:cubicBezTo>
                <a:close/>
                <a:moveTo>
                  <a:pt x="434" y="98"/>
                </a:moveTo>
                <a:lnTo>
                  <a:pt x="434" y="98"/>
                </a:lnTo>
                <a:cubicBezTo>
                  <a:pt x="443" y="89"/>
                  <a:pt x="443" y="72"/>
                  <a:pt x="434" y="62"/>
                </a:cubicBezTo>
                <a:cubicBezTo>
                  <a:pt x="425" y="53"/>
                  <a:pt x="416" y="62"/>
                  <a:pt x="398" y="72"/>
                </a:cubicBezTo>
                <a:cubicBezTo>
                  <a:pt x="398" y="72"/>
                  <a:pt x="390" y="80"/>
                  <a:pt x="380" y="89"/>
                </a:cubicBezTo>
                <a:cubicBezTo>
                  <a:pt x="372" y="98"/>
                  <a:pt x="372" y="107"/>
                  <a:pt x="380" y="116"/>
                </a:cubicBezTo>
                <a:cubicBezTo>
                  <a:pt x="390" y="125"/>
                  <a:pt x="407" y="125"/>
                  <a:pt x="416" y="116"/>
                </a:cubicBezTo>
                <a:cubicBezTo>
                  <a:pt x="416" y="107"/>
                  <a:pt x="425" y="98"/>
                  <a:pt x="434" y="98"/>
                </a:cubicBezTo>
                <a:close/>
                <a:moveTo>
                  <a:pt x="79" y="391"/>
                </a:moveTo>
                <a:lnTo>
                  <a:pt x="79" y="391"/>
                </a:lnTo>
                <a:cubicBezTo>
                  <a:pt x="79" y="391"/>
                  <a:pt x="71" y="400"/>
                  <a:pt x="61" y="408"/>
                </a:cubicBezTo>
                <a:cubicBezTo>
                  <a:pt x="53" y="417"/>
                  <a:pt x="53" y="426"/>
                  <a:pt x="61" y="435"/>
                </a:cubicBezTo>
                <a:cubicBezTo>
                  <a:pt x="71" y="444"/>
                  <a:pt x="79" y="444"/>
                  <a:pt x="97" y="435"/>
                </a:cubicBezTo>
                <a:lnTo>
                  <a:pt x="106" y="417"/>
                </a:lnTo>
                <a:cubicBezTo>
                  <a:pt x="124" y="408"/>
                  <a:pt x="124" y="391"/>
                  <a:pt x="115" y="381"/>
                </a:cubicBezTo>
                <a:cubicBezTo>
                  <a:pt x="106" y="381"/>
                  <a:pt x="88" y="381"/>
                  <a:pt x="79" y="391"/>
                </a:cubicBezTo>
                <a:close/>
                <a:moveTo>
                  <a:pt x="97" y="72"/>
                </a:moveTo>
                <a:lnTo>
                  <a:pt x="97" y="72"/>
                </a:lnTo>
                <a:cubicBezTo>
                  <a:pt x="79" y="62"/>
                  <a:pt x="71" y="53"/>
                  <a:pt x="61" y="62"/>
                </a:cubicBezTo>
                <a:cubicBezTo>
                  <a:pt x="53" y="72"/>
                  <a:pt x="53" y="89"/>
                  <a:pt x="61" y="98"/>
                </a:cubicBezTo>
                <a:cubicBezTo>
                  <a:pt x="71" y="98"/>
                  <a:pt x="79" y="107"/>
                  <a:pt x="79" y="116"/>
                </a:cubicBezTo>
                <a:cubicBezTo>
                  <a:pt x="88" y="125"/>
                  <a:pt x="106" y="125"/>
                  <a:pt x="115" y="116"/>
                </a:cubicBezTo>
                <a:cubicBezTo>
                  <a:pt x="124" y="107"/>
                  <a:pt x="124" y="98"/>
                  <a:pt x="106" y="89"/>
                </a:cubicBezTo>
                <a:cubicBezTo>
                  <a:pt x="106" y="80"/>
                  <a:pt x="97" y="72"/>
                  <a:pt x="97" y="72"/>
                </a:cubicBezTo>
                <a:close/>
                <a:moveTo>
                  <a:pt x="380" y="417"/>
                </a:moveTo>
                <a:lnTo>
                  <a:pt x="380" y="417"/>
                </a:lnTo>
                <a:cubicBezTo>
                  <a:pt x="390" y="417"/>
                  <a:pt x="398" y="435"/>
                  <a:pt x="398" y="435"/>
                </a:cubicBezTo>
                <a:cubicBezTo>
                  <a:pt x="416" y="444"/>
                  <a:pt x="425" y="444"/>
                  <a:pt x="434" y="435"/>
                </a:cubicBezTo>
                <a:cubicBezTo>
                  <a:pt x="443" y="426"/>
                  <a:pt x="443" y="417"/>
                  <a:pt x="434" y="408"/>
                </a:cubicBezTo>
                <a:cubicBezTo>
                  <a:pt x="425" y="400"/>
                  <a:pt x="416" y="391"/>
                  <a:pt x="416" y="391"/>
                </a:cubicBezTo>
                <a:cubicBezTo>
                  <a:pt x="407" y="381"/>
                  <a:pt x="390" y="381"/>
                  <a:pt x="380" y="381"/>
                </a:cubicBezTo>
                <a:cubicBezTo>
                  <a:pt x="372" y="391"/>
                  <a:pt x="372" y="408"/>
                  <a:pt x="380" y="417"/>
                </a:cubicBezTo>
                <a:close/>
              </a:path>
            </a:pathLst>
          </a:custGeom>
          <a:solidFill>
            <a:srgbClr val="FFFFFF"/>
          </a:solidFill>
          <a:ln>
            <a:noFill/>
          </a:ln>
        </p:spPr>
        <p:txBody>
          <a:bodyPr spcFirstLastPara="1" wrap="square" lIns="45700" tIns="22850" rIns="45700" bIns="22850"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Playfair Display"/>
              <a:ea typeface="Playfair Display"/>
              <a:cs typeface="Playfair Display"/>
              <a:sym typeface="Playfair Display"/>
            </a:endParaRPr>
          </a:p>
        </p:txBody>
      </p:sp>
      <p:cxnSp>
        <p:nvCxnSpPr>
          <p:cNvPr id="250" name="Straight Connector 249">
            <a:extLst>
              <a:ext uri="{FF2B5EF4-FFF2-40B4-BE49-F238E27FC236}">
                <a16:creationId xmlns:a16="http://schemas.microsoft.com/office/drawing/2014/main" id="{0A6BE90A-2196-9D4F-8E7E-9523D45F5499}"/>
              </a:ext>
            </a:extLst>
          </p:cNvPr>
          <p:cNvCxnSpPr/>
          <p:nvPr/>
        </p:nvCxnSpPr>
        <p:spPr bwMode="auto">
          <a:xfrm>
            <a:off x="13104672" y="7626053"/>
            <a:ext cx="601397" cy="564945"/>
          </a:xfrm>
          <a:prstGeom prst="line">
            <a:avLst/>
          </a:prstGeom>
          <a:solidFill>
            <a:srgbClr val="D2D1F7"/>
          </a:solidFill>
          <a:ln w="730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8" name="Group 27">
            <a:extLst>
              <a:ext uri="{FF2B5EF4-FFF2-40B4-BE49-F238E27FC236}">
                <a16:creationId xmlns:a16="http://schemas.microsoft.com/office/drawing/2014/main" id="{7D6ACE03-912A-8B47-9809-94F762BF753E}"/>
              </a:ext>
            </a:extLst>
          </p:cNvPr>
          <p:cNvGrpSpPr/>
          <p:nvPr/>
        </p:nvGrpSpPr>
        <p:grpSpPr>
          <a:xfrm>
            <a:off x="12992100" y="10025328"/>
            <a:ext cx="15415722" cy="1703030"/>
            <a:chOff x="12992100" y="10025328"/>
            <a:chExt cx="15415722" cy="1703030"/>
          </a:xfrm>
        </p:grpSpPr>
        <p:sp>
          <p:nvSpPr>
            <p:cNvPr id="252" name="Rounded Rectangle">
              <a:extLst>
                <a:ext uri="{FF2B5EF4-FFF2-40B4-BE49-F238E27FC236}">
                  <a16:creationId xmlns:a16="http://schemas.microsoft.com/office/drawing/2014/main" id="{A1535A60-7855-9E46-8216-179BD0D3BA20}"/>
                </a:ext>
              </a:extLst>
            </p:cNvPr>
            <p:cNvSpPr/>
            <p:nvPr/>
          </p:nvSpPr>
          <p:spPr>
            <a:xfrm>
              <a:off x="12992100" y="10196447"/>
              <a:ext cx="822960" cy="822960"/>
            </a:xfrm>
            <a:prstGeom prst="roundRect">
              <a:avLst>
                <a:gd name="adj" fmla="val 30239"/>
              </a:avLst>
            </a:prstGeom>
            <a:solidFill>
              <a:srgbClr val="B3B6BA"/>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Arial Black" panose="020B0604020202020204" pitchFamily="34" charset="0"/>
                <a:ea typeface="+mn-ea"/>
                <a:cs typeface="Arial Black" panose="020B0604020202020204" pitchFamily="34" charset="0"/>
                <a:sym typeface="Helvetica Neue Medium"/>
              </a:endParaRPr>
            </a:p>
          </p:txBody>
        </p:sp>
        <p:sp>
          <p:nvSpPr>
            <p:cNvPr id="253" name="Type text here">
              <a:extLst>
                <a:ext uri="{FF2B5EF4-FFF2-40B4-BE49-F238E27FC236}">
                  <a16:creationId xmlns:a16="http://schemas.microsoft.com/office/drawing/2014/main" id="{735638F0-35DB-6E42-B8DF-C3FF624BF50D}"/>
                </a:ext>
              </a:extLst>
            </p:cNvPr>
            <p:cNvSpPr txBox="1"/>
            <p:nvPr/>
          </p:nvSpPr>
          <p:spPr>
            <a:xfrm>
              <a:off x="14002069" y="10025328"/>
              <a:ext cx="14405753" cy="17030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Number of door openings</a:t>
              </a:r>
            </a:p>
            <a:p>
              <a:pPr marL="457200" lvl="0" indent="-457200" hangingPunct="1">
                <a:lnSpc>
                  <a:spcPct val="100000"/>
                </a:lnSpc>
                <a:buFont typeface="Arial" panose="020B0604020202020204" pitchFamily="34" charset="0"/>
                <a:buChar char="•"/>
              </a:pPr>
              <a:r>
                <a:rPr lang="en-US" sz="3200" dirty="0">
                  <a:solidFill>
                    <a:srgbClr val="000000"/>
                  </a:solidFill>
                </a:rPr>
                <a:t>Compressor &amp; heater rate increases after </a:t>
              </a:r>
              <a:r>
                <a:rPr lang="en-US" sz="4000" b="1" dirty="0">
                  <a:solidFill>
                    <a:srgbClr val="231D88"/>
                  </a:solidFill>
                </a:rPr>
                <a:t>6 times </a:t>
              </a:r>
              <a:r>
                <a:rPr lang="en-US" sz="3200" dirty="0">
                  <a:solidFill>
                    <a:srgbClr val="000000"/>
                  </a:solidFill>
                </a:rPr>
                <a:t>of </a:t>
              </a:r>
              <a:br>
                <a:rPr lang="en-US" sz="3200" dirty="0">
                  <a:solidFill>
                    <a:srgbClr val="000000"/>
                  </a:solidFill>
                </a:rPr>
              </a:br>
              <a:r>
                <a:rPr lang="en-US" sz="3200" dirty="0">
                  <a:solidFill>
                    <a:srgbClr val="000000"/>
                  </a:solidFill>
                </a:rPr>
                <a:t>door openings</a:t>
              </a:r>
            </a:p>
          </p:txBody>
        </p:sp>
        <p:sp>
          <p:nvSpPr>
            <p:cNvPr id="254" name="Rounded Rectangle 253">
              <a:extLst>
                <a:ext uri="{FF2B5EF4-FFF2-40B4-BE49-F238E27FC236}">
                  <a16:creationId xmlns:a16="http://schemas.microsoft.com/office/drawing/2014/main" id="{B0D7E43E-AE4B-6944-9CD5-BD9EAD31CBC3}"/>
                </a:ext>
              </a:extLst>
            </p:cNvPr>
            <p:cNvSpPr/>
            <p:nvPr/>
          </p:nvSpPr>
          <p:spPr>
            <a:xfrm>
              <a:off x="13224201" y="10317723"/>
              <a:ext cx="316712" cy="501445"/>
            </a:xfrm>
            <a:prstGeom prst="roundRect">
              <a:avLst/>
            </a:prstGeom>
            <a:noFill/>
            <a:ln w="381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cxnSp>
          <p:nvCxnSpPr>
            <p:cNvPr id="255" name="Straight Connector 254">
              <a:extLst>
                <a:ext uri="{FF2B5EF4-FFF2-40B4-BE49-F238E27FC236}">
                  <a16:creationId xmlns:a16="http://schemas.microsoft.com/office/drawing/2014/main" id="{E3635E12-1112-C44F-AB6A-5548DB25F8DC}"/>
                </a:ext>
              </a:extLst>
            </p:cNvPr>
            <p:cNvCxnSpPr>
              <a:cxnSpLocks/>
            </p:cNvCxnSpPr>
            <p:nvPr/>
          </p:nvCxnSpPr>
          <p:spPr>
            <a:xfrm>
              <a:off x="13090642" y="10821226"/>
              <a:ext cx="617231" cy="0"/>
            </a:xfrm>
            <a:prstGeom prst="line">
              <a:avLst/>
            </a:prstGeom>
            <a:noFill/>
            <a:ln w="38100" cap="flat" cmpd="sng" algn="ctr">
              <a:solidFill>
                <a:srgbClr val="FFFFFF"/>
              </a:solidFill>
              <a:prstDash val="solid"/>
            </a:ln>
            <a:effectLst/>
          </p:spPr>
        </p:cxnSp>
        <p:sp>
          <p:nvSpPr>
            <p:cNvPr id="256" name="Rounded Rectangle 255">
              <a:extLst>
                <a:ext uri="{FF2B5EF4-FFF2-40B4-BE49-F238E27FC236}">
                  <a16:creationId xmlns:a16="http://schemas.microsoft.com/office/drawing/2014/main" id="{460F04CF-2906-D741-AE7C-88BA7305F204}"/>
                </a:ext>
              </a:extLst>
            </p:cNvPr>
            <p:cNvSpPr/>
            <p:nvPr/>
          </p:nvSpPr>
          <p:spPr>
            <a:xfrm>
              <a:off x="13174753" y="10341067"/>
              <a:ext cx="327571" cy="501444"/>
            </a:xfrm>
            <a:prstGeom prst="roundRect">
              <a:avLst/>
            </a:prstGeom>
            <a:solidFill>
              <a:srgbClr val="FFFFFF"/>
            </a:solidFill>
            <a:ln w="38100" cap="flat" cmpd="sng" algn="ctr">
              <a:solidFill>
                <a:srgbClr val="FFFFFF"/>
              </a:solidFill>
              <a:prstDash val="solid"/>
            </a:ln>
            <a:effectLst/>
            <a:scene3d>
              <a:camera prst="orthographicFront">
                <a:rot lat="1200000" lon="300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257" name="Oval 256">
              <a:extLst>
                <a:ext uri="{FF2B5EF4-FFF2-40B4-BE49-F238E27FC236}">
                  <a16:creationId xmlns:a16="http://schemas.microsoft.com/office/drawing/2014/main" id="{64CCDD40-F30A-C844-A854-1FCDBFB3AFF9}"/>
                </a:ext>
              </a:extLst>
            </p:cNvPr>
            <p:cNvSpPr/>
            <p:nvPr/>
          </p:nvSpPr>
          <p:spPr>
            <a:xfrm>
              <a:off x="13368136" y="10597691"/>
              <a:ext cx="45720" cy="45720"/>
            </a:xfrm>
            <a:prstGeom prst="ellipse">
              <a:avLst/>
            </a:prstGeom>
            <a:solidFill>
              <a:srgbClr val="000000">
                <a:lumMod val="50000"/>
                <a:lumOff val="50000"/>
              </a:srgbClr>
            </a:solidFill>
            <a:ln w="254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grpSp>
      <p:sp>
        <p:nvSpPr>
          <p:cNvPr id="180" name="TextBox 179">
            <a:extLst>
              <a:ext uri="{FF2B5EF4-FFF2-40B4-BE49-F238E27FC236}">
                <a16:creationId xmlns:a16="http://schemas.microsoft.com/office/drawing/2014/main" id="{C5AA87A7-60D4-4F84-9FDB-1BF51C9904CB}"/>
              </a:ext>
            </a:extLst>
          </p:cNvPr>
          <p:cNvSpPr txBox="1"/>
          <p:nvPr/>
        </p:nvSpPr>
        <p:spPr>
          <a:xfrm>
            <a:off x="252663" y="3383814"/>
            <a:ext cx="24109679" cy="850682"/>
          </a:xfrm>
          <a:prstGeom prst="rect">
            <a:avLst/>
          </a:prstGeom>
          <a:noFill/>
        </p:spPr>
        <p:txBody>
          <a:bodyPr wrap="square" rtlCol="0">
            <a:spAutoFit/>
          </a:bodyPr>
          <a:lstStyle/>
          <a:p>
            <a:pPr algn="ctr"/>
            <a:r>
              <a:rPr lang="en-US" altLang="ko-KR" sz="4400" b="1" dirty="0">
                <a:solidFill>
                  <a:schemeClr val="bg1"/>
                </a:solidFill>
                <a:latin typeface="+mn-lt"/>
                <a:cs typeface="Arial" pitchFamily="34" charset="0"/>
              </a:rPr>
              <a:t>Higher ambient temp.</a:t>
            </a:r>
            <a:r>
              <a:rPr lang="en-US" altLang="ko-KR" sz="4400" dirty="0">
                <a:solidFill>
                  <a:schemeClr val="bg1"/>
                </a:solidFill>
                <a:latin typeface="+mn-lt"/>
                <a:cs typeface="Arial" pitchFamily="34" charset="0"/>
              </a:rPr>
              <a:t>,</a:t>
            </a:r>
            <a:r>
              <a:rPr lang="en-US" altLang="ko-KR" sz="4400" b="1" dirty="0">
                <a:solidFill>
                  <a:schemeClr val="bg1"/>
                </a:solidFill>
                <a:latin typeface="+mn-lt"/>
                <a:cs typeface="Arial" pitchFamily="34" charset="0"/>
              </a:rPr>
              <a:t> longer exposure to extreme temp.</a:t>
            </a:r>
            <a:r>
              <a:rPr lang="en-US" altLang="ko-KR" sz="4400" dirty="0">
                <a:solidFill>
                  <a:schemeClr val="bg1"/>
                </a:solidFill>
                <a:latin typeface="+mn-lt"/>
                <a:cs typeface="Arial" pitchFamily="34" charset="0"/>
              </a:rPr>
              <a:t>,</a:t>
            </a:r>
            <a:r>
              <a:rPr lang="en-US" altLang="ko-KR" sz="4400" b="1" dirty="0">
                <a:solidFill>
                  <a:schemeClr val="bg1"/>
                </a:solidFill>
                <a:latin typeface="+mn-lt"/>
                <a:cs typeface="Arial" pitchFamily="34" charset="0"/>
              </a:rPr>
              <a:t> </a:t>
            </a:r>
            <a:r>
              <a:rPr lang="en-US" altLang="ko-KR" sz="4400" dirty="0">
                <a:solidFill>
                  <a:schemeClr val="bg1"/>
                </a:solidFill>
                <a:latin typeface="+mn-lt"/>
                <a:cs typeface="Arial" pitchFamily="34" charset="0"/>
              </a:rPr>
              <a:t>and </a:t>
            </a:r>
            <a:r>
              <a:rPr lang="en-US" altLang="ko-KR" sz="4400" b="1" dirty="0">
                <a:solidFill>
                  <a:schemeClr val="bg1"/>
                </a:solidFill>
                <a:latin typeface="+mn-lt"/>
                <a:cs typeface="Arial" pitchFamily="34" charset="0"/>
              </a:rPr>
              <a:t>more door openings</a:t>
            </a:r>
            <a:r>
              <a:rPr lang="en-US" altLang="ko-KR" sz="4400" dirty="0">
                <a:solidFill>
                  <a:schemeClr val="bg1"/>
                </a:solidFill>
                <a:latin typeface="+mn-lt"/>
                <a:cs typeface="Arial" pitchFamily="34" charset="0"/>
              </a:rPr>
              <a:t> </a:t>
            </a:r>
            <a:r>
              <a:rPr lang="en-US" altLang="zh-CN" sz="4400" dirty="0">
                <a:solidFill>
                  <a:schemeClr val="bg1"/>
                </a:solidFill>
                <a:latin typeface="+mn-lt"/>
                <a:cs typeface="Arial" pitchFamily="34" charset="0"/>
              </a:rPr>
              <a:t>increase alarm rate</a:t>
            </a:r>
            <a:endParaRPr lang="en-US" altLang="ko-KR" sz="4400" dirty="0">
              <a:solidFill>
                <a:schemeClr val="bg1"/>
              </a:solidFill>
              <a:latin typeface="+mn-lt"/>
              <a:cs typeface="Arial" pitchFamily="34" charset="0"/>
            </a:endParaRPr>
          </a:p>
        </p:txBody>
      </p:sp>
      <p:grpSp>
        <p:nvGrpSpPr>
          <p:cNvPr id="192" name="Group 191">
            <a:extLst>
              <a:ext uri="{FF2B5EF4-FFF2-40B4-BE49-F238E27FC236}">
                <a16:creationId xmlns:a16="http://schemas.microsoft.com/office/drawing/2014/main" id="{6F0B3DE5-1DAA-D540-AAB3-EC34E871D32C}"/>
              </a:ext>
            </a:extLst>
          </p:cNvPr>
          <p:cNvGrpSpPr/>
          <p:nvPr/>
        </p:nvGrpSpPr>
        <p:grpSpPr>
          <a:xfrm>
            <a:off x="373430" y="10346857"/>
            <a:ext cx="569816" cy="541179"/>
            <a:chOff x="7842887" y="3105686"/>
            <a:chExt cx="310559" cy="307633"/>
          </a:xfrm>
          <a:noFill/>
        </p:grpSpPr>
        <p:sp>
          <p:nvSpPr>
            <p:cNvPr id="193" name="Google Shape;829;p27">
              <a:extLst>
                <a:ext uri="{FF2B5EF4-FFF2-40B4-BE49-F238E27FC236}">
                  <a16:creationId xmlns:a16="http://schemas.microsoft.com/office/drawing/2014/main" id="{63AD4112-91A7-034E-A41D-F4561C1EB214}"/>
                </a:ext>
              </a:extLst>
            </p:cNvPr>
            <p:cNvSpPr/>
            <p:nvPr/>
          </p:nvSpPr>
          <p:spPr>
            <a:xfrm>
              <a:off x="7999609" y="3159891"/>
              <a:ext cx="45413" cy="143562"/>
            </a:xfrm>
            <a:custGeom>
              <a:avLst/>
              <a:gdLst/>
              <a:ahLst/>
              <a:cxnLst/>
              <a:rect l="l" t="t" r="r" b="b"/>
              <a:pathLst>
                <a:path w="135" h="434" extrusionOk="0">
                  <a:moveTo>
                    <a:pt x="0" y="0"/>
                  </a:moveTo>
                  <a:lnTo>
                    <a:pt x="0" y="299"/>
                  </a:lnTo>
                  <a:lnTo>
                    <a:pt x="134" y="433"/>
                  </a:lnTo>
                </a:path>
              </a:pathLst>
            </a:custGeom>
            <a:grpFill/>
            <a:ln w="476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Lato Light"/>
                <a:ea typeface="Lato Light"/>
                <a:cs typeface="Lato Light"/>
                <a:sym typeface="Lato Light"/>
              </a:endParaRPr>
            </a:p>
          </p:txBody>
        </p:sp>
        <p:cxnSp>
          <p:nvCxnSpPr>
            <p:cNvPr id="194" name="Google Shape;830;p27">
              <a:extLst>
                <a:ext uri="{FF2B5EF4-FFF2-40B4-BE49-F238E27FC236}">
                  <a16:creationId xmlns:a16="http://schemas.microsoft.com/office/drawing/2014/main" id="{0B3DC1A1-5549-074F-BA1C-69897E930035}"/>
                </a:ext>
              </a:extLst>
            </p:cNvPr>
            <p:cNvCxnSpPr/>
            <p:nvPr/>
          </p:nvCxnSpPr>
          <p:spPr>
            <a:xfrm>
              <a:off x="7857513" y="3259505"/>
              <a:ext cx="19044" cy="1465"/>
            </a:xfrm>
            <a:prstGeom prst="straightConnector1">
              <a:avLst/>
            </a:prstGeom>
            <a:grpFill/>
            <a:ln w="47625" cap="flat" cmpd="sng">
              <a:solidFill>
                <a:srgbClr val="FFFFFF"/>
              </a:solidFill>
              <a:prstDash val="solid"/>
              <a:round/>
              <a:headEnd type="none" w="med" len="med"/>
              <a:tailEnd type="none" w="med" len="med"/>
            </a:ln>
          </p:spPr>
        </p:cxnSp>
        <p:cxnSp>
          <p:nvCxnSpPr>
            <p:cNvPr id="195" name="Google Shape;831;p27">
              <a:extLst>
                <a:ext uri="{FF2B5EF4-FFF2-40B4-BE49-F238E27FC236}">
                  <a16:creationId xmlns:a16="http://schemas.microsoft.com/office/drawing/2014/main" id="{38420262-160E-C049-B3DF-1F0D9DF758B2}"/>
                </a:ext>
              </a:extLst>
            </p:cNvPr>
            <p:cNvCxnSpPr/>
            <p:nvPr/>
          </p:nvCxnSpPr>
          <p:spPr>
            <a:xfrm>
              <a:off x="8118266" y="3259505"/>
              <a:ext cx="20509" cy="1465"/>
            </a:xfrm>
            <a:prstGeom prst="straightConnector1">
              <a:avLst/>
            </a:prstGeom>
            <a:grpFill/>
            <a:ln w="47625" cap="flat" cmpd="sng">
              <a:solidFill>
                <a:srgbClr val="FFFFFF"/>
              </a:solidFill>
              <a:prstDash val="solid"/>
              <a:round/>
              <a:headEnd type="none" w="med" len="med"/>
              <a:tailEnd type="none" w="med" len="med"/>
            </a:ln>
          </p:spPr>
        </p:cxnSp>
        <p:cxnSp>
          <p:nvCxnSpPr>
            <p:cNvPr id="196" name="Google Shape;832;p27">
              <a:extLst>
                <a:ext uri="{FF2B5EF4-FFF2-40B4-BE49-F238E27FC236}">
                  <a16:creationId xmlns:a16="http://schemas.microsoft.com/office/drawing/2014/main" id="{E26C4C72-8630-294B-917A-5FAEA7949D11}"/>
                </a:ext>
              </a:extLst>
            </p:cNvPr>
            <p:cNvCxnSpPr/>
            <p:nvPr/>
          </p:nvCxnSpPr>
          <p:spPr>
            <a:xfrm rot="10800000" flipH="1">
              <a:off x="7999608" y="3376697"/>
              <a:ext cx="1466" cy="23438"/>
            </a:xfrm>
            <a:prstGeom prst="straightConnector1">
              <a:avLst/>
            </a:prstGeom>
            <a:grpFill/>
            <a:ln w="47625" cap="flat" cmpd="sng">
              <a:solidFill>
                <a:srgbClr val="FFFFFF"/>
              </a:solidFill>
              <a:prstDash val="solid"/>
              <a:round/>
              <a:headEnd type="none" w="med" len="med"/>
              <a:tailEnd type="none" w="med" len="med"/>
            </a:ln>
          </p:spPr>
        </p:cxnSp>
        <p:cxnSp>
          <p:nvCxnSpPr>
            <p:cNvPr id="197" name="Google Shape;833;p27">
              <a:extLst>
                <a:ext uri="{FF2B5EF4-FFF2-40B4-BE49-F238E27FC236}">
                  <a16:creationId xmlns:a16="http://schemas.microsoft.com/office/drawing/2014/main" id="{E99EFD23-7C15-D348-862B-08DC086B3960}"/>
                </a:ext>
              </a:extLst>
            </p:cNvPr>
            <p:cNvCxnSpPr/>
            <p:nvPr/>
          </p:nvCxnSpPr>
          <p:spPr>
            <a:xfrm rot="10800000" flipH="1">
              <a:off x="7999608" y="3120338"/>
              <a:ext cx="1466" cy="21974"/>
            </a:xfrm>
            <a:prstGeom prst="straightConnector1">
              <a:avLst/>
            </a:prstGeom>
            <a:grpFill/>
            <a:ln w="47625" cap="flat" cmpd="sng">
              <a:solidFill>
                <a:srgbClr val="FFFFFF"/>
              </a:solidFill>
              <a:prstDash val="solid"/>
              <a:round/>
              <a:headEnd type="none" w="med" len="med"/>
              <a:tailEnd type="none" w="med" len="med"/>
            </a:ln>
          </p:spPr>
        </p:cxnSp>
        <p:sp>
          <p:nvSpPr>
            <p:cNvPr id="198" name="Google Shape;834;p27">
              <a:extLst>
                <a:ext uri="{FF2B5EF4-FFF2-40B4-BE49-F238E27FC236}">
                  <a16:creationId xmlns:a16="http://schemas.microsoft.com/office/drawing/2014/main" id="{5BBB284C-7EF7-304F-B6E9-02C4076B79FE}"/>
                </a:ext>
              </a:extLst>
            </p:cNvPr>
            <p:cNvSpPr/>
            <p:nvPr/>
          </p:nvSpPr>
          <p:spPr>
            <a:xfrm>
              <a:off x="7999609" y="3105689"/>
              <a:ext cx="153816" cy="307631"/>
            </a:xfrm>
            <a:custGeom>
              <a:avLst/>
              <a:gdLst/>
              <a:ahLst/>
              <a:cxnLst/>
              <a:rect l="l" t="t" r="r" b="b"/>
              <a:pathLst>
                <a:path w="464" h="926" extrusionOk="0">
                  <a:moveTo>
                    <a:pt x="0" y="925"/>
                  </a:moveTo>
                  <a:lnTo>
                    <a:pt x="0" y="925"/>
                  </a:lnTo>
                  <a:cubicBezTo>
                    <a:pt x="254" y="925"/>
                    <a:pt x="463" y="716"/>
                    <a:pt x="463" y="463"/>
                  </a:cubicBezTo>
                  <a:cubicBezTo>
                    <a:pt x="463" y="201"/>
                    <a:pt x="254" y="0"/>
                    <a:pt x="0" y="0"/>
                  </a:cubicBezTo>
                </a:path>
              </a:pathLst>
            </a:custGeom>
            <a:grpFill/>
            <a:ln w="476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Lato Light"/>
                <a:ea typeface="Lato Light"/>
                <a:cs typeface="Lato Light"/>
                <a:sym typeface="Lato Light"/>
              </a:endParaRPr>
            </a:p>
          </p:txBody>
        </p:sp>
        <p:sp>
          <p:nvSpPr>
            <p:cNvPr id="199" name="Google Shape;835;p27">
              <a:extLst>
                <a:ext uri="{FF2B5EF4-FFF2-40B4-BE49-F238E27FC236}">
                  <a16:creationId xmlns:a16="http://schemas.microsoft.com/office/drawing/2014/main" id="{E893E1FE-C095-7748-AD5D-8A7C8D562806}"/>
                </a:ext>
              </a:extLst>
            </p:cNvPr>
            <p:cNvSpPr/>
            <p:nvPr/>
          </p:nvSpPr>
          <p:spPr>
            <a:xfrm>
              <a:off x="7842863" y="3140846"/>
              <a:ext cx="156745" cy="272474"/>
            </a:xfrm>
            <a:custGeom>
              <a:avLst/>
              <a:gdLst/>
              <a:ahLst/>
              <a:cxnLst/>
              <a:rect l="l" t="t" r="r" b="b"/>
              <a:pathLst>
                <a:path w="471" h="822" extrusionOk="0">
                  <a:moveTo>
                    <a:pt x="470" y="821"/>
                  </a:moveTo>
                  <a:lnTo>
                    <a:pt x="470" y="821"/>
                  </a:lnTo>
                  <a:cubicBezTo>
                    <a:pt x="209" y="821"/>
                    <a:pt x="0" y="612"/>
                    <a:pt x="0" y="359"/>
                  </a:cubicBezTo>
                  <a:cubicBezTo>
                    <a:pt x="0" y="254"/>
                    <a:pt x="37" y="164"/>
                    <a:pt x="89" y="90"/>
                  </a:cubicBezTo>
                  <a:cubicBezTo>
                    <a:pt x="171" y="0"/>
                    <a:pt x="171" y="0"/>
                    <a:pt x="171" y="0"/>
                  </a:cubicBezTo>
                </a:path>
              </a:pathLst>
            </a:custGeom>
            <a:grpFill/>
            <a:ln w="476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Lato Light"/>
                <a:ea typeface="Lato Light"/>
                <a:cs typeface="Lato Light"/>
                <a:sym typeface="Lato Light"/>
              </a:endParaRPr>
            </a:p>
          </p:txBody>
        </p:sp>
        <p:sp>
          <p:nvSpPr>
            <p:cNvPr id="200" name="Google Shape;836;p27">
              <a:extLst>
                <a:ext uri="{FF2B5EF4-FFF2-40B4-BE49-F238E27FC236}">
                  <a16:creationId xmlns:a16="http://schemas.microsoft.com/office/drawing/2014/main" id="{CCB2FFD3-2520-184E-9CE8-E5282B85E910}"/>
                </a:ext>
              </a:extLst>
            </p:cNvPr>
            <p:cNvSpPr/>
            <p:nvPr/>
          </p:nvSpPr>
          <p:spPr>
            <a:xfrm>
              <a:off x="7848723" y="3140846"/>
              <a:ext cx="57131" cy="54202"/>
            </a:xfrm>
            <a:custGeom>
              <a:avLst/>
              <a:gdLst/>
              <a:ahLst/>
              <a:cxnLst/>
              <a:rect l="l" t="t" r="r" b="b"/>
              <a:pathLst>
                <a:path w="172" h="165" extrusionOk="0">
                  <a:moveTo>
                    <a:pt x="171" y="164"/>
                  </a:moveTo>
                  <a:lnTo>
                    <a:pt x="171" y="0"/>
                  </a:lnTo>
                  <a:lnTo>
                    <a:pt x="0" y="0"/>
                  </a:lnTo>
                </a:path>
              </a:pathLst>
            </a:custGeom>
            <a:grpFill/>
            <a:ln w="476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Lato Light"/>
                <a:ea typeface="Lato Light"/>
                <a:cs typeface="Lato Light"/>
                <a:sym typeface="Lato Light"/>
              </a:endParaRPr>
            </a:p>
          </p:txBody>
        </p:sp>
      </p:grpSp>
      <p:sp>
        <p:nvSpPr>
          <p:cNvPr id="181" name="TextBox 180">
            <a:extLst>
              <a:ext uri="{FF2B5EF4-FFF2-40B4-BE49-F238E27FC236}">
                <a16:creationId xmlns:a16="http://schemas.microsoft.com/office/drawing/2014/main" id="{196887AB-31C4-3C4E-8A19-032799C44B9C}"/>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14</a:t>
            </a:r>
          </a:p>
        </p:txBody>
      </p:sp>
    </p:spTree>
    <p:extLst>
      <p:ext uri="{BB962C8B-B14F-4D97-AF65-F5344CB8AC3E}">
        <p14:creationId xmlns:p14="http://schemas.microsoft.com/office/powerpoint/2010/main" val="1279505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7C45946-A555-E24B-BD80-55725D85FEEB}"/>
              </a:ext>
            </a:extLst>
          </p:cNvPr>
          <p:cNvSpPr/>
          <p:nvPr/>
        </p:nvSpPr>
        <p:spPr>
          <a:xfrm>
            <a:off x="114300" y="4591862"/>
            <a:ext cx="24109679" cy="7796239"/>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165" name="Rectangle 164">
            <a:extLst>
              <a:ext uri="{FF2B5EF4-FFF2-40B4-BE49-F238E27FC236}">
                <a16:creationId xmlns:a16="http://schemas.microsoft.com/office/drawing/2014/main" id="{AFAAF078-5DA4-0145-9956-539091FAA1F9}"/>
              </a:ext>
            </a:extLst>
          </p:cNvPr>
          <p:cNvSpPr/>
          <p:nvPr/>
        </p:nvSpPr>
        <p:spPr>
          <a:xfrm>
            <a:off x="114300" y="2772565"/>
            <a:ext cx="24109680" cy="10303355"/>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ED24DB8-DC70-C844-8AC0-588AEAB06501}"/>
              </a:ext>
            </a:extLst>
          </p:cNvPr>
          <p:cNvSpPr txBox="1"/>
          <p:nvPr/>
        </p:nvSpPr>
        <p:spPr>
          <a:xfrm>
            <a:off x="9941383" y="2216006"/>
            <a:ext cx="4501232" cy="1074140"/>
          </a:xfrm>
          <a:prstGeom prst="rect">
            <a:avLst/>
          </a:prstGeom>
          <a:solidFill>
            <a:schemeClr val="tx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5400" b="1" dirty="0">
                <a:solidFill>
                  <a:schemeClr val="bg1"/>
                </a:solidFill>
              </a:rPr>
              <a:t>Charger </a:t>
            </a:r>
            <a:r>
              <a:rPr lang="en-US" altLang="zh-CN" sz="5400" b="1" dirty="0">
                <a:solidFill>
                  <a:schemeClr val="bg1"/>
                </a:solidFill>
              </a:rPr>
              <a:t>Alarms</a:t>
            </a:r>
            <a:endParaRPr lang="en-US" sz="5400" b="1" dirty="0">
              <a:solidFill>
                <a:schemeClr val="bg1"/>
              </a:solidFill>
            </a:endParaRPr>
          </a:p>
        </p:txBody>
      </p:sp>
      <p:grpSp>
        <p:nvGrpSpPr>
          <p:cNvPr id="2" name="Group 1">
            <a:extLst>
              <a:ext uri="{FF2B5EF4-FFF2-40B4-BE49-F238E27FC236}">
                <a16:creationId xmlns:a16="http://schemas.microsoft.com/office/drawing/2014/main" id="{A8C48E84-6252-F644-A51B-88EBDA80485C}"/>
              </a:ext>
            </a:extLst>
          </p:cNvPr>
          <p:cNvGrpSpPr/>
          <p:nvPr/>
        </p:nvGrpSpPr>
        <p:grpSpPr>
          <a:xfrm>
            <a:off x="-24064" y="-141297"/>
            <a:ext cx="24408064" cy="2481959"/>
            <a:chOff x="-24064" y="-141297"/>
            <a:chExt cx="24408064" cy="2481959"/>
          </a:xfrm>
        </p:grpSpPr>
        <p:sp>
          <p:nvSpPr>
            <p:cNvPr id="3" name="Rectangle 2">
              <a:extLst>
                <a:ext uri="{FF2B5EF4-FFF2-40B4-BE49-F238E27FC236}">
                  <a16:creationId xmlns:a16="http://schemas.microsoft.com/office/drawing/2014/main" id="{E2C66AB5-FCC5-214C-B4B0-A3EC1A0C5460}"/>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C2067F1-CE13-F24B-A41A-C18E6F53038E}"/>
                </a:ext>
              </a:extLst>
            </p:cNvPr>
            <p:cNvGrpSpPr/>
            <p:nvPr/>
          </p:nvGrpSpPr>
          <p:grpSpPr>
            <a:xfrm>
              <a:off x="-24064" y="580704"/>
              <a:ext cx="24408064" cy="1755819"/>
              <a:chOff x="-24064" y="580704"/>
              <a:chExt cx="24408064" cy="1755819"/>
            </a:xfrm>
          </p:grpSpPr>
          <p:sp>
            <p:nvSpPr>
              <p:cNvPr id="5" name="Timeline">
                <a:extLst>
                  <a:ext uri="{FF2B5EF4-FFF2-40B4-BE49-F238E27FC236}">
                    <a16:creationId xmlns:a16="http://schemas.microsoft.com/office/drawing/2014/main" id="{FAF9F5F6-D15A-1543-98A9-C798E068ABA7}"/>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Risk Profile</a:t>
                </a:r>
              </a:p>
            </p:txBody>
          </p:sp>
          <p:grpSp>
            <p:nvGrpSpPr>
              <p:cNvPr id="6" name="Google Shape;10053;p76">
                <a:extLst>
                  <a:ext uri="{FF2B5EF4-FFF2-40B4-BE49-F238E27FC236}">
                    <a16:creationId xmlns:a16="http://schemas.microsoft.com/office/drawing/2014/main" id="{4D5E6E74-CCA4-0848-AA16-046F1EB77377}"/>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8" name="Google Shape;10054;p76">
                  <a:extLst>
                    <a:ext uri="{FF2B5EF4-FFF2-40B4-BE49-F238E27FC236}">
                      <a16:creationId xmlns:a16="http://schemas.microsoft.com/office/drawing/2014/main" id="{A7C57DE7-A4CA-0D44-9B13-18E5E58B1D16}"/>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9" name="Google Shape;10055;p76">
                  <a:extLst>
                    <a:ext uri="{FF2B5EF4-FFF2-40B4-BE49-F238E27FC236}">
                      <a16:creationId xmlns:a16="http://schemas.microsoft.com/office/drawing/2014/main" id="{9701C3A1-44DA-9446-8F4E-818A342317CE}"/>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10056;p76">
                  <a:extLst>
                    <a:ext uri="{FF2B5EF4-FFF2-40B4-BE49-F238E27FC236}">
                      <a16:creationId xmlns:a16="http://schemas.microsoft.com/office/drawing/2014/main" id="{F70D1AC0-4AC8-D04E-A9EB-9AC338DAA8A7}"/>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0057;p76">
                  <a:extLst>
                    <a:ext uri="{FF2B5EF4-FFF2-40B4-BE49-F238E27FC236}">
                      <a16:creationId xmlns:a16="http://schemas.microsoft.com/office/drawing/2014/main" id="{BF66D44A-D94D-A949-8109-18966EB34252}"/>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2" name="Google Shape;10058;p76">
                  <a:extLst>
                    <a:ext uri="{FF2B5EF4-FFF2-40B4-BE49-F238E27FC236}">
                      <a16:creationId xmlns:a16="http://schemas.microsoft.com/office/drawing/2014/main" id="{1508F68F-ADC3-E344-B126-B8E4BF2F73F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10059;p76">
                  <a:extLst>
                    <a:ext uri="{FF2B5EF4-FFF2-40B4-BE49-F238E27FC236}">
                      <a16:creationId xmlns:a16="http://schemas.microsoft.com/office/drawing/2014/main" id="{182EFCAA-9B00-974B-9D12-39A7B640DA0C}"/>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10060;p76">
                  <a:extLst>
                    <a:ext uri="{FF2B5EF4-FFF2-40B4-BE49-F238E27FC236}">
                      <a16:creationId xmlns:a16="http://schemas.microsoft.com/office/drawing/2014/main" id="{E4B08B05-4369-7B48-9847-CB43A0E3954D}"/>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 name="Rectangle 6">
                <a:extLst>
                  <a:ext uri="{FF2B5EF4-FFF2-40B4-BE49-F238E27FC236}">
                    <a16:creationId xmlns:a16="http://schemas.microsoft.com/office/drawing/2014/main" id="{CA4CB367-60E3-4040-A909-DEE88D5A2C8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15" name="Group 14">
            <a:extLst>
              <a:ext uri="{FF2B5EF4-FFF2-40B4-BE49-F238E27FC236}">
                <a16:creationId xmlns:a16="http://schemas.microsoft.com/office/drawing/2014/main" id="{0805972E-55DC-9546-A6D5-D2BFB81236EB}"/>
              </a:ext>
            </a:extLst>
          </p:cNvPr>
          <p:cNvGrpSpPr/>
          <p:nvPr/>
        </p:nvGrpSpPr>
        <p:grpSpPr>
          <a:xfrm>
            <a:off x="-14741" y="12454417"/>
            <a:ext cx="24599037" cy="1398545"/>
            <a:chOff x="-14741" y="12454417"/>
            <a:chExt cx="24599037" cy="1398545"/>
          </a:xfrm>
        </p:grpSpPr>
        <p:sp>
          <p:nvSpPr>
            <p:cNvPr id="16" name="Rectangle 15">
              <a:extLst>
                <a:ext uri="{FF2B5EF4-FFF2-40B4-BE49-F238E27FC236}">
                  <a16:creationId xmlns:a16="http://schemas.microsoft.com/office/drawing/2014/main" id="{ACD763AB-AA4B-CD4A-B20E-A0384F82CC21}"/>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17" name="Chevron 3">
              <a:extLst>
                <a:ext uri="{FF2B5EF4-FFF2-40B4-BE49-F238E27FC236}">
                  <a16:creationId xmlns:a16="http://schemas.microsoft.com/office/drawing/2014/main" id="{7CBE7CD4-C3E1-4445-B461-ACE4B4772D50}"/>
                </a:ext>
              </a:extLst>
            </p:cNvPr>
            <p:cNvSpPr/>
            <p:nvPr/>
          </p:nvSpPr>
          <p:spPr>
            <a:xfrm>
              <a:off x="6650864" y="12791593"/>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18" name="November">
              <a:extLst>
                <a:ext uri="{FF2B5EF4-FFF2-40B4-BE49-F238E27FC236}">
                  <a16:creationId xmlns:a16="http://schemas.microsoft.com/office/drawing/2014/main" id="{F401B3D2-CD3E-AF43-B9ED-5F89E6308632}"/>
                </a:ext>
              </a:extLst>
            </p:cNvPr>
            <p:cNvSpPr txBox="1"/>
            <p:nvPr/>
          </p:nvSpPr>
          <p:spPr>
            <a:xfrm>
              <a:off x="6954432" y="12921489"/>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Descriptive Analysis</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19" name="Chevron 3">
              <a:extLst>
                <a:ext uri="{FF2B5EF4-FFF2-40B4-BE49-F238E27FC236}">
                  <a16:creationId xmlns:a16="http://schemas.microsoft.com/office/drawing/2014/main" id="{7E1D8AEC-B48F-EB47-BA06-D5063AF0688A}"/>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20" name="Chevron 3">
              <a:extLst>
                <a:ext uri="{FF2B5EF4-FFF2-40B4-BE49-F238E27FC236}">
                  <a16:creationId xmlns:a16="http://schemas.microsoft.com/office/drawing/2014/main" id="{5F8C288E-E606-4143-862B-09B5DD434B73}"/>
                </a:ext>
              </a:extLst>
            </p:cNvPr>
            <p:cNvSpPr/>
            <p:nvPr/>
          </p:nvSpPr>
          <p:spPr>
            <a:xfrm>
              <a:off x="12179694" y="12789411"/>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21" name="Chevron 3">
              <a:extLst>
                <a:ext uri="{FF2B5EF4-FFF2-40B4-BE49-F238E27FC236}">
                  <a16:creationId xmlns:a16="http://schemas.microsoft.com/office/drawing/2014/main" id="{FAE97737-6936-B941-B88E-DB9F1CD149EF}"/>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22" name="November">
              <a:extLst>
                <a:ext uri="{FF2B5EF4-FFF2-40B4-BE49-F238E27FC236}">
                  <a16:creationId xmlns:a16="http://schemas.microsoft.com/office/drawing/2014/main" id="{9C69680C-FCCE-6546-88C1-71C033C1F0CC}"/>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23" name="November">
              <a:extLst>
                <a:ext uri="{FF2B5EF4-FFF2-40B4-BE49-F238E27FC236}">
                  <a16:creationId xmlns:a16="http://schemas.microsoft.com/office/drawing/2014/main" id="{EE93D02E-2DC5-8142-874A-3969AAC271B2}"/>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24" name="November">
              <a:extLst>
                <a:ext uri="{FF2B5EF4-FFF2-40B4-BE49-F238E27FC236}">
                  <a16:creationId xmlns:a16="http://schemas.microsoft.com/office/drawing/2014/main" id="{1F373473-1A06-AC47-871C-802394E0D6F3}"/>
                </a:ext>
              </a:extLst>
            </p:cNvPr>
            <p:cNvSpPr txBox="1"/>
            <p:nvPr/>
          </p:nvSpPr>
          <p:spPr>
            <a:xfrm>
              <a:off x="12625817" y="12895452"/>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Predictive Model</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grpSp>
        <p:nvGrpSpPr>
          <p:cNvPr id="26" name="Group 25">
            <a:extLst>
              <a:ext uri="{FF2B5EF4-FFF2-40B4-BE49-F238E27FC236}">
                <a16:creationId xmlns:a16="http://schemas.microsoft.com/office/drawing/2014/main" id="{C70981DA-49A8-49D1-931F-E9AB714E9F95}"/>
              </a:ext>
            </a:extLst>
          </p:cNvPr>
          <p:cNvGrpSpPr/>
          <p:nvPr/>
        </p:nvGrpSpPr>
        <p:grpSpPr>
          <a:xfrm>
            <a:off x="974553" y="5223603"/>
            <a:ext cx="11199742" cy="1703030"/>
            <a:chOff x="608352" y="4598289"/>
            <a:chExt cx="11199742" cy="1703030"/>
          </a:xfrm>
        </p:grpSpPr>
        <p:sp>
          <p:nvSpPr>
            <p:cNvPr id="209" name="Rounded Rectangle">
              <a:extLst>
                <a:ext uri="{FF2B5EF4-FFF2-40B4-BE49-F238E27FC236}">
                  <a16:creationId xmlns:a16="http://schemas.microsoft.com/office/drawing/2014/main" id="{5A504357-3425-3543-AEA5-8BB47C42D05E}"/>
                </a:ext>
              </a:extLst>
            </p:cNvPr>
            <p:cNvSpPr/>
            <p:nvPr/>
          </p:nvSpPr>
          <p:spPr>
            <a:xfrm>
              <a:off x="608352" y="4770724"/>
              <a:ext cx="822960" cy="822960"/>
            </a:xfrm>
            <a:prstGeom prst="roundRect">
              <a:avLst>
                <a:gd name="adj" fmla="val 30239"/>
              </a:avLst>
            </a:prstGeom>
            <a:solidFill>
              <a:srgbClr val="B3B6BA"/>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Arial Black" panose="020B0604020202020204" pitchFamily="34" charset="0"/>
                <a:ea typeface="+mn-ea"/>
                <a:cs typeface="Arial Black" panose="020B0604020202020204" pitchFamily="34" charset="0"/>
                <a:sym typeface="Helvetica Neue Medium"/>
              </a:endParaRPr>
            </a:p>
          </p:txBody>
        </p:sp>
        <p:sp>
          <p:nvSpPr>
            <p:cNvPr id="210" name="Type text here">
              <a:extLst>
                <a:ext uri="{FF2B5EF4-FFF2-40B4-BE49-F238E27FC236}">
                  <a16:creationId xmlns:a16="http://schemas.microsoft.com/office/drawing/2014/main" id="{AA58C5E8-4AC6-4D46-BAF4-85417234BAF7}"/>
                </a:ext>
              </a:extLst>
            </p:cNvPr>
            <p:cNvSpPr txBox="1"/>
            <p:nvPr/>
          </p:nvSpPr>
          <p:spPr>
            <a:xfrm>
              <a:off x="1687158" y="4598289"/>
              <a:ext cx="10120936" cy="17030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lvl="0" hangingPunct="1">
                <a:lnSpc>
                  <a:spcPct val="100000"/>
                </a:lnSpc>
              </a:pPr>
              <a:r>
                <a:rPr lang="en-US" sz="3200" b="1" dirty="0">
                  <a:solidFill>
                    <a:srgbClr val="000000"/>
                  </a:solidFill>
                </a:rPr>
                <a:t>Supply Voltage</a:t>
              </a:r>
              <a:endParaRPr lang="en-US" sz="1800" b="1" dirty="0">
                <a:solidFill>
                  <a:srgbClr val="000000"/>
                </a:solidFill>
              </a:endParaRPr>
            </a:p>
            <a:p>
              <a:pPr marL="457200" lvl="0" indent="-457200" hangingPunct="1">
                <a:lnSpc>
                  <a:spcPct val="100000"/>
                </a:lnSpc>
                <a:buFont typeface="Arial" panose="020B0604020202020204" pitchFamily="34" charset="0"/>
                <a:buChar char="•"/>
              </a:pPr>
              <a:r>
                <a:rPr lang="en-US" sz="3200" dirty="0">
                  <a:solidFill>
                    <a:srgbClr val="000000"/>
                  </a:solidFill>
                </a:rPr>
                <a:t>Charger alarm rate peaks when the supply voltage is </a:t>
              </a:r>
              <a:r>
                <a:rPr lang="en-US" sz="4000" b="1" dirty="0">
                  <a:solidFill>
                    <a:srgbClr val="231D88"/>
                  </a:solidFill>
                </a:rPr>
                <a:t>100V-127V</a:t>
              </a:r>
              <a:r>
                <a:rPr lang="en-US" sz="3200" dirty="0">
                  <a:solidFill>
                    <a:srgbClr val="000000"/>
                  </a:solidFill>
                </a:rPr>
                <a:t> in origin and destination</a:t>
              </a:r>
            </a:p>
          </p:txBody>
        </p:sp>
        <p:sp>
          <p:nvSpPr>
            <p:cNvPr id="180" name="Freeform 208">
              <a:extLst>
                <a:ext uri="{FF2B5EF4-FFF2-40B4-BE49-F238E27FC236}">
                  <a16:creationId xmlns:a16="http://schemas.microsoft.com/office/drawing/2014/main" id="{FD569991-E4C5-5B43-AA12-1B21F70A2028}"/>
                </a:ext>
              </a:extLst>
            </p:cNvPr>
            <p:cNvSpPr>
              <a:spLocks/>
            </p:cNvSpPr>
            <p:nvPr/>
          </p:nvSpPr>
          <p:spPr bwMode="auto">
            <a:xfrm>
              <a:off x="911720" y="4855446"/>
              <a:ext cx="246698" cy="669658"/>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tx1">
                <a:lumMod val="75000"/>
                <a:lumOff val="25000"/>
              </a:schemeClr>
            </a:solidFill>
            <a:ln>
              <a:noFill/>
            </a:ln>
          </p:spPr>
          <p:txBody>
            <a:bodyPr vert="horz" wrap="square" lIns="121889" tIns="60944" rIns="121889" bIns="60944" numCol="1" anchor="t" anchorCtr="0" compatLnSpc="1">
              <a:prstTxWarp prst="textNoShape">
                <a:avLst/>
              </a:prstTxWarp>
            </a:bodyPr>
            <a:lstStyle/>
            <a:p>
              <a:endParaRPr lang="en-US" sz="1866"/>
            </a:p>
          </p:txBody>
        </p:sp>
      </p:grpSp>
      <p:grpSp>
        <p:nvGrpSpPr>
          <p:cNvPr id="27" name="Group 26">
            <a:extLst>
              <a:ext uri="{FF2B5EF4-FFF2-40B4-BE49-F238E27FC236}">
                <a16:creationId xmlns:a16="http://schemas.microsoft.com/office/drawing/2014/main" id="{B77B8E45-D093-4BCB-80C5-FB126AB2413C}"/>
              </a:ext>
            </a:extLst>
          </p:cNvPr>
          <p:cNvGrpSpPr/>
          <p:nvPr/>
        </p:nvGrpSpPr>
        <p:grpSpPr>
          <a:xfrm>
            <a:off x="1848591" y="8124289"/>
            <a:ext cx="10430773" cy="2144848"/>
            <a:chOff x="1439520" y="7338810"/>
            <a:chExt cx="10430773" cy="2144848"/>
          </a:xfrm>
        </p:grpSpPr>
        <p:grpSp>
          <p:nvGrpSpPr>
            <p:cNvPr id="181" name="Group 180">
              <a:extLst>
                <a:ext uri="{FF2B5EF4-FFF2-40B4-BE49-F238E27FC236}">
                  <a16:creationId xmlns:a16="http://schemas.microsoft.com/office/drawing/2014/main" id="{9D5BB143-67C7-FE45-93F5-449A55D31061}"/>
                </a:ext>
              </a:extLst>
            </p:cNvPr>
            <p:cNvGrpSpPr/>
            <p:nvPr/>
          </p:nvGrpSpPr>
          <p:grpSpPr>
            <a:xfrm>
              <a:off x="1439520" y="7354760"/>
              <a:ext cx="7279857" cy="2112944"/>
              <a:chOff x="1368554" y="3897767"/>
              <a:chExt cx="6330879" cy="1765137"/>
            </a:xfrm>
          </p:grpSpPr>
          <p:grpSp>
            <p:nvGrpSpPr>
              <p:cNvPr id="182" name="Group 181">
                <a:extLst>
                  <a:ext uri="{FF2B5EF4-FFF2-40B4-BE49-F238E27FC236}">
                    <a16:creationId xmlns:a16="http://schemas.microsoft.com/office/drawing/2014/main" id="{09171C24-2428-3C43-8C9E-AD879DAD5093}"/>
                  </a:ext>
                </a:extLst>
              </p:cNvPr>
              <p:cNvGrpSpPr/>
              <p:nvPr/>
            </p:nvGrpSpPr>
            <p:grpSpPr>
              <a:xfrm>
                <a:off x="3517057" y="3897767"/>
                <a:ext cx="4182376" cy="1765137"/>
                <a:chOff x="14288857" y="3833802"/>
                <a:chExt cx="4182376" cy="1765137"/>
              </a:xfrm>
            </p:grpSpPr>
            <p:sp>
              <p:nvSpPr>
                <p:cNvPr id="189" name="TextBox 188">
                  <a:extLst>
                    <a:ext uri="{FF2B5EF4-FFF2-40B4-BE49-F238E27FC236}">
                      <a16:creationId xmlns:a16="http://schemas.microsoft.com/office/drawing/2014/main" id="{EE89895B-6E59-B846-A363-6F7CA0797B67}"/>
                    </a:ext>
                  </a:extLst>
                </p:cNvPr>
                <p:cNvSpPr txBox="1"/>
                <p:nvPr/>
              </p:nvSpPr>
              <p:spPr>
                <a:xfrm>
                  <a:off x="14288857" y="3833802"/>
                  <a:ext cx="4182376" cy="653070"/>
                </a:xfrm>
                <a:prstGeom prst="rect">
                  <a:avLst/>
                </a:prstGeom>
                <a:noFill/>
              </p:spPr>
              <p:txBody>
                <a:bodyPr wrap="square" rtlCol="0">
                  <a:spAutoFit/>
                </a:bodyPr>
                <a:lstStyle/>
                <a:p>
                  <a:pPr algn="ctr"/>
                  <a:r>
                    <a:rPr lang="en-US" sz="4000" b="1" dirty="0">
                      <a:solidFill>
                        <a:srgbClr val="C00000"/>
                      </a:solidFill>
                      <a:latin typeface="+mj-lt"/>
                      <a:cs typeface="Arial" panose="020B0604020202020204" pitchFamily="34" charset="0"/>
                    </a:rPr>
                    <a:t>0.65%</a:t>
                  </a:r>
                  <a:r>
                    <a:rPr lang="en-US" sz="4000" dirty="0">
                      <a:solidFill>
                        <a:srgbClr val="C00000"/>
                      </a:solidFill>
                      <a:latin typeface="+mj-lt"/>
                      <a:cs typeface="Arial" panose="020B0604020202020204" pitchFamily="34" charset="0"/>
                    </a:rPr>
                    <a:t>  </a:t>
                  </a:r>
                </a:p>
              </p:txBody>
            </p:sp>
            <p:sp>
              <p:nvSpPr>
                <p:cNvPr id="190" name="TextBox 189">
                  <a:extLst>
                    <a:ext uri="{FF2B5EF4-FFF2-40B4-BE49-F238E27FC236}">
                      <a16:creationId xmlns:a16="http://schemas.microsoft.com/office/drawing/2014/main" id="{11838DEF-69CE-D540-9ABE-EC87699B65AA}"/>
                    </a:ext>
                  </a:extLst>
                </p:cNvPr>
                <p:cNvSpPr txBox="1"/>
                <p:nvPr/>
              </p:nvSpPr>
              <p:spPr>
                <a:xfrm>
                  <a:off x="15503795" y="4552361"/>
                  <a:ext cx="1772778" cy="49623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sym typeface="Montserrat Light"/>
                    </a:rPr>
                    <a:t>100V-127V</a:t>
                  </a:r>
                </a:p>
              </p:txBody>
            </p:sp>
            <p:sp>
              <p:nvSpPr>
                <p:cNvPr id="191" name="TextBox 190">
                  <a:extLst>
                    <a:ext uri="{FF2B5EF4-FFF2-40B4-BE49-F238E27FC236}">
                      <a16:creationId xmlns:a16="http://schemas.microsoft.com/office/drawing/2014/main" id="{A38CB7A8-A7D7-4B4E-80E3-EA3968A42A60}"/>
                    </a:ext>
                  </a:extLst>
                </p:cNvPr>
                <p:cNvSpPr txBox="1"/>
                <p:nvPr/>
              </p:nvSpPr>
              <p:spPr>
                <a:xfrm>
                  <a:off x="15517751" y="5102708"/>
                  <a:ext cx="1772778" cy="49623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sym typeface="Montserrat Light"/>
                    </a:rPr>
                    <a:t>100V-127V</a:t>
                  </a:r>
                </a:p>
              </p:txBody>
            </p:sp>
          </p:grpSp>
          <p:sp>
            <p:nvSpPr>
              <p:cNvPr id="184" name="TextBox 183">
                <a:extLst>
                  <a:ext uri="{FF2B5EF4-FFF2-40B4-BE49-F238E27FC236}">
                    <a16:creationId xmlns:a16="http://schemas.microsoft.com/office/drawing/2014/main" id="{4CF4EAC6-D4C9-6A46-9F3E-F53BB35B418C}"/>
                  </a:ext>
                </a:extLst>
              </p:cNvPr>
              <p:cNvSpPr txBox="1"/>
              <p:nvPr/>
            </p:nvSpPr>
            <p:spPr>
              <a:xfrm>
                <a:off x="1571754" y="4573183"/>
                <a:ext cx="1976500" cy="49623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sym typeface="Montserrat Light"/>
                  </a:rPr>
                  <a:t>Origin Voltage</a:t>
                </a:r>
              </a:p>
            </p:txBody>
          </p:sp>
          <p:sp>
            <p:nvSpPr>
              <p:cNvPr id="185" name="TextBox 184">
                <a:extLst>
                  <a:ext uri="{FF2B5EF4-FFF2-40B4-BE49-F238E27FC236}">
                    <a16:creationId xmlns:a16="http://schemas.microsoft.com/office/drawing/2014/main" id="{F9A07541-E80D-3B4A-B914-6EE24371EF30}"/>
                  </a:ext>
                </a:extLst>
              </p:cNvPr>
              <p:cNvSpPr txBox="1"/>
              <p:nvPr/>
            </p:nvSpPr>
            <p:spPr>
              <a:xfrm>
                <a:off x="1368554" y="5139392"/>
                <a:ext cx="2584312" cy="49623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sym typeface="Montserrat Light"/>
                  </a:rPr>
                  <a:t>Destination Voltage</a:t>
                </a:r>
              </a:p>
            </p:txBody>
          </p:sp>
        </p:grpSp>
        <p:grpSp>
          <p:nvGrpSpPr>
            <p:cNvPr id="193" name="Group 192">
              <a:extLst>
                <a:ext uri="{FF2B5EF4-FFF2-40B4-BE49-F238E27FC236}">
                  <a16:creationId xmlns:a16="http://schemas.microsoft.com/office/drawing/2014/main" id="{EF68AE60-0F76-9441-8D00-A24E8F09F30D}"/>
                </a:ext>
              </a:extLst>
            </p:cNvPr>
            <p:cNvGrpSpPr/>
            <p:nvPr/>
          </p:nvGrpSpPr>
          <p:grpSpPr>
            <a:xfrm>
              <a:off x="7002165" y="7338810"/>
              <a:ext cx="4868128" cy="2144848"/>
              <a:chOff x="14288857" y="3871892"/>
              <a:chExt cx="4182376" cy="1679650"/>
            </a:xfrm>
          </p:grpSpPr>
          <p:sp>
            <p:nvSpPr>
              <p:cNvPr id="200" name="TextBox 199">
                <a:extLst>
                  <a:ext uri="{FF2B5EF4-FFF2-40B4-BE49-F238E27FC236}">
                    <a16:creationId xmlns:a16="http://schemas.microsoft.com/office/drawing/2014/main" id="{8A362EEA-C885-8F4C-8F94-D85AB6B0E827}"/>
                  </a:ext>
                </a:extLst>
              </p:cNvPr>
              <p:cNvSpPr txBox="1"/>
              <p:nvPr/>
            </p:nvSpPr>
            <p:spPr>
              <a:xfrm>
                <a:off x="14288857" y="3871892"/>
                <a:ext cx="4182376" cy="612197"/>
              </a:xfrm>
              <a:prstGeom prst="rect">
                <a:avLst/>
              </a:prstGeom>
              <a:noFill/>
            </p:spPr>
            <p:txBody>
              <a:bodyPr wrap="square" rtlCol="0">
                <a:spAutoFit/>
              </a:bodyPr>
              <a:lstStyle/>
              <a:p>
                <a:pPr algn="ctr"/>
                <a:r>
                  <a:rPr lang="en-US" sz="4000" b="1" dirty="0">
                    <a:solidFill>
                      <a:srgbClr val="00B050"/>
                    </a:solidFill>
                    <a:latin typeface="+mj-lt"/>
                    <a:cs typeface="Arial" panose="020B0604020202020204" pitchFamily="34" charset="0"/>
                  </a:rPr>
                  <a:t>0.32%</a:t>
                </a:r>
              </a:p>
            </p:txBody>
          </p:sp>
          <p:sp>
            <p:nvSpPr>
              <p:cNvPr id="201" name="TextBox 200">
                <a:extLst>
                  <a:ext uri="{FF2B5EF4-FFF2-40B4-BE49-F238E27FC236}">
                    <a16:creationId xmlns:a16="http://schemas.microsoft.com/office/drawing/2014/main" id="{53E58A5D-8901-424B-9720-A67076D1D103}"/>
                  </a:ext>
                </a:extLst>
              </p:cNvPr>
              <p:cNvSpPr txBox="1"/>
              <p:nvPr/>
            </p:nvSpPr>
            <p:spPr>
              <a:xfrm>
                <a:off x="15516279" y="4560882"/>
                <a:ext cx="1772778" cy="46517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lang="en-US" sz="2800" dirty="0">
                    <a:solidFill>
                      <a:schemeClr val="bg1"/>
                    </a:solidFill>
                    <a:latin typeface="+mn-lt"/>
                  </a:rPr>
                  <a:t>22</a:t>
                </a:r>
                <a:r>
                  <a:rPr kumimoji="0" lang="en-US" sz="2800" b="0" i="0" u="none" strike="noStrike" cap="none" spc="0" normalizeH="0" baseline="0" dirty="0">
                    <a:ln>
                      <a:noFill/>
                    </a:ln>
                    <a:solidFill>
                      <a:schemeClr val="bg1"/>
                    </a:solidFill>
                    <a:effectLst/>
                    <a:uFillTx/>
                    <a:latin typeface="+mn-lt"/>
                    <a:sym typeface="Montserrat Light"/>
                  </a:rPr>
                  <a:t>0V-240V</a:t>
                </a:r>
              </a:p>
            </p:txBody>
          </p:sp>
          <p:sp>
            <p:nvSpPr>
              <p:cNvPr id="202" name="TextBox 201">
                <a:extLst>
                  <a:ext uri="{FF2B5EF4-FFF2-40B4-BE49-F238E27FC236}">
                    <a16:creationId xmlns:a16="http://schemas.microsoft.com/office/drawing/2014/main" id="{C43D7889-8921-DD49-972E-814253D9FD6A}"/>
                  </a:ext>
                </a:extLst>
              </p:cNvPr>
              <p:cNvSpPr txBox="1"/>
              <p:nvPr/>
            </p:nvSpPr>
            <p:spPr>
              <a:xfrm>
                <a:off x="15517743" y="5086368"/>
                <a:ext cx="1772778" cy="46517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sym typeface="Montserrat Light"/>
                  </a:rPr>
                  <a:t>220V-240V</a:t>
                </a:r>
              </a:p>
            </p:txBody>
          </p:sp>
        </p:grpSp>
      </p:grpSp>
      <p:grpSp>
        <p:nvGrpSpPr>
          <p:cNvPr id="25" name="Group 24">
            <a:extLst>
              <a:ext uri="{FF2B5EF4-FFF2-40B4-BE49-F238E27FC236}">
                <a16:creationId xmlns:a16="http://schemas.microsoft.com/office/drawing/2014/main" id="{CFEB6A4E-9873-4BDE-B0BE-7EF4D93C2465}"/>
              </a:ext>
            </a:extLst>
          </p:cNvPr>
          <p:cNvGrpSpPr/>
          <p:nvPr/>
        </p:nvGrpSpPr>
        <p:grpSpPr>
          <a:xfrm>
            <a:off x="12992100" y="5027402"/>
            <a:ext cx="11739817" cy="2242280"/>
            <a:chOff x="12192000" y="3615052"/>
            <a:chExt cx="11739817" cy="2242280"/>
          </a:xfrm>
        </p:grpSpPr>
        <p:sp>
          <p:nvSpPr>
            <p:cNvPr id="247" name="Rounded Rectangle">
              <a:extLst>
                <a:ext uri="{FF2B5EF4-FFF2-40B4-BE49-F238E27FC236}">
                  <a16:creationId xmlns:a16="http://schemas.microsoft.com/office/drawing/2014/main" id="{D91D24E8-F6C7-9C43-B9EE-7BA3EE8FD90A}"/>
                </a:ext>
              </a:extLst>
            </p:cNvPr>
            <p:cNvSpPr/>
            <p:nvPr/>
          </p:nvSpPr>
          <p:spPr>
            <a:xfrm>
              <a:off x="12192000" y="3965535"/>
              <a:ext cx="822960" cy="822960"/>
            </a:xfrm>
            <a:prstGeom prst="roundRect">
              <a:avLst>
                <a:gd name="adj" fmla="val 30239"/>
              </a:avLst>
            </a:prstGeom>
            <a:solidFill>
              <a:srgbClr val="B3B6BA"/>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Arial Black" panose="020B0604020202020204" pitchFamily="34" charset="0"/>
                <a:ea typeface="+mn-ea"/>
                <a:cs typeface="Arial Black" panose="020B0604020202020204" pitchFamily="34" charset="0"/>
                <a:sym typeface="Helvetica Neue Medium"/>
              </a:endParaRPr>
            </a:p>
          </p:txBody>
        </p:sp>
        <p:sp>
          <p:nvSpPr>
            <p:cNvPr id="248" name="Type text here">
              <a:extLst>
                <a:ext uri="{FF2B5EF4-FFF2-40B4-BE49-F238E27FC236}">
                  <a16:creationId xmlns:a16="http://schemas.microsoft.com/office/drawing/2014/main" id="{3B7D344E-ED69-1D42-807B-7BB63C6EED26}"/>
                </a:ext>
              </a:extLst>
            </p:cNvPr>
            <p:cNvSpPr txBox="1"/>
            <p:nvPr/>
          </p:nvSpPr>
          <p:spPr>
            <a:xfrm>
              <a:off x="13233187" y="3615052"/>
              <a:ext cx="10698630" cy="22422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lvl="0" hangingPunct="1">
                <a:lnSpc>
                  <a:spcPct val="150000"/>
                </a:lnSpc>
              </a:pPr>
              <a:r>
                <a:rPr lang="en-US" sz="3200" b="1" dirty="0">
                  <a:solidFill>
                    <a:srgbClr val="000000"/>
                  </a:solidFill>
                </a:rPr>
                <a:t>Charging Behavior</a:t>
              </a:r>
              <a:endParaRPr lang="en-US" sz="1800" b="1" dirty="0">
                <a:solidFill>
                  <a:srgbClr val="000000"/>
                </a:solidFill>
              </a:endParaRPr>
            </a:p>
            <a:p>
              <a:pPr marL="457200" lvl="0" indent="-457200" hangingPunct="1">
                <a:lnSpc>
                  <a:spcPct val="150000"/>
                </a:lnSpc>
                <a:buFont typeface="Arial" panose="020B0604020202020204" pitchFamily="34" charset="0"/>
                <a:buChar char="•"/>
              </a:pPr>
              <a:r>
                <a:rPr lang="en-US" sz="3200" dirty="0">
                  <a:solidFill>
                    <a:srgbClr val="000000"/>
                  </a:solidFill>
                </a:rPr>
                <a:t>Not continuously charging the container </a:t>
              </a:r>
              <a:endParaRPr lang="en-US" sz="1000" dirty="0">
                <a:solidFill>
                  <a:srgbClr val="000000"/>
                </a:solidFill>
              </a:endParaRPr>
            </a:p>
            <a:p>
              <a:pPr marL="457200" lvl="0" indent="-457200" hangingPunct="1">
                <a:lnSpc>
                  <a:spcPct val="150000"/>
                </a:lnSpc>
                <a:buFont typeface="Arial" panose="020B0604020202020204" pitchFamily="34" charset="0"/>
                <a:buChar char="•"/>
              </a:pPr>
              <a:r>
                <a:rPr lang="en-US" sz="3200" dirty="0">
                  <a:solidFill>
                    <a:srgbClr val="000000"/>
                  </a:solidFill>
                </a:rPr>
                <a:t>Frequently alternating between charging and no charging</a:t>
              </a:r>
            </a:p>
          </p:txBody>
        </p:sp>
        <p:grpSp>
          <p:nvGrpSpPr>
            <p:cNvPr id="204" name="Google Shape;11458;p77">
              <a:extLst>
                <a:ext uri="{FF2B5EF4-FFF2-40B4-BE49-F238E27FC236}">
                  <a16:creationId xmlns:a16="http://schemas.microsoft.com/office/drawing/2014/main" id="{09115A34-2085-6541-A92C-B1AB5E9AD915}"/>
                </a:ext>
              </a:extLst>
            </p:cNvPr>
            <p:cNvGrpSpPr/>
            <p:nvPr/>
          </p:nvGrpSpPr>
          <p:grpSpPr>
            <a:xfrm>
              <a:off x="12362101" y="4052758"/>
              <a:ext cx="606989" cy="722550"/>
              <a:chOff x="1331406" y="1513361"/>
              <a:chExt cx="301784" cy="348607"/>
            </a:xfrm>
            <a:solidFill>
              <a:schemeClr val="tx1"/>
            </a:solidFill>
          </p:grpSpPr>
          <p:sp>
            <p:nvSpPr>
              <p:cNvPr id="205" name="Google Shape;11459;p77">
                <a:extLst>
                  <a:ext uri="{FF2B5EF4-FFF2-40B4-BE49-F238E27FC236}">
                    <a16:creationId xmlns:a16="http://schemas.microsoft.com/office/drawing/2014/main" id="{BBAA8A3C-DF12-D14F-AB5B-16CDBCF5435A}"/>
                  </a:ext>
                </a:extLst>
              </p:cNvPr>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grpFill/>
              <a:ln>
                <a:noFill/>
              </a:ln>
            </p:spPr>
            <p:txBody>
              <a:bodyPr spcFirstLastPara="1" wrap="square" lIns="121900" tIns="121900" rIns="121900" bIns="121900" anchor="ctr" anchorCtr="0">
                <a:noAutofit/>
              </a:bodyPr>
              <a:lstStyle/>
              <a:p>
                <a:endParaRPr sz="2400"/>
              </a:p>
            </p:txBody>
          </p:sp>
          <p:sp>
            <p:nvSpPr>
              <p:cNvPr id="206" name="Google Shape;11460;p77">
                <a:extLst>
                  <a:ext uri="{FF2B5EF4-FFF2-40B4-BE49-F238E27FC236}">
                    <a16:creationId xmlns:a16="http://schemas.microsoft.com/office/drawing/2014/main" id="{E9778223-6175-1243-9BB7-68E5B5CBE099}"/>
                  </a:ext>
                </a:extLst>
              </p:cNvPr>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grpFill/>
              <a:ln>
                <a:noFill/>
              </a:ln>
            </p:spPr>
            <p:txBody>
              <a:bodyPr spcFirstLastPara="1" wrap="square" lIns="121900" tIns="121900" rIns="121900" bIns="121900" anchor="ctr" anchorCtr="0">
                <a:noAutofit/>
              </a:bodyPr>
              <a:lstStyle/>
              <a:p>
                <a:endParaRPr sz="2400"/>
              </a:p>
            </p:txBody>
          </p:sp>
          <p:sp>
            <p:nvSpPr>
              <p:cNvPr id="207" name="Google Shape;11461;p77">
                <a:extLst>
                  <a:ext uri="{FF2B5EF4-FFF2-40B4-BE49-F238E27FC236}">
                    <a16:creationId xmlns:a16="http://schemas.microsoft.com/office/drawing/2014/main" id="{7C743510-7B90-604B-A347-6E55EEE15B1B}"/>
                  </a:ext>
                </a:extLst>
              </p:cNvPr>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grpFill/>
              <a:ln>
                <a:noFill/>
              </a:ln>
            </p:spPr>
            <p:txBody>
              <a:bodyPr spcFirstLastPara="1" wrap="square" lIns="121900" tIns="121900" rIns="121900" bIns="121900" anchor="ctr" anchorCtr="0">
                <a:noAutofit/>
              </a:bodyPr>
              <a:lstStyle/>
              <a:p>
                <a:endParaRPr sz="2400"/>
              </a:p>
            </p:txBody>
          </p:sp>
          <p:sp>
            <p:nvSpPr>
              <p:cNvPr id="246" name="Google Shape;11462;p77">
                <a:extLst>
                  <a:ext uri="{FF2B5EF4-FFF2-40B4-BE49-F238E27FC236}">
                    <a16:creationId xmlns:a16="http://schemas.microsoft.com/office/drawing/2014/main" id="{13C4CBE0-9A46-444E-BF84-5709142967E5}"/>
                  </a:ext>
                </a:extLst>
              </p:cNvPr>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grpFill/>
              <a:ln>
                <a:noFill/>
              </a:ln>
            </p:spPr>
            <p:txBody>
              <a:bodyPr spcFirstLastPara="1" wrap="square" lIns="121900" tIns="121900" rIns="121900" bIns="121900" anchor="ctr" anchorCtr="0">
                <a:noAutofit/>
              </a:bodyPr>
              <a:lstStyle/>
              <a:p>
                <a:endParaRPr sz="2400"/>
              </a:p>
            </p:txBody>
          </p:sp>
        </p:grpSp>
      </p:grpSp>
      <p:pic>
        <p:nvPicPr>
          <p:cNvPr id="251" name="Picture 250">
            <a:extLst>
              <a:ext uri="{FF2B5EF4-FFF2-40B4-BE49-F238E27FC236}">
                <a16:creationId xmlns:a16="http://schemas.microsoft.com/office/drawing/2014/main" id="{C4A32C2F-493D-344D-ADBB-382706B8AAAF}"/>
              </a:ext>
            </a:extLst>
          </p:cNvPr>
          <p:cNvPicPr>
            <a:picLocks noChangeAspect="1"/>
          </p:cNvPicPr>
          <p:nvPr/>
        </p:nvPicPr>
        <p:blipFill>
          <a:blip r:embed="rId3"/>
          <a:stretch>
            <a:fillRect/>
          </a:stretch>
        </p:blipFill>
        <p:spPr>
          <a:xfrm>
            <a:off x="13421978" y="7571233"/>
            <a:ext cx="9144000" cy="4804907"/>
          </a:xfrm>
          <a:prstGeom prst="rect">
            <a:avLst/>
          </a:prstGeom>
        </p:spPr>
      </p:pic>
      <p:sp>
        <p:nvSpPr>
          <p:cNvPr id="62" name="TextBox 61">
            <a:extLst>
              <a:ext uri="{FF2B5EF4-FFF2-40B4-BE49-F238E27FC236}">
                <a16:creationId xmlns:a16="http://schemas.microsoft.com/office/drawing/2014/main" id="{A3F3FA42-D8F3-4E88-8C7F-85910E192C47}"/>
              </a:ext>
            </a:extLst>
          </p:cNvPr>
          <p:cNvSpPr txBox="1"/>
          <p:nvPr/>
        </p:nvSpPr>
        <p:spPr>
          <a:xfrm>
            <a:off x="1080154" y="3330442"/>
            <a:ext cx="20913432" cy="850682"/>
          </a:xfrm>
          <a:prstGeom prst="rect">
            <a:avLst/>
          </a:prstGeom>
          <a:noFill/>
        </p:spPr>
        <p:txBody>
          <a:bodyPr wrap="square" rtlCol="0">
            <a:spAutoFit/>
          </a:bodyPr>
          <a:lstStyle/>
          <a:p>
            <a:pPr algn="ctr"/>
            <a:r>
              <a:rPr lang="en-US" altLang="ko-KR" sz="4400" b="1" dirty="0">
                <a:solidFill>
                  <a:schemeClr val="bg1"/>
                </a:solidFill>
                <a:latin typeface="+mn-lt"/>
                <a:cs typeface="Arial" pitchFamily="34" charset="0"/>
              </a:rPr>
              <a:t>Supply voltage of 100V-127V</a:t>
            </a:r>
            <a:r>
              <a:rPr lang="en-US" altLang="ko-KR" sz="4000" b="1" dirty="0">
                <a:solidFill>
                  <a:schemeClr val="bg1"/>
                </a:solidFill>
                <a:latin typeface="+mn-lt"/>
                <a:cs typeface="Arial" pitchFamily="34" charset="0"/>
              </a:rPr>
              <a:t> </a:t>
            </a:r>
            <a:r>
              <a:rPr lang="en-US" altLang="ko-KR" sz="4000" dirty="0">
                <a:solidFill>
                  <a:schemeClr val="bg1"/>
                </a:solidFill>
                <a:latin typeface="+mn-lt"/>
                <a:cs typeface="Arial" pitchFamily="34" charset="0"/>
              </a:rPr>
              <a:t>and</a:t>
            </a:r>
            <a:r>
              <a:rPr lang="en-US" altLang="ko-KR" sz="4400" b="1" dirty="0">
                <a:solidFill>
                  <a:schemeClr val="bg1"/>
                </a:solidFill>
                <a:latin typeface="+mn-lt"/>
                <a:cs typeface="Arial" pitchFamily="34" charset="0"/>
              </a:rPr>
              <a:t> incorrect charging behavior</a:t>
            </a:r>
            <a:r>
              <a:rPr lang="en-US" altLang="zh-CN" sz="4400" b="1" dirty="0">
                <a:solidFill>
                  <a:schemeClr val="bg1"/>
                </a:solidFill>
                <a:latin typeface="+mn-lt"/>
                <a:cs typeface="Arial" pitchFamily="34" charset="0"/>
              </a:rPr>
              <a:t> </a:t>
            </a:r>
            <a:r>
              <a:rPr lang="en-US" altLang="zh-CN" sz="4400" dirty="0">
                <a:solidFill>
                  <a:schemeClr val="bg1"/>
                </a:solidFill>
                <a:latin typeface="+mn-lt"/>
                <a:cs typeface="Arial" pitchFamily="34" charset="0"/>
              </a:rPr>
              <a:t>increase charger alarm rate</a:t>
            </a:r>
            <a:endParaRPr lang="en-US" altLang="ko-KR" sz="4400" dirty="0">
              <a:solidFill>
                <a:schemeClr val="bg1"/>
              </a:solidFill>
              <a:latin typeface="+mn-lt"/>
              <a:cs typeface="Arial" pitchFamily="34" charset="0"/>
            </a:endParaRPr>
          </a:p>
        </p:txBody>
      </p:sp>
      <p:sp>
        <p:nvSpPr>
          <p:cNvPr id="54" name="TextBox 53">
            <a:extLst>
              <a:ext uri="{FF2B5EF4-FFF2-40B4-BE49-F238E27FC236}">
                <a16:creationId xmlns:a16="http://schemas.microsoft.com/office/drawing/2014/main" id="{A3C5EB9D-2825-EC4E-8A11-2E4CFD441A00}"/>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15</a:t>
            </a:r>
          </a:p>
        </p:txBody>
      </p:sp>
    </p:spTree>
    <p:extLst>
      <p:ext uri="{BB962C8B-B14F-4D97-AF65-F5344CB8AC3E}">
        <p14:creationId xmlns:p14="http://schemas.microsoft.com/office/powerpoint/2010/main" val="1343845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20C9572-00A3-1D49-BB97-015B155C5F2F}"/>
              </a:ext>
            </a:extLst>
          </p:cNvPr>
          <p:cNvGrpSpPr/>
          <p:nvPr/>
        </p:nvGrpSpPr>
        <p:grpSpPr>
          <a:xfrm>
            <a:off x="3471843" y="3701736"/>
            <a:ext cx="3164376" cy="8430172"/>
            <a:chOff x="1765418" y="2032194"/>
            <a:chExt cx="1582188" cy="4215086"/>
          </a:xfrm>
        </p:grpSpPr>
        <p:sp>
          <p:nvSpPr>
            <p:cNvPr id="16" name="Rectangle 15">
              <a:extLst>
                <a:ext uri="{FF2B5EF4-FFF2-40B4-BE49-F238E27FC236}">
                  <a16:creationId xmlns:a16="http://schemas.microsoft.com/office/drawing/2014/main" id="{A67E99BB-A7C6-9444-B256-36BF567E3A8B}"/>
                </a:ext>
              </a:extLst>
            </p:cNvPr>
            <p:cNvSpPr/>
            <p:nvPr/>
          </p:nvSpPr>
          <p:spPr>
            <a:xfrm>
              <a:off x="1770266" y="3444979"/>
              <a:ext cx="1577340" cy="2651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nvGrpSpPr>
            <p:cNvPr id="17" name="Group 16">
              <a:extLst>
                <a:ext uri="{FF2B5EF4-FFF2-40B4-BE49-F238E27FC236}">
                  <a16:creationId xmlns:a16="http://schemas.microsoft.com/office/drawing/2014/main" id="{CB9F6EFF-C4E3-CF46-9E87-428F98AA2299}"/>
                </a:ext>
              </a:extLst>
            </p:cNvPr>
            <p:cNvGrpSpPr/>
            <p:nvPr/>
          </p:nvGrpSpPr>
          <p:grpSpPr>
            <a:xfrm>
              <a:off x="1765418" y="2046047"/>
              <a:ext cx="106680" cy="4201233"/>
              <a:chOff x="3467100" y="1310676"/>
              <a:chExt cx="177800" cy="4669285"/>
            </a:xfrm>
          </p:grpSpPr>
          <p:sp>
            <p:nvSpPr>
              <p:cNvPr id="20" name="Rectangle 19">
                <a:extLst>
                  <a:ext uri="{FF2B5EF4-FFF2-40B4-BE49-F238E27FC236}">
                    <a16:creationId xmlns:a16="http://schemas.microsoft.com/office/drawing/2014/main" id="{A5C632E2-5FDA-D542-9A03-6204A1E5BED3}"/>
                  </a:ext>
                </a:extLst>
              </p:cNvPr>
              <p:cNvSpPr/>
              <p:nvPr/>
            </p:nvSpPr>
            <p:spPr>
              <a:xfrm flipH="1">
                <a:off x="3467100" y="2880857"/>
                <a:ext cx="177800" cy="2946704"/>
              </a:xfrm>
              <a:prstGeom prst="rect">
                <a:avLst/>
              </a:prstGeom>
              <a:gradFill flip="none" rotWithShape="1">
                <a:gsLst>
                  <a:gs pos="100000">
                    <a:schemeClr val="bg1">
                      <a:alpha val="0"/>
                    </a:schemeClr>
                  </a:gs>
                  <a:gs pos="0">
                    <a:schemeClr val="tx1">
                      <a:lumMod val="50000"/>
                      <a:lumOff val="50000"/>
                      <a:alpha val="7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1" name="Rectangle 20">
                <a:extLst>
                  <a:ext uri="{FF2B5EF4-FFF2-40B4-BE49-F238E27FC236}">
                    <a16:creationId xmlns:a16="http://schemas.microsoft.com/office/drawing/2014/main" id="{0FDBBB11-C7CE-DD4A-A196-246CD38BF105}"/>
                  </a:ext>
                </a:extLst>
              </p:cNvPr>
              <p:cNvSpPr/>
              <p:nvPr/>
            </p:nvSpPr>
            <p:spPr>
              <a:xfrm flipH="1">
                <a:off x="3467100" y="1310676"/>
                <a:ext cx="177800" cy="1570181"/>
              </a:xfrm>
              <a:prstGeom prst="rect">
                <a:avLst/>
              </a:prstGeom>
              <a:gradFill flip="none" rotWithShape="1">
                <a:gsLst>
                  <a:gs pos="100000">
                    <a:schemeClr val="accent3">
                      <a:alpha val="46000"/>
                    </a:schemeClr>
                  </a:gs>
                  <a:gs pos="0">
                    <a:schemeClr val="tx2">
                      <a:alpha val="5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2" name="Rectangle 21">
                <a:extLst>
                  <a:ext uri="{FF2B5EF4-FFF2-40B4-BE49-F238E27FC236}">
                    <a16:creationId xmlns:a16="http://schemas.microsoft.com/office/drawing/2014/main" id="{5BC59171-ED23-594F-A3E6-DECBCFA8C591}"/>
                  </a:ext>
                </a:extLst>
              </p:cNvPr>
              <p:cNvSpPr/>
              <p:nvPr/>
            </p:nvSpPr>
            <p:spPr>
              <a:xfrm flipH="1">
                <a:off x="3467100" y="5827561"/>
                <a:ext cx="177800" cy="152400"/>
              </a:xfrm>
              <a:prstGeom prst="rect">
                <a:avLst/>
              </a:prstGeom>
              <a:gradFill flip="none" rotWithShape="1">
                <a:gsLst>
                  <a:gs pos="100000">
                    <a:schemeClr val="accent3">
                      <a:alpha val="46000"/>
                    </a:schemeClr>
                  </a:gs>
                  <a:gs pos="0">
                    <a:schemeClr val="tx2">
                      <a:alpha val="5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sp>
          <p:nvSpPr>
            <p:cNvPr id="18" name="Rectangle 17">
              <a:extLst>
                <a:ext uri="{FF2B5EF4-FFF2-40B4-BE49-F238E27FC236}">
                  <a16:creationId xmlns:a16="http://schemas.microsoft.com/office/drawing/2014/main" id="{95838F30-F5BC-0B47-BBA3-BD5A8A2B676C}"/>
                </a:ext>
              </a:extLst>
            </p:cNvPr>
            <p:cNvSpPr/>
            <p:nvPr/>
          </p:nvSpPr>
          <p:spPr>
            <a:xfrm>
              <a:off x="1770266" y="2032194"/>
              <a:ext cx="1577340" cy="14127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t>Compressor Alarm Rate</a:t>
              </a:r>
            </a:p>
          </p:txBody>
        </p:sp>
        <p:sp>
          <p:nvSpPr>
            <p:cNvPr id="19" name="Rectangle 18">
              <a:extLst>
                <a:ext uri="{FF2B5EF4-FFF2-40B4-BE49-F238E27FC236}">
                  <a16:creationId xmlns:a16="http://schemas.microsoft.com/office/drawing/2014/main" id="{231D50DE-3766-1A4D-8028-3CD164B568C3}"/>
                </a:ext>
              </a:extLst>
            </p:cNvPr>
            <p:cNvSpPr/>
            <p:nvPr/>
          </p:nvSpPr>
          <p:spPr>
            <a:xfrm>
              <a:off x="1770266" y="6096303"/>
              <a:ext cx="1577340" cy="1371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grpSp>
        <p:nvGrpSpPr>
          <p:cNvPr id="23" name="Group 22">
            <a:extLst>
              <a:ext uri="{FF2B5EF4-FFF2-40B4-BE49-F238E27FC236}">
                <a16:creationId xmlns:a16="http://schemas.microsoft.com/office/drawing/2014/main" id="{A6089B56-B278-104F-A229-64715A9925EA}"/>
              </a:ext>
            </a:extLst>
          </p:cNvPr>
          <p:cNvGrpSpPr/>
          <p:nvPr/>
        </p:nvGrpSpPr>
        <p:grpSpPr>
          <a:xfrm>
            <a:off x="16200659" y="3701736"/>
            <a:ext cx="3154680" cy="8402464"/>
            <a:chOff x="497608" y="1388615"/>
            <a:chExt cx="3020291" cy="4669285"/>
          </a:xfrm>
        </p:grpSpPr>
        <p:sp>
          <p:nvSpPr>
            <p:cNvPr id="24" name="Rectangle 23">
              <a:extLst>
                <a:ext uri="{FF2B5EF4-FFF2-40B4-BE49-F238E27FC236}">
                  <a16:creationId xmlns:a16="http://schemas.microsoft.com/office/drawing/2014/main" id="{1C6656EF-1834-E04E-AC76-3997C0B121BB}"/>
                </a:ext>
              </a:extLst>
            </p:cNvPr>
            <p:cNvSpPr/>
            <p:nvPr/>
          </p:nvSpPr>
          <p:spPr>
            <a:xfrm>
              <a:off x="497608" y="1388615"/>
              <a:ext cx="3020291" cy="15701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t>Mean Number of Door Openings</a:t>
              </a:r>
            </a:p>
          </p:txBody>
        </p:sp>
        <p:sp>
          <p:nvSpPr>
            <p:cNvPr id="25" name="Rectangle 24">
              <a:extLst>
                <a:ext uri="{FF2B5EF4-FFF2-40B4-BE49-F238E27FC236}">
                  <a16:creationId xmlns:a16="http://schemas.microsoft.com/office/drawing/2014/main" id="{B0DB3C87-814A-F24D-B3DE-AC50A0FB0C44}"/>
                </a:ext>
              </a:extLst>
            </p:cNvPr>
            <p:cNvSpPr/>
            <p:nvPr/>
          </p:nvSpPr>
          <p:spPr>
            <a:xfrm>
              <a:off x="497608" y="2958796"/>
              <a:ext cx="3020291" cy="294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6" name="Rectangle 25">
              <a:extLst>
                <a:ext uri="{FF2B5EF4-FFF2-40B4-BE49-F238E27FC236}">
                  <a16:creationId xmlns:a16="http://schemas.microsoft.com/office/drawing/2014/main" id="{0407B720-BEDF-A648-BED9-EE3B72F6F383}"/>
                </a:ext>
              </a:extLst>
            </p:cNvPr>
            <p:cNvSpPr/>
            <p:nvPr/>
          </p:nvSpPr>
          <p:spPr>
            <a:xfrm>
              <a:off x="497608" y="5905500"/>
              <a:ext cx="3020291" cy="152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grpSp>
        <p:nvGrpSpPr>
          <p:cNvPr id="27" name="Group 26">
            <a:extLst>
              <a:ext uri="{FF2B5EF4-FFF2-40B4-BE49-F238E27FC236}">
                <a16:creationId xmlns:a16="http://schemas.microsoft.com/office/drawing/2014/main" id="{BD219814-2241-4C47-ADF7-C91F2593865B}"/>
              </a:ext>
            </a:extLst>
          </p:cNvPr>
          <p:cNvGrpSpPr/>
          <p:nvPr/>
        </p:nvGrpSpPr>
        <p:grpSpPr>
          <a:xfrm>
            <a:off x="12949727" y="3701736"/>
            <a:ext cx="3154680" cy="8402464"/>
            <a:chOff x="497608" y="1388615"/>
            <a:chExt cx="3020291" cy="4669285"/>
          </a:xfrm>
          <a:effectLst/>
        </p:grpSpPr>
        <p:sp>
          <p:nvSpPr>
            <p:cNvPr id="28" name="Rectangle 27">
              <a:extLst>
                <a:ext uri="{FF2B5EF4-FFF2-40B4-BE49-F238E27FC236}">
                  <a16:creationId xmlns:a16="http://schemas.microsoft.com/office/drawing/2014/main" id="{DF09FEAA-7D1F-334A-8913-A56C028A2493}"/>
                </a:ext>
              </a:extLst>
            </p:cNvPr>
            <p:cNvSpPr/>
            <p:nvPr/>
          </p:nvSpPr>
          <p:spPr>
            <a:xfrm>
              <a:off x="497608" y="1388615"/>
              <a:ext cx="3020291" cy="15701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t>Mean Battery Level</a:t>
              </a:r>
            </a:p>
          </p:txBody>
        </p:sp>
        <p:sp>
          <p:nvSpPr>
            <p:cNvPr id="29" name="Rectangle 28">
              <a:extLst>
                <a:ext uri="{FF2B5EF4-FFF2-40B4-BE49-F238E27FC236}">
                  <a16:creationId xmlns:a16="http://schemas.microsoft.com/office/drawing/2014/main" id="{5F894E0A-8E22-3F4F-9058-D0FEBACEFF2C}"/>
                </a:ext>
              </a:extLst>
            </p:cNvPr>
            <p:cNvSpPr/>
            <p:nvPr/>
          </p:nvSpPr>
          <p:spPr>
            <a:xfrm>
              <a:off x="497608" y="2958796"/>
              <a:ext cx="3020291" cy="294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0" name="Rectangle 29">
              <a:extLst>
                <a:ext uri="{FF2B5EF4-FFF2-40B4-BE49-F238E27FC236}">
                  <a16:creationId xmlns:a16="http://schemas.microsoft.com/office/drawing/2014/main" id="{91A87106-66EF-114A-9808-BE50BD576D2E}"/>
                </a:ext>
              </a:extLst>
            </p:cNvPr>
            <p:cNvSpPr/>
            <p:nvPr/>
          </p:nvSpPr>
          <p:spPr>
            <a:xfrm>
              <a:off x="497608" y="5905500"/>
              <a:ext cx="3020291"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grpSp>
        <p:nvGrpSpPr>
          <p:cNvPr id="31" name="Group 30">
            <a:extLst>
              <a:ext uri="{FF2B5EF4-FFF2-40B4-BE49-F238E27FC236}">
                <a16:creationId xmlns:a16="http://schemas.microsoft.com/office/drawing/2014/main" id="{A01BDA8D-BE5C-AC47-AEFE-5C2ED68E997D}"/>
              </a:ext>
            </a:extLst>
          </p:cNvPr>
          <p:cNvGrpSpPr/>
          <p:nvPr/>
        </p:nvGrpSpPr>
        <p:grpSpPr>
          <a:xfrm>
            <a:off x="6636218" y="3701736"/>
            <a:ext cx="3163199" cy="8402464"/>
            <a:chOff x="497607" y="1388615"/>
            <a:chExt cx="3028447" cy="4669285"/>
          </a:xfrm>
          <a:effectLst/>
        </p:grpSpPr>
        <p:sp>
          <p:nvSpPr>
            <p:cNvPr id="32" name="Rectangle 31">
              <a:extLst>
                <a:ext uri="{FF2B5EF4-FFF2-40B4-BE49-F238E27FC236}">
                  <a16:creationId xmlns:a16="http://schemas.microsoft.com/office/drawing/2014/main" id="{AD2CDFE2-0891-834B-9E1E-27AF72C4B969}"/>
                </a:ext>
              </a:extLst>
            </p:cNvPr>
            <p:cNvSpPr/>
            <p:nvPr/>
          </p:nvSpPr>
          <p:spPr>
            <a:xfrm>
              <a:off x="497607" y="1388615"/>
              <a:ext cx="3028447" cy="1570181"/>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t>Temperature Deviation Rate</a:t>
              </a:r>
            </a:p>
          </p:txBody>
        </p:sp>
        <p:sp>
          <p:nvSpPr>
            <p:cNvPr id="33" name="Rectangle 32">
              <a:extLst>
                <a:ext uri="{FF2B5EF4-FFF2-40B4-BE49-F238E27FC236}">
                  <a16:creationId xmlns:a16="http://schemas.microsoft.com/office/drawing/2014/main" id="{2D864211-2094-F040-A4A0-0273B486783E}"/>
                </a:ext>
              </a:extLst>
            </p:cNvPr>
            <p:cNvSpPr/>
            <p:nvPr/>
          </p:nvSpPr>
          <p:spPr>
            <a:xfrm>
              <a:off x="497608" y="2958796"/>
              <a:ext cx="3020291" cy="294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4" name="Rectangle 33">
              <a:extLst>
                <a:ext uri="{FF2B5EF4-FFF2-40B4-BE49-F238E27FC236}">
                  <a16:creationId xmlns:a16="http://schemas.microsoft.com/office/drawing/2014/main" id="{370BD7F2-133C-A64F-8A42-DDE2E9428A6B}"/>
                </a:ext>
              </a:extLst>
            </p:cNvPr>
            <p:cNvSpPr/>
            <p:nvPr/>
          </p:nvSpPr>
          <p:spPr>
            <a:xfrm>
              <a:off x="497608" y="5905500"/>
              <a:ext cx="3020291" cy="152400"/>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grpSp>
        <p:nvGrpSpPr>
          <p:cNvPr id="35" name="Group 34">
            <a:extLst>
              <a:ext uri="{FF2B5EF4-FFF2-40B4-BE49-F238E27FC236}">
                <a16:creationId xmlns:a16="http://schemas.microsoft.com/office/drawing/2014/main" id="{9C0C20B7-D94B-FB4A-B4BC-1529505E7027}"/>
              </a:ext>
            </a:extLst>
          </p:cNvPr>
          <p:cNvGrpSpPr/>
          <p:nvPr/>
        </p:nvGrpSpPr>
        <p:grpSpPr>
          <a:xfrm>
            <a:off x="12953347" y="3701737"/>
            <a:ext cx="213360" cy="8402466"/>
            <a:chOff x="6410024" y="1310676"/>
            <a:chExt cx="177800" cy="4669285"/>
          </a:xfrm>
        </p:grpSpPr>
        <p:sp>
          <p:nvSpPr>
            <p:cNvPr id="36" name="Rectangle 35">
              <a:extLst>
                <a:ext uri="{FF2B5EF4-FFF2-40B4-BE49-F238E27FC236}">
                  <a16:creationId xmlns:a16="http://schemas.microsoft.com/office/drawing/2014/main" id="{868F4E22-D8A4-DF47-BCB4-D378BFFC3D60}"/>
                </a:ext>
              </a:extLst>
            </p:cNvPr>
            <p:cNvSpPr/>
            <p:nvPr/>
          </p:nvSpPr>
          <p:spPr>
            <a:xfrm flipH="1">
              <a:off x="6410024" y="2880857"/>
              <a:ext cx="177800" cy="2946704"/>
            </a:xfrm>
            <a:prstGeom prst="rect">
              <a:avLst/>
            </a:prstGeom>
            <a:gradFill flip="none" rotWithShape="1">
              <a:gsLst>
                <a:gs pos="100000">
                  <a:schemeClr val="bg1">
                    <a:alpha val="0"/>
                  </a:schemeClr>
                </a:gs>
                <a:gs pos="0">
                  <a:schemeClr val="tx1">
                    <a:lumMod val="50000"/>
                    <a:lumOff val="50000"/>
                    <a:alpha val="7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7" name="Rectangle 36">
              <a:extLst>
                <a:ext uri="{FF2B5EF4-FFF2-40B4-BE49-F238E27FC236}">
                  <a16:creationId xmlns:a16="http://schemas.microsoft.com/office/drawing/2014/main" id="{DE58A36E-28A2-D443-8E3A-3B9FA65F6B5B}"/>
                </a:ext>
              </a:extLst>
            </p:cNvPr>
            <p:cNvSpPr/>
            <p:nvPr/>
          </p:nvSpPr>
          <p:spPr>
            <a:xfrm flipH="1">
              <a:off x="6410024" y="1310676"/>
              <a:ext cx="177800" cy="1570181"/>
            </a:xfrm>
            <a:prstGeom prst="rect">
              <a:avLst/>
            </a:prstGeom>
            <a:gradFill flip="none" rotWithShape="1">
              <a:gsLst>
                <a:gs pos="100000">
                  <a:schemeClr val="accent4"/>
                </a:gs>
                <a:gs pos="0">
                  <a:schemeClr val="accent4">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8" name="Rectangle 37">
              <a:extLst>
                <a:ext uri="{FF2B5EF4-FFF2-40B4-BE49-F238E27FC236}">
                  <a16:creationId xmlns:a16="http://schemas.microsoft.com/office/drawing/2014/main" id="{6D81E63F-136E-9940-B858-6889EC5638AD}"/>
                </a:ext>
              </a:extLst>
            </p:cNvPr>
            <p:cNvSpPr/>
            <p:nvPr/>
          </p:nvSpPr>
          <p:spPr>
            <a:xfrm flipH="1">
              <a:off x="6410024" y="5827561"/>
              <a:ext cx="177800" cy="152400"/>
            </a:xfrm>
            <a:prstGeom prst="rect">
              <a:avLst/>
            </a:prstGeom>
            <a:gradFill flip="none" rotWithShape="1">
              <a:gsLst>
                <a:gs pos="100000">
                  <a:schemeClr val="accent4"/>
                </a:gs>
                <a:gs pos="0">
                  <a:schemeClr val="accent4">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grpSp>
        <p:nvGrpSpPr>
          <p:cNvPr id="39" name="Group 38">
            <a:extLst>
              <a:ext uri="{FF2B5EF4-FFF2-40B4-BE49-F238E27FC236}">
                <a16:creationId xmlns:a16="http://schemas.microsoft.com/office/drawing/2014/main" id="{40A3FD7A-BB18-BC4E-BFF8-3863A4BC3B19}"/>
              </a:ext>
            </a:extLst>
          </p:cNvPr>
          <p:cNvGrpSpPr/>
          <p:nvPr/>
        </p:nvGrpSpPr>
        <p:grpSpPr>
          <a:xfrm>
            <a:off x="16100787" y="3701737"/>
            <a:ext cx="213360" cy="8402466"/>
            <a:chOff x="6410024" y="1310676"/>
            <a:chExt cx="177800" cy="4669285"/>
          </a:xfrm>
        </p:grpSpPr>
        <p:sp>
          <p:nvSpPr>
            <p:cNvPr id="40" name="Rectangle 39">
              <a:extLst>
                <a:ext uri="{FF2B5EF4-FFF2-40B4-BE49-F238E27FC236}">
                  <a16:creationId xmlns:a16="http://schemas.microsoft.com/office/drawing/2014/main" id="{E48AE1B3-380F-944D-8F7C-3C5F0D6770D7}"/>
                </a:ext>
              </a:extLst>
            </p:cNvPr>
            <p:cNvSpPr/>
            <p:nvPr/>
          </p:nvSpPr>
          <p:spPr>
            <a:xfrm flipH="1">
              <a:off x="6410024" y="2880857"/>
              <a:ext cx="177800" cy="2946704"/>
            </a:xfrm>
            <a:prstGeom prst="rect">
              <a:avLst/>
            </a:prstGeom>
            <a:gradFill flip="none" rotWithShape="1">
              <a:gsLst>
                <a:gs pos="100000">
                  <a:schemeClr val="bg1">
                    <a:alpha val="0"/>
                  </a:schemeClr>
                </a:gs>
                <a:gs pos="0">
                  <a:schemeClr val="tx1">
                    <a:lumMod val="50000"/>
                    <a:lumOff val="50000"/>
                    <a:alpha val="7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1" name="Rectangle 40">
              <a:extLst>
                <a:ext uri="{FF2B5EF4-FFF2-40B4-BE49-F238E27FC236}">
                  <a16:creationId xmlns:a16="http://schemas.microsoft.com/office/drawing/2014/main" id="{90EF9D16-4EDA-E543-BF46-BC24C4158F97}"/>
                </a:ext>
              </a:extLst>
            </p:cNvPr>
            <p:cNvSpPr/>
            <p:nvPr/>
          </p:nvSpPr>
          <p:spPr>
            <a:xfrm flipH="1">
              <a:off x="6410024" y="1310676"/>
              <a:ext cx="177800" cy="1570181"/>
            </a:xfrm>
            <a:prstGeom prst="rect">
              <a:avLst/>
            </a:prstGeom>
            <a:gradFill flip="none" rotWithShape="1">
              <a:gsLst>
                <a:gs pos="100000">
                  <a:schemeClr val="accent1">
                    <a:lumMod val="75000"/>
                  </a:schemeClr>
                </a:gs>
                <a:gs pos="0">
                  <a:schemeClr val="accent1">
                    <a:lumMod val="50000"/>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2" name="Rectangle 41">
              <a:extLst>
                <a:ext uri="{FF2B5EF4-FFF2-40B4-BE49-F238E27FC236}">
                  <a16:creationId xmlns:a16="http://schemas.microsoft.com/office/drawing/2014/main" id="{CDB8030C-9A8E-5644-BC8A-A1E7E2FD6258}"/>
                </a:ext>
              </a:extLst>
            </p:cNvPr>
            <p:cNvSpPr/>
            <p:nvPr/>
          </p:nvSpPr>
          <p:spPr>
            <a:xfrm flipH="1">
              <a:off x="6410024" y="5827561"/>
              <a:ext cx="177800" cy="152400"/>
            </a:xfrm>
            <a:prstGeom prst="rect">
              <a:avLst/>
            </a:prstGeom>
            <a:gradFill flip="none" rotWithShape="1">
              <a:gsLst>
                <a:gs pos="100000">
                  <a:schemeClr val="accent1">
                    <a:lumMod val="75000"/>
                  </a:schemeClr>
                </a:gs>
                <a:gs pos="0">
                  <a:schemeClr val="accent1">
                    <a:lumMod val="50000"/>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grpSp>
        <p:nvGrpSpPr>
          <p:cNvPr id="43" name="Group 42">
            <a:extLst>
              <a:ext uri="{FF2B5EF4-FFF2-40B4-BE49-F238E27FC236}">
                <a16:creationId xmlns:a16="http://schemas.microsoft.com/office/drawing/2014/main" id="{2F728909-6D5B-9041-86DE-DC08D888433C}"/>
              </a:ext>
            </a:extLst>
          </p:cNvPr>
          <p:cNvGrpSpPr/>
          <p:nvPr/>
        </p:nvGrpSpPr>
        <p:grpSpPr>
          <a:xfrm>
            <a:off x="19259087" y="3701736"/>
            <a:ext cx="3202806" cy="8402464"/>
            <a:chOff x="497608" y="1388615"/>
            <a:chExt cx="3066367" cy="4669285"/>
          </a:xfrm>
          <a:effectLst>
            <a:outerShdw blurRad="50800" dist="38100" algn="l" rotWithShape="0">
              <a:prstClr val="black">
                <a:alpha val="40000"/>
              </a:prstClr>
            </a:outerShdw>
          </a:effectLst>
        </p:grpSpPr>
        <p:sp>
          <p:nvSpPr>
            <p:cNvPr id="44" name="Rectangle 43">
              <a:extLst>
                <a:ext uri="{FF2B5EF4-FFF2-40B4-BE49-F238E27FC236}">
                  <a16:creationId xmlns:a16="http://schemas.microsoft.com/office/drawing/2014/main" id="{1C49B818-BEEC-F147-9353-FB3FE11871FC}"/>
                </a:ext>
              </a:extLst>
            </p:cNvPr>
            <p:cNvSpPr/>
            <p:nvPr/>
          </p:nvSpPr>
          <p:spPr>
            <a:xfrm>
              <a:off x="543684" y="1388615"/>
              <a:ext cx="3020291" cy="15701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Arial" panose="020B0604020202020204" pitchFamily="34" charset="0"/>
                  <a:cs typeface="Arial" panose="020B0604020202020204" pitchFamily="34" charset="0"/>
                </a:rPr>
                <a:t>Charging Time Ratio</a:t>
              </a:r>
              <a:endParaRPr lang="en-US" sz="3200" b="1"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359DB3DE-AD82-8148-B616-3FA3CE8929C8}"/>
                </a:ext>
              </a:extLst>
            </p:cNvPr>
            <p:cNvSpPr/>
            <p:nvPr/>
          </p:nvSpPr>
          <p:spPr>
            <a:xfrm>
              <a:off x="497608" y="2958796"/>
              <a:ext cx="3020291" cy="294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6" name="Rectangle 45">
              <a:extLst>
                <a:ext uri="{FF2B5EF4-FFF2-40B4-BE49-F238E27FC236}">
                  <a16:creationId xmlns:a16="http://schemas.microsoft.com/office/drawing/2014/main" id="{ABB028BF-D2BB-2F4B-A565-DBBAE4FCDCF6}"/>
                </a:ext>
              </a:extLst>
            </p:cNvPr>
            <p:cNvSpPr/>
            <p:nvPr/>
          </p:nvSpPr>
          <p:spPr>
            <a:xfrm>
              <a:off x="497608" y="5905500"/>
              <a:ext cx="3020291"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grpSp>
        <p:nvGrpSpPr>
          <p:cNvPr id="47" name="Group 46">
            <a:extLst>
              <a:ext uri="{FF2B5EF4-FFF2-40B4-BE49-F238E27FC236}">
                <a16:creationId xmlns:a16="http://schemas.microsoft.com/office/drawing/2014/main" id="{BC2E7846-B2DB-4E46-B7F2-1933C6987763}"/>
              </a:ext>
            </a:extLst>
          </p:cNvPr>
          <p:cNvGrpSpPr/>
          <p:nvPr/>
        </p:nvGrpSpPr>
        <p:grpSpPr>
          <a:xfrm>
            <a:off x="19259087" y="3701737"/>
            <a:ext cx="213360" cy="8402466"/>
            <a:chOff x="6410024" y="1310676"/>
            <a:chExt cx="177800" cy="4669285"/>
          </a:xfrm>
        </p:grpSpPr>
        <p:sp>
          <p:nvSpPr>
            <p:cNvPr id="48" name="Rectangle 47">
              <a:extLst>
                <a:ext uri="{FF2B5EF4-FFF2-40B4-BE49-F238E27FC236}">
                  <a16:creationId xmlns:a16="http://schemas.microsoft.com/office/drawing/2014/main" id="{9F23F680-56BC-E64C-BC8E-D7924404A2A7}"/>
                </a:ext>
              </a:extLst>
            </p:cNvPr>
            <p:cNvSpPr/>
            <p:nvPr/>
          </p:nvSpPr>
          <p:spPr>
            <a:xfrm flipH="1">
              <a:off x="6410024" y="2880857"/>
              <a:ext cx="177800" cy="2946704"/>
            </a:xfrm>
            <a:prstGeom prst="rect">
              <a:avLst/>
            </a:prstGeom>
            <a:gradFill flip="none" rotWithShape="1">
              <a:gsLst>
                <a:gs pos="100000">
                  <a:schemeClr val="bg1">
                    <a:alpha val="0"/>
                  </a:schemeClr>
                </a:gs>
                <a:gs pos="0">
                  <a:schemeClr val="tx1">
                    <a:lumMod val="50000"/>
                    <a:lumOff val="50000"/>
                    <a:alpha val="7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9" name="Rectangle 48">
              <a:extLst>
                <a:ext uri="{FF2B5EF4-FFF2-40B4-BE49-F238E27FC236}">
                  <a16:creationId xmlns:a16="http://schemas.microsoft.com/office/drawing/2014/main" id="{0817C6DC-5606-6E4D-AE40-19E0C2638F96}"/>
                </a:ext>
              </a:extLst>
            </p:cNvPr>
            <p:cNvSpPr/>
            <p:nvPr/>
          </p:nvSpPr>
          <p:spPr>
            <a:xfrm flipH="1">
              <a:off x="6410024" y="1310676"/>
              <a:ext cx="177800" cy="1570181"/>
            </a:xfrm>
            <a:prstGeom prst="rect">
              <a:avLst/>
            </a:prstGeom>
            <a:gradFill flip="none" rotWithShape="1">
              <a:gsLst>
                <a:gs pos="100000">
                  <a:schemeClr val="tx2"/>
                </a:gs>
                <a:gs pos="0">
                  <a:srgbClr val="031F2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0" name="Rectangle 49">
              <a:extLst>
                <a:ext uri="{FF2B5EF4-FFF2-40B4-BE49-F238E27FC236}">
                  <a16:creationId xmlns:a16="http://schemas.microsoft.com/office/drawing/2014/main" id="{BC339A4C-8418-3D4C-A4F6-AF7ACC7A1339}"/>
                </a:ext>
              </a:extLst>
            </p:cNvPr>
            <p:cNvSpPr/>
            <p:nvPr/>
          </p:nvSpPr>
          <p:spPr>
            <a:xfrm flipH="1">
              <a:off x="6410024" y="5827561"/>
              <a:ext cx="177800" cy="152400"/>
            </a:xfrm>
            <a:prstGeom prst="rect">
              <a:avLst/>
            </a:prstGeom>
            <a:gradFill flip="none" rotWithShape="1">
              <a:gsLst>
                <a:gs pos="100000">
                  <a:schemeClr val="tx2"/>
                </a:gs>
                <a:gs pos="0">
                  <a:srgbClr val="031F2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grpSp>
        <p:nvGrpSpPr>
          <p:cNvPr id="52" name="Group 51">
            <a:extLst>
              <a:ext uri="{FF2B5EF4-FFF2-40B4-BE49-F238E27FC236}">
                <a16:creationId xmlns:a16="http://schemas.microsoft.com/office/drawing/2014/main" id="{73831362-3552-2840-9A9A-832492892079}"/>
              </a:ext>
            </a:extLst>
          </p:cNvPr>
          <p:cNvGrpSpPr/>
          <p:nvPr/>
        </p:nvGrpSpPr>
        <p:grpSpPr>
          <a:xfrm>
            <a:off x="9797233" y="3706688"/>
            <a:ext cx="3154680" cy="8402464"/>
            <a:chOff x="497608" y="1388615"/>
            <a:chExt cx="3020291" cy="4669285"/>
          </a:xfrm>
        </p:grpSpPr>
        <p:sp>
          <p:nvSpPr>
            <p:cNvPr id="53" name="Rectangle 52">
              <a:extLst>
                <a:ext uri="{FF2B5EF4-FFF2-40B4-BE49-F238E27FC236}">
                  <a16:creationId xmlns:a16="http://schemas.microsoft.com/office/drawing/2014/main" id="{E3598A5F-5D09-5443-8C6F-F57E91BC0F4B}"/>
                </a:ext>
              </a:extLst>
            </p:cNvPr>
            <p:cNvSpPr/>
            <p:nvPr/>
          </p:nvSpPr>
          <p:spPr>
            <a:xfrm>
              <a:off x="497608" y="1388615"/>
              <a:ext cx="3020291" cy="15701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latin typeface="Arial" panose="020B0604020202020204" pitchFamily="34" charset="0"/>
                  <a:cs typeface="Arial" panose="020B0604020202020204" pitchFamily="34" charset="0"/>
                </a:rPr>
                <a:t>Out of Designed Temperature  </a:t>
              </a:r>
            </a:p>
            <a:p>
              <a:pPr algn="ctr"/>
              <a:r>
                <a:rPr lang="en-US" sz="2800" b="1" dirty="0">
                  <a:latin typeface="Arial" panose="020B0604020202020204" pitchFamily="34" charset="0"/>
                  <a:cs typeface="Arial" panose="020B0604020202020204" pitchFamily="34" charset="0"/>
                </a:rPr>
                <a:t>  Exposure (</a:t>
              </a:r>
              <a:r>
                <a:rPr lang="en-US" sz="2800" b="1" dirty="0" err="1">
                  <a:latin typeface="Arial" panose="020B0604020202020204" pitchFamily="34" charset="0"/>
                  <a:cs typeface="Arial" panose="020B0604020202020204" pitchFamily="34" charset="0"/>
                </a:rPr>
                <a:t>hrs</a:t>
              </a:r>
              <a:r>
                <a:rPr lang="en-US" sz="2800" b="1"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59167EE6-60C2-BC43-AAB3-80E95FBA65DC}"/>
                </a:ext>
              </a:extLst>
            </p:cNvPr>
            <p:cNvSpPr/>
            <p:nvPr/>
          </p:nvSpPr>
          <p:spPr>
            <a:xfrm>
              <a:off x="497608" y="2958796"/>
              <a:ext cx="3020291" cy="294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5" name="Rectangle 54">
              <a:extLst>
                <a:ext uri="{FF2B5EF4-FFF2-40B4-BE49-F238E27FC236}">
                  <a16:creationId xmlns:a16="http://schemas.microsoft.com/office/drawing/2014/main" id="{61F89AB3-0803-5E45-92F5-9098484B3139}"/>
                </a:ext>
              </a:extLst>
            </p:cNvPr>
            <p:cNvSpPr/>
            <p:nvPr/>
          </p:nvSpPr>
          <p:spPr>
            <a:xfrm>
              <a:off x="497608" y="5905500"/>
              <a:ext cx="3020291"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grpSp>
        <p:nvGrpSpPr>
          <p:cNvPr id="56" name="Group 55">
            <a:extLst>
              <a:ext uri="{FF2B5EF4-FFF2-40B4-BE49-F238E27FC236}">
                <a16:creationId xmlns:a16="http://schemas.microsoft.com/office/drawing/2014/main" id="{AC8CEA3E-31F4-6346-A591-386C62857517}"/>
              </a:ext>
            </a:extLst>
          </p:cNvPr>
          <p:cNvGrpSpPr/>
          <p:nvPr/>
        </p:nvGrpSpPr>
        <p:grpSpPr>
          <a:xfrm>
            <a:off x="9797233" y="3706689"/>
            <a:ext cx="213360" cy="8402466"/>
            <a:chOff x="6410024" y="1310676"/>
            <a:chExt cx="177800" cy="4669285"/>
          </a:xfrm>
        </p:grpSpPr>
        <p:sp>
          <p:nvSpPr>
            <p:cNvPr id="57" name="Rectangle 56">
              <a:extLst>
                <a:ext uri="{FF2B5EF4-FFF2-40B4-BE49-F238E27FC236}">
                  <a16:creationId xmlns:a16="http://schemas.microsoft.com/office/drawing/2014/main" id="{484AB143-2841-DB45-8061-A98BA90BA1C9}"/>
                </a:ext>
              </a:extLst>
            </p:cNvPr>
            <p:cNvSpPr/>
            <p:nvPr/>
          </p:nvSpPr>
          <p:spPr>
            <a:xfrm flipH="1">
              <a:off x="6410024" y="2880857"/>
              <a:ext cx="177800" cy="2946704"/>
            </a:xfrm>
            <a:prstGeom prst="rect">
              <a:avLst/>
            </a:prstGeom>
            <a:gradFill flip="none" rotWithShape="1">
              <a:gsLst>
                <a:gs pos="100000">
                  <a:schemeClr val="bg1">
                    <a:alpha val="0"/>
                  </a:schemeClr>
                </a:gs>
                <a:gs pos="0">
                  <a:schemeClr val="tx1">
                    <a:lumMod val="50000"/>
                    <a:lumOff val="50000"/>
                    <a:alpha val="7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8" name="Rectangle 57">
              <a:extLst>
                <a:ext uri="{FF2B5EF4-FFF2-40B4-BE49-F238E27FC236}">
                  <a16:creationId xmlns:a16="http://schemas.microsoft.com/office/drawing/2014/main" id="{5314B75B-38B9-3944-BBE8-1C7C336D02F2}"/>
                </a:ext>
              </a:extLst>
            </p:cNvPr>
            <p:cNvSpPr/>
            <p:nvPr/>
          </p:nvSpPr>
          <p:spPr>
            <a:xfrm flipH="1">
              <a:off x="6410024" y="1310676"/>
              <a:ext cx="177800" cy="1570181"/>
            </a:xfrm>
            <a:prstGeom prst="rect">
              <a:avLst/>
            </a:prstGeom>
            <a:gradFill flip="none" rotWithShape="1">
              <a:gsLst>
                <a:gs pos="100000">
                  <a:schemeClr val="tx2"/>
                </a:gs>
                <a:gs pos="0">
                  <a:srgbClr val="031F2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9" name="Rectangle 58">
              <a:extLst>
                <a:ext uri="{FF2B5EF4-FFF2-40B4-BE49-F238E27FC236}">
                  <a16:creationId xmlns:a16="http://schemas.microsoft.com/office/drawing/2014/main" id="{553F54A2-D544-2D4F-A5CA-51BBFF568A2D}"/>
                </a:ext>
              </a:extLst>
            </p:cNvPr>
            <p:cNvSpPr/>
            <p:nvPr/>
          </p:nvSpPr>
          <p:spPr>
            <a:xfrm flipH="1">
              <a:off x="6410024" y="5827561"/>
              <a:ext cx="177800" cy="152400"/>
            </a:xfrm>
            <a:prstGeom prst="rect">
              <a:avLst/>
            </a:prstGeom>
            <a:gradFill flip="none" rotWithShape="1">
              <a:gsLst>
                <a:gs pos="100000">
                  <a:schemeClr val="tx2"/>
                </a:gs>
                <a:gs pos="0">
                  <a:srgbClr val="031F2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pic>
        <p:nvPicPr>
          <p:cNvPr id="60" name="Graphic 59" descr="Battery charging">
            <a:extLst>
              <a:ext uri="{FF2B5EF4-FFF2-40B4-BE49-F238E27FC236}">
                <a16:creationId xmlns:a16="http://schemas.microsoft.com/office/drawing/2014/main" id="{7B870B3A-8EBE-4240-ACA4-B1AA94C911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35421" y="6958994"/>
            <a:ext cx="1188720" cy="1188720"/>
          </a:xfrm>
          <a:prstGeom prst="rect">
            <a:avLst/>
          </a:prstGeom>
        </p:spPr>
      </p:pic>
      <p:sp>
        <p:nvSpPr>
          <p:cNvPr id="63" name="TextBox 62">
            <a:extLst>
              <a:ext uri="{FF2B5EF4-FFF2-40B4-BE49-F238E27FC236}">
                <a16:creationId xmlns:a16="http://schemas.microsoft.com/office/drawing/2014/main" id="{D29EF854-4798-3443-A327-CE8CDF9AA38C}"/>
              </a:ext>
            </a:extLst>
          </p:cNvPr>
          <p:cNvSpPr txBox="1"/>
          <p:nvPr/>
        </p:nvSpPr>
        <p:spPr>
          <a:xfrm>
            <a:off x="531160" y="9145378"/>
            <a:ext cx="2759826" cy="62895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Normal</a:t>
            </a:r>
          </a:p>
        </p:txBody>
      </p:sp>
      <p:sp>
        <p:nvSpPr>
          <p:cNvPr id="64" name="TextBox 63">
            <a:extLst>
              <a:ext uri="{FF2B5EF4-FFF2-40B4-BE49-F238E27FC236}">
                <a16:creationId xmlns:a16="http://schemas.microsoft.com/office/drawing/2014/main" id="{D26D70CB-D6A5-1E41-82B3-3F386E1B2121}"/>
              </a:ext>
            </a:extLst>
          </p:cNvPr>
          <p:cNvSpPr txBox="1"/>
          <p:nvPr/>
        </p:nvSpPr>
        <p:spPr>
          <a:xfrm>
            <a:off x="353820" y="10785200"/>
            <a:ext cx="2759826" cy="628955"/>
          </a:xfrm>
          <a:prstGeom prst="rect">
            <a:avLst/>
          </a:prstGeom>
          <a:noFill/>
        </p:spPr>
        <p:txBody>
          <a:bodyPr wrap="square" rtlCol="0">
            <a:spAutoFit/>
          </a:bodyPr>
          <a:lstStyle/>
          <a:p>
            <a:r>
              <a:rPr lang="en-US" sz="3200" b="1" dirty="0">
                <a:solidFill>
                  <a:srgbClr val="C00000"/>
                </a:solidFill>
                <a:latin typeface="Arial" panose="020B0604020202020204" pitchFamily="34" charset="0"/>
                <a:cs typeface="Arial" panose="020B0604020202020204" pitchFamily="34" charset="0"/>
              </a:rPr>
              <a:t>Abnormal</a:t>
            </a:r>
          </a:p>
        </p:txBody>
      </p:sp>
      <p:cxnSp>
        <p:nvCxnSpPr>
          <p:cNvPr id="65" name="Straight Connector 64">
            <a:extLst>
              <a:ext uri="{FF2B5EF4-FFF2-40B4-BE49-F238E27FC236}">
                <a16:creationId xmlns:a16="http://schemas.microsoft.com/office/drawing/2014/main" id="{CEA50B15-D657-1146-A3E3-CE08EBF44018}"/>
              </a:ext>
            </a:extLst>
          </p:cNvPr>
          <p:cNvCxnSpPr/>
          <p:nvPr/>
        </p:nvCxnSpPr>
        <p:spPr>
          <a:xfrm>
            <a:off x="6916775" y="8685802"/>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73D15E4-D19D-4245-BA42-A166937B24B7}"/>
              </a:ext>
            </a:extLst>
          </p:cNvPr>
          <p:cNvCxnSpPr/>
          <p:nvPr/>
        </p:nvCxnSpPr>
        <p:spPr>
          <a:xfrm>
            <a:off x="6933399" y="10331728"/>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E92978-3E80-1A41-831D-10420CF70718}"/>
              </a:ext>
            </a:extLst>
          </p:cNvPr>
          <p:cNvCxnSpPr/>
          <p:nvPr/>
        </p:nvCxnSpPr>
        <p:spPr>
          <a:xfrm>
            <a:off x="10077789" y="8685802"/>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CF8D8B2-C867-D042-BA3B-BC7153A64A12}"/>
              </a:ext>
            </a:extLst>
          </p:cNvPr>
          <p:cNvCxnSpPr/>
          <p:nvPr/>
        </p:nvCxnSpPr>
        <p:spPr>
          <a:xfrm>
            <a:off x="10094413" y="10331728"/>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2412DFF-7DBD-EF49-AB62-0ECE48AFB9E7}"/>
              </a:ext>
            </a:extLst>
          </p:cNvPr>
          <p:cNvCxnSpPr/>
          <p:nvPr/>
        </p:nvCxnSpPr>
        <p:spPr>
          <a:xfrm>
            <a:off x="13230283" y="8685802"/>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23DB075-AADF-7B4D-A719-3C49423B9929}"/>
              </a:ext>
            </a:extLst>
          </p:cNvPr>
          <p:cNvCxnSpPr/>
          <p:nvPr/>
        </p:nvCxnSpPr>
        <p:spPr>
          <a:xfrm>
            <a:off x="13246907" y="10331728"/>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EBFBC1E-FE4D-AC40-B722-2E96EA8F8F5C}"/>
              </a:ext>
            </a:extLst>
          </p:cNvPr>
          <p:cNvCxnSpPr/>
          <p:nvPr/>
        </p:nvCxnSpPr>
        <p:spPr>
          <a:xfrm>
            <a:off x="16384963" y="8656764"/>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BA0165A-DC90-EB49-AB70-70A8373AC476}"/>
              </a:ext>
            </a:extLst>
          </p:cNvPr>
          <p:cNvCxnSpPr/>
          <p:nvPr/>
        </p:nvCxnSpPr>
        <p:spPr>
          <a:xfrm>
            <a:off x="16401587" y="10302690"/>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83C599E-7232-1341-9714-7DCB29990E08}"/>
              </a:ext>
            </a:extLst>
          </p:cNvPr>
          <p:cNvCxnSpPr/>
          <p:nvPr/>
        </p:nvCxnSpPr>
        <p:spPr>
          <a:xfrm>
            <a:off x="19539643" y="8656764"/>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150C523-BB0F-4747-919F-E0A05CEF6F28}"/>
              </a:ext>
            </a:extLst>
          </p:cNvPr>
          <p:cNvCxnSpPr/>
          <p:nvPr/>
        </p:nvCxnSpPr>
        <p:spPr>
          <a:xfrm>
            <a:off x="19556267" y="10302690"/>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0E9AE25-4BFA-2F4A-84E1-9BEECDE4A169}"/>
              </a:ext>
            </a:extLst>
          </p:cNvPr>
          <p:cNvSpPr txBox="1"/>
          <p:nvPr/>
        </p:nvSpPr>
        <p:spPr>
          <a:xfrm>
            <a:off x="6997444" y="9150280"/>
            <a:ext cx="2506230" cy="62895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13%</a:t>
            </a:r>
          </a:p>
        </p:txBody>
      </p:sp>
      <p:sp>
        <p:nvSpPr>
          <p:cNvPr id="76" name="TextBox 75">
            <a:extLst>
              <a:ext uri="{FF2B5EF4-FFF2-40B4-BE49-F238E27FC236}">
                <a16:creationId xmlns:a16="http://schemas.microsoft.com/office/drawing/2014/main" id="{CA3E9B91-CCBA-2349-91B7-A43CF0F41F2E}"/>
              </a:ext>
            </a:extLst>
          </p:cNvPr>
          <p:cNvSpPr txBox="1"/>
          <p:nvPr/>
        </p:nvSpPr>
        <p:spPr>
          <a:xfrm>
            <a:off x="7041112" y="10796204"/>
            <a:ext cx="2506230" cy="628955"/>
          </a:xfrm>
          <a:prstGeom prst="rect">
            <a:avLst/>
          </a:prstGeom>
          <a:noFill/>
        </p:spPr>
        <p:txBody>
          <a:bodyPr wrap="square" rtlCol="0">
            <a:spAutoFit/>
          </a:bodyPr>
          <a:lstStyle/>
          <a:p>
            <a:pPr algn="ctr"/>
            <a:r>
              <a:rPr lang="en-US" sz="3200" b="1" dirty="0">
                <a:solidFill>
                  <a:srgbClr val="C00000"/>
                </a:solidFill>
                <a:latin typeface="Arial" panose="020B0604020202020204" pitchFamily="34" charset="0"/>
                <a:cs typeface="Arial" panose="020B0604020202020204" pitchFamily="34" charset="0"/>
              </a:rPr>
              <a:t>35%</a:t>
            </a:r>
          </a:p>
        </p:txBody>
      </p:sp>
      <p:sp>
        <p:nvSpPr>
          <p:cNvPr id="77" name="TextBox 76">
            <a:extLst>
              <a:ext uri="{FF2B5EF4-FFF2-40B4-BE49-F238E27FC236}">
                <a16:creationId xmlns:a16="http://schemas.microsoft.com/office/drawing/2014/main" id="{00379192-683E-F74F-BF34-6C379B1B0FDA}"/>
              </a:ext>
            </a:extLst>
          </p:cNvPr>
          <p:cNvSpPr txBox="1"/>
          <p:nvPr/>
        </p:nvSpPr>
        <p:spPr>
          <a:xfrm>
            <a:off x="10146318" y="9150280"/>
            <a:ext cx="2506230" cy="62895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0.045</a:t>
            </a:r>
          </a:p>
        </p:txBody>
      </p:sp>
      <p:sp>
        <p:nvSpPr>
          <p:cNvPr id="78" name="TextBox 77">
            <a:extLst>
              <a:ext uri="{FF2B5EF4-FFF2-40B4-BE49-F238E27FC236}">
                <a16:creationId xmlns:a16="http://schemas.microsoft.com/office/drawing/2014/main" id="{9D2EC5C3-B0CB-6F4D-A1B4-522BD70B338B}"/>
              </a:ext>
            </a:extLst>
          </p:cNvPr>
          <p:cNvSpPr txBox="1"/>
          <p:nvPr/>
        </p:nvSpPr>
        <p:spPr>
          <a:xfrm>
            <a:off x="10189986" y="10796204"/>
            <a:ext cx="2506230" cy="628955"/>
          </a:xfrm>
          <a:prstGeom prst="rect">
            <a:avLst/>
          </a:prstGeom>
          <a:noFill/>
        </p:spPr>
        <p:txBody>
          <a:bodyPr wrap="square" rtlCol="0">
            <a:spAutoFit/>
          </a:bodyPr>
          <a:lstStyle/>
          <a:p>
            <a:pPr algn="ctr"/>
            <a:r>
              <a:rPr lang="en-US" sz="3200" b="1" dirty="0">
                <a:solidFill>
                  <a:srgbClr val="C00000"/>
                </a:solidFill>
                <a:latin typeface="Arial" panose="020B0604020202020204" pitchFamily="34" charset="0"/>
                <a:cs typeface="Arial" panose="020B0604020202020204" pitchFamily="34" charset="0"/>
              </a:rPr>
              <a:t>0.119</a:t>
            </a:r>
          </a:p>
        </p:txBody>
      </p:sp>
      <p:sp>
        <p:nvSpPr>
          <p:cNvPr id="79" name="TextBox 78">
            <a:extLst>
              <a:ext uri="{FF2B5EF4-FFF2-40B4-BE49-F238E27FC236}">
                <a16:creationId xmlns:a16="http://schemas.microsoft.com/office/drawing/2014/main" id="{E8A9FA14-8DD6-714E-B032-BA0B2596C4D5}"/>
              </a:ext>
            </a:extLst>
          </p:cNvPr>
          <p:cNvSpPr txBox="1"/>
          <p:nvPr/>
        </p:nvSpPr>
        <p:spPr>
          <a:xfrm>
            <a:off x="13256684" y="9178630"/>
            <a:ext cx="2506230" cy="62895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80%</a:t>
            </a:r>
          </a:p>
        </p:txBody>
      </p:sp>
      <p:sp>
        <p:nvSpPr>
          <p:cNvPr id="80" name="TextBox 79">
            <a:extLst>
              <a:ext uri="{FF2B5EF4-FFF2-40B4-BE49-F238E27FC236}">
                <a16:creationId xmlns:a16="http://schemas.microsoft.com/office/drawing/2014/main" id="{152B9AAF-4E38-CC42-8A6F-A5A69B8C878D}"/>
              </a:ext>
            </a:extLst>
          </p:cNvPr>
          <p:cNvSpPr txBox="1"/>
          <p:nvPr/>
        </p:nvSpPr>
        <p:spPr>
          <a:xfrm>
            <a:off x="13300352" y="10824554"/>
            <a:ext cx="2506230" cy="628955"/>
          </a:xfrm>
          <a:prstGeom prst="rect">
            <a:avLst/>
          </a:prstGeom>
          <a:noFill/>
        </p:spPr>
        <p:txBody>
          <a:bodyPr wrap="square" rtlCol="0">
            <a:spAutoFit/>
          </a:bodyPr>
          <a:lstStyle/>
          <a:p>
            <a:pPr algn="ctr"/>
            <a:r>
              <a:rPr lang="en-US" sz="3200" b="1" dirty="0">
                <a:solidFill>
                  <a:srgbClr val="C00000"/>
                </a:solidFill>
                <a:latin typeface="Arial" panose="020B0604020202020204" pitchFamily="34" charset="0"/>
                <a:cs typeface="Arial" panose="020B0604020202020204" pitchFamily="34" charset="0"/>
              </a:rPr>
              <a:t>71%</a:t>
            </a:r>
          </a:p>
        </p:txBody>
      </p:sp>
      <p:sp>
        <p:nvSpPr>
          <p:cNvPr id="81" name="TextBox 80">
            <a:extLst>
              <a:ext uri="{FF2B5EF4-FFF2-40B4-BE49-F238E27FC236}">
                <a16:creationId xmlns:a16="http://schemas.microsoft.com/office/drawing/2014/main" id="{3167ED4E-AE49-734D-947C-DFA264555484}"/>
              </a:ext>
            </a:extLst>
          </p:cNvPr>
          <p:cNvSpPr txBox="1"/>
          <p:nvPr/>
        </p:nvSpPr>
        <p:spPr>
          <a:xfrm>
            <a:off x="16354300" y="9160252"/>
            <a:ext cx="2506230" cy="62895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3.5</a:t>
            </a:r>
          </a:p>
        </p:txBody>
      </p:sp>
      <p:sp>
        <p:nvSpPr>
          <p:cNvPr id="82" name="TextBox 81">
            <a:extLst>
              <a:ext uri="{FF2B5EF4-FFF2-40B4-BE49-F238E27FC236}">
                <a16:creationId xmlns:a16="http://schemas.microsoft.com/office/drawing/2014/main" id="{8F653E11-3356-754F-A384-665E572351E2}"/>
              </a:ext>
            </a:extLst>
          </p:cNvPr>
          <p:cNvSpPr txBox="1"/>
          <p:nvPr/>
        </p:nvSpPr>
        <p:spPr>
          <a:xfrm>
            <a:off x="16397968" y="10806176"/>
            <a:ext cx="2506230" cy="628955"/>
          </a:xfrm>
          <a:prstGeom prst="rect">
            <a:avLst/>
          </a:prstGeom>
          <a:noFill/>
        </p:spPr>
        <p:txBody>
          <a:bodyPr wrap="square" rtlCol="0">
            <a:spAutoFit/>
          </a:bodyPr>
          <a:lstStyle/>
          <a:p>
            <a:pPr algn="ctr"/>
            <a:r>
              <a:rPr lang="en-US" sz="3200" b="1" dirty="0">
                <a:solidFill>
                  <a:srgbClr val="C00000"/>
                </a:solidFill>
                <a:latin typeface="Arial" panose="020B0604020202020204" pitchFamily="34" charset="0"/>
                <a:cs typeface="Arial" panose="020B0604020202020204" pitchFamily="34" charset="0"/>
              </a:rPr>
              <a:t>4.4</a:t>
            </a:r>
          </a:p>
        </p:txBody>
      </p:sp>
      <p:sp>
        <p:nvSpPr>
          <p:cNvPr id="84" name="Rectangle 83">
            <a:extLst>
              <a:ext uri="{FF2B5EF4-FFF2-40B4-BE49-F238E27FC236}">
                <a16:creationId xmlns:a16="http://schemas.microsoft.com/office/drawing/2014/main" id="{877467B3-3E43-7843-9C86-B3479F48967E}"/>
              </a:ext>
            </a:extLst>
          </p:cNvPr>
          <p:cNvSpPr/>
          <p:nvPr/>
        </p:nvSpPr>
        <p:spPr>
          <a:xfrm flipH="1">
            <a:off x="6636219" y="6527307"/>
            <a:ext cx="213360" cy="5302649"/>
          </a:xfrm>
          <a:prstGeom prst="rect">
            <a:avLst/>
          </a:prstGeom>
          <a:gradFill flip="none" rotWithShape="1">
            <a:gsLst>
              <a:gs pos="100000">
                <a:schemeClr val="bg1">
                  <a:alpha val="0"/>
                </a:schemeClr>
              </a:gs>
              <a:gs pos="0">
                <a:schemeClr val="tx1">
                  <a:lumMod val="50000"/>
                  <a:lumOff val="50000"/>
                  <a:alpha val="7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5" name="Rectangle 84">
            <a:extLst>
              <a:ext uri="{FF2B5EF4-FFF2-40B4-BE49-F238E27FC236}">
                <a16:creationId xmlns:a16="http://schemas.microsoft.com/office/drawing/2014/main" id="{06C475F7-BD27-A243-AA9A-AB6DC06581F7}"/>
              </a:ext>
            </a:extLst>
          </p:cNvPr>
          <p:cNvSpPr/>
          <p:nvPr/>
        </p:nvSpPr>
        <p:spPr>
          <a:xfrm flipH="1">
            <a:off x="6636219" y="3701737"/>
            <a:ext cx="213360" cy="2825570"/>
          </a:xfrm>
          <a:prstGeom prst="rect">
            <a:avLst/>
          </a:prstGeom>
          <a:gradFill flip="none" rotWithShape="1">
            <a:gsLst>
              <a:gs pos="100000">
                <a:schemeClr val="accent3">
                  <a:lumMod val="25000"/>
                </a:schemeClr>
              </a:gs>
              <a:gs pos="0">
                <a:schemeClr val="tx2">
                  <a:alpha val="5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pic>
        <p:nvPicPr>
          <p:cNvPr id="87" name="Graphic 86" descr="Snowflake">
            <a:extLst>
              <a:ext uri="{FF2B5EF4-FFF2-40B4-BE49-F238E27FC236}">
                <a16:creationId xmlns:a16="http://schemas.microsoft.com/office/drawing/2014/main" id="{C552AAFB-5E2D-0440-A592-30F40A33E5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9289" y="6913274"/>
            <a:ext cx="1280160" cy="1280160"/>
          </a:xfrm>
          <a:prstGeom prst="rect">
            <a:avLst/>
          </a:prstGeom>
        </p:spPr>
      </p:pic>
      <p:cxnSp>
        <p:nvCxnSpPr>
          <p:cNvPr id="88" name="Straight Connector 87">
            <a:extLst>
              <a:ext uri="{FF2B5EF4-FFF2-40B4-BE49-F238E27FC236}">
                <a16:creationId xmlns:a16="http://schemas.microsoft.com/office/drawing/2014/main" id="{1EA166A1-C0D4-8848-A4E4-67A6332D7C21}"/>
              </a:ext>
            </a:extLst>
          </p:cNvPr>
          <p:cNvCxnSpPr/>
          <p:nvPr/>
        </p:nvCxnSpPr>
        <p:spPr>
          <a:xfrm>
            <a:off x="3762095" y="8685802"/>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F64C26B-AF36-A244-8700-DCC28CCBF00A}"/>
              </a:ext>
            </a:extLst>
          </p:cNvPr>
          <p:cNvCxnSpPr/>
          <p:nvPr/>
        </p:nvCxnSpPr>
        <p:spPr>
          <a:xfrm>
            <a:off x="3778719" y="10331728"/>
            <a:ext cx="2560320" cy="0"/>
          </a:xfrm>
          <a:prstGeom prst="line">
            <a:avLst/>
          </a:prstGeom>
          <a:ln w="19050">
            <a:solidFill>
              <a:schemeClr val="tx1">
                <a:lumMod val="50000"/>
                <a:lumOff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CBBD208-0A7F-3B41-812B-B3DA8EECC6AD}"/>
              </a:ext>
            </a:extLst>
          </p:cNvPr>
          <p:cNvSpPr txBox="1"/>
          <p:nvPr/>
        </p:nvSpPr>
        <p:spPr>
          <a:xfrm>
            <a:off x="3762096" y="9150280"/>
            <a:ext cx="2506230" cy="62895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0.3%</a:t>
            </a:r>
          </a:p>
        </p:txBody>
      </p:sp>
      <p:sp>
        <p:nvSpPr>
          <p:cNvPr id="91" name="TextBox 90">
            <a:extLst>
              <a:ext uri="{FF2B5EF4-FFF2-40B4-BE49-F238E27FC236}">
                <a16:creationId xmlns:a16="http://schemas.microsoft.com/office/drawing/2014/main" id="{834CC0BE-F58E-AE46-9665-328514FD8AA6}"/>
              </a:ext>
            </a:extLst>
          </p:cNvPr>
          <p:cNvSpPr txBox="1"/>
          <p:nvPr/>
        </p:nvSpPr>
        <p:spPr>
          <a:xfrm>
            <a:off x="3805764" y="10796204"/>
            <a:ext cx="2506230" cy="628955"/>
          </a:xfrm>
          <a:prstGeom prst="rect">
            <a:avLst/>
          </a:prstGeom>
          <a:noFill/>
        </p:spPr>
        <p:txBody>
          <a:bodyPr wrap="square" rtlCol="0">
            <a:spAutoFit/>
          </a:bodyPr>
          <a:lstStyle/>
          <a:p>
            <a:pPr algn="ctr"/>
            <a:r>
              <a:rPr lang="en-US" sz="3200" b="1" dirty="0">
                <a:solidFill>
                  <a:srgbClr val="C00000"/>
                </a:solidFill>
                <a:latin typeface="Arial" panose="020B0604020202020204" pitchFamily="34" charset="0"/>
                <a:cs typeface="Arial" panose="020B0604020202020204" pitchFamily="34" charset="0"/>
              </a:rPr>
              <a:t>1.1%</a:t>
            </a:r>
          </a:p>
        </p:txBody>
      </p:sp>
      <p:sp>
        <p:nvSpPr>
          <p:cNvPr id="92" name="TextBox 91">
            <a:extLst>
              <a:ext uri="{FF2B5EF4-FFF2-40B4-BE49-F238E27FC236}">
                <a16:creationId xmlns:a16="http://schemas.microsoft.com/office/drawing/2014/main" id="{39559973-6593-524C-A342-A317B2758B3C}"/>
              </a:ext>
            </a:extLst>
          </p:cNvPr>
          <p:cNvSpPr txBox="1"/>
          <p:nvPr/>
        </p:nvSpPr>
        <p:spPr>
          <a:xfrm>
            <a:off x="19529224" y="9150280"/>
            <a:ext cx="2506230" cy="62895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47%</a:t>
            </a:r>
          </a:p>
        </p:txBody>
      </p:sp>
      <p:sp>
        <p:nvSpPr>
          <p:cNvPr id="93" name="TextBox 92">
            <a:extLst>
              <a:ext uri="{FF2B5EF4-FFF2-40B4-BE49-F238E27FC236}">
                <a16:creationId xmlns:a16="http://schemas.microsoft.com/office/drawing/2014/main" id="{06178B2B-1858-4247-B8BF-2EBB2178DED8}"/>
              </a:ext>
            </a:extLst>
          </p:cNvPr>
          <p:cNvSpPr txBox="1"/>
          <p:nvPr/>
        </p:nvSpPr>
        <p:spPr>
          <a:xfrm>
            <a:off x="19572892" y="10796204"/>
            <a:ext cx="2506230" cy="628955"/>
          </a:xfrm>
          <a:prstGeom prst="rect">
            <a:avLst/>
          </a:prstGeom>
          <a:noFill/>
        </p:spPr>
        <p:txBody>
          <a:bodyPr wrap="square" rtlCol="0">
            <a:spAutoFit/>
          </a:bodyPr>
          <a:lstStyle/>
          <a:p>
            <a:pPr algn="ctr"/>
            <a:r>
              <a:rPr lang="en-US" sz="3200" b="1" dirty="0">
                <a:solidFill>
                  <a:srgbClr val="C00000"/>
                </a:solidFill>
                <a:latin typeface="Arial" panose="020B0604020202020204" pitchFamily="34" charset="0"/>
                <a:cs typeface="Arial" panose="020B0604020202020204" pitchFamily="34" charset="0"/>
              </a:rPr>
              <a:t>40%</a:t>
            </a:r>
          </a:p>
        </p:txBody>
      </p:sp>
      <p:pic>
        <p:nvPicPr>
          <p:cNvPr id="94" name="Graphic 93" descr="Hourglass">
            <a:extLst>
              <a:ext uri="{FF2B5EF4-FFF2-40B4-BE49-F238E27FC236}">
                <a16:creationId xmlns:a16="http://schemas.microsoft.com/office/drawing/2014/main" id="{3A46F0A6-05F7-EF44-9542-3296744262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361341" y="7020940"/>
            <a:ext cx="1097280" cy="1097280"/>
          </a:xfrm>
          <a:prstGeom prst="rect">
            <a:avLst/>
          </a:prstGeom>
        </p:spPr>
      </p:pic>
      <p:sp>
        <p:nvSpPr>
          <p:cNvPr id="86" name="Rectangle 85">
            <a:extLst>
              <a:ext uri="{FF2B5EF4-FFF2-40B4-BE49-F238E27FC236}">
                <a16:creationId xmlns:a16="http://schemas.microsoft.com/office/drawing/2014/main" id="{D50B0587-A0BC-6D40-BFE3-4B5F4048A067}"/>
              </a:ext>
            </a:extLst>
          </p:cNvPr>
          <p:cNvSpPr/>
          <p:nvPr/>
        </p:nvSpPr>
        <p:spPr>
          <a:xfrm flipH="1">
            <a:off x="6636219" y="11829956"/>
            <a:ext cx="213360" cy="274247"/>
          </a:xfrm>
          <a:prstGeom prst="rect">
            <a:avLst/>
          </a:prstGeom>
          <a:gradFill flip="none" rotWithShape="1">
            <a:gsLst>
              <a:gs pos="100000">
                <a:schemeClr val="accent3">
                  <a:lumMod val="25000"/>
                </a:schemeClr>
              </a:gs>
              <a:gs pos="0">
                <a:schemeClr val="tx2">
                  <a:alpha val="5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nvGrpSpPr>
          <p:cNvPr id="98" name="Group 97">
            <a:extLst>
              <a:ext uri="{FF2B5EF4-FFF2-40B4-BE49-F238E27FC236}">
                <a16:creationId xmlns:a16="http://schemas.microsoft.com/office/drawing/2014/main" id="{3FA120EF-CB79-8B49-AF80-74C92676FB1F}"/>
              </a:ext>
            </a:extLst>
          </p:cNvPr>
          <p:cNvGrpSpPr/>
          <p:nvPr/>
        </p:nvGrpSpPr>
        <p:grpSpPr>
          <a:xfrm>
            <a:off x="-14741" y="12454417"/>
            <a:ext cx="24599037" cy="1398545"/>
            <a:chOff x="-14741" y="12454417"/>
            <a:chExt cx="24599037" cy="1398545"/>
          </a:xfrm>
        </p:grpSpPr>
        <p:sp>
          <p:nvSpPr>
            <p:cNvPr id="99" name="Rectangle 98">
              <a:extLst>
                <a:ext uri="{FF2B5EF4-FFF2-40B4-BE49-F238E27FC236}">
                  <a16:creationId xmlns:a16="http://schemas.microsoft.com/office/drawing/2014/main" id="{666703B4-E751-EB42-9A07-A19552C7B5F9}"/>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101" name="Chevron 3">
              <a:extLst>
                <a:ext uri="{FF2B5EF4-FFF2-40B4-BE49-F238E27FC236}">
                  <a16:creationId xmlns:a16="http://schemas.microsoft.com/office/drawing/2014/main" id="{05E8D08E-07DF-7746-97DA-D64985B588C0}"/>
                </a:ext>
              </a:extLst>
            </p:cNvPr>
            <p:cNvSpPr/>
            <p:nvPr/>
          </p:nvSpPr>
          <p:spPr>
            <a:xfrm>
              <a:off x="6650864" y="12791593"/>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102" name="November">
              <a:extLst>
                <a:ext uri="{FF2B5EF4-FFF2-40B4-BE49-F238E27FC236}">
                  <a16:creationId xmlns:a16="http://schemas.microsoft.com/office/drawing/2014/main" id="{D93ECF29-B80D-974E-B972-00DCEA67A6D0}"/>
                </a:ext>
              </a:extLst>
            </p:cNvPr>
            <p:cNvSpPr txBox="1"/>
            <p:nvPr/>
          </p:nvSpPr>
          <p:spPr>
            <a:xfrm>
              <a:off x="6954432" y="12921489"/>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Descriptive Analysis</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103" name="Chevron 3">
              <a:extLst>
                <a:ext uri="{FF2B5EF4-FFF2-40B4-BE49-F238E27FC236}">
                  <a16:creationId xmlns:a16="http://schemas.microsoft.com/office/drawing/2014/main" id="{9D962350-6C35-D74B-8655-9C7C0C726FE7}"/>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104" name="Chevron 3">
              <a:extLst>
                <a:ext uri="{FF2B5EF4-FFF2-40B4-BE49-F238E27FC236}">
                  <a16:creationId xmlns:a16="http://schemas.microsoft.com/office/drawing/2014/main" id="{C359F4F0-7A44-7545-A44E-4A0073FA76C9}"/>
                </a:ext>
              </a:extLst>
            </p:cNvPr>
            <p:cNvSpPr/>
            <p:nvPr/>
          </p:nvSpPr>
          <p:spPr>
            <a:xfrm>
              <a:off x="12179694" y="12789411"/>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105" name="Chevron 3">
              <a:extLst>
                <a:ext uri="{FF2B5EF4-FFF2-40B4-BE49-F238E27FC236}">
                  <a16:creationId xmlns:a16="http://schemas.microsoft.com/office/drawing/2014/main" id="{857B3177-333E-9F49-B1DE-497A7CE7E58D}"/>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106" name="November">
              <a:extLst>
                <a:ext uri="{FF2B5EF4-FFF2-40B4-BE49-F238E27FC236}">
                  <a16:creationId xmlns:a16="http://schemas.microsoft.com/office/drawing/2014/main" id="{E3AF7A2C-43C2-1546-BDAA-E1F7C08AB9BD}"/>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107" name="November">
              <a:extLst>
                <a:ext uri="{FF2B5EF4-FFF2-40B4-BE49-F238E27FC236}">
                  <a16:creationId xmlns:a16="http://schemas.microsoft.com/office/drawing/2014/main" id="{943E824A-468A-E244-92E8-49A76C5321F1}"/>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108" name="November">
              <a:extLst>
                <a:ext uri="{FF2B5EF4-FFF2-40B4-BE49-F238E27FC236}">
                  <a16:creationId xmlns:a16="http://schemas.microsoft.com/office/drawing/2014/main" id="{128C37DD-1168-FD42-B5D3-61D78D99BA56}"/>
                </a:ext>
              </a:extLst>
            </p:cNvPr>
            <p:cNvSpPr txBox="1"/>
            <p:nvPr/>
          </p:nvSpPr>
          <p:spPr>
            <a:xfrm>
              <a:off x="12625817" y="12895452"/>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Predictive Model</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grpSp>
        <p:nvGrpSpPr>
          <p:cNvPr id="112" name="Group 111">
            <a:extLst>
              <a:ext uri="{FF2B5EF4-FFF2-40B4-BE49-F238E27FC236}">
                <a16:creationId xmlns:a16="http://schemas.microsoft.com/office/drawing/2014/main" id="{7BB7303C-5C34-2642-93CB-707707639239}"/>
              </a:ext>
            </a:extLst>
          </p:cNvPr>
          <p:cNvGrpSpPr/>
          <p:nvPr/>
        </p:nvGrpSpPr>
        <p:grpSpPr>
          <a:xfrm>
            <a:off x="-625639" y="-141297"/>
            <a:ext cx="25009639" cy="2481959"/>
            <a:chOff x="-625639" y="-141297"/>
            <a:chExt cx="25009639" cy="2481959"/>
          </a:xfrm>
        </p:grpSpPr>
        <p:sp>
          <p:nvSpPr>
            <p:cNvPr id="113" name="Rectangle 112">
              <a:extLst>
                <a:ext uri="{FF2B5EF4-FFF2-40B4-BE49-F238E27FC236}">
                  <a16:creationId xmlns:a16="http://schemas.microsoft.com/office/drawing/2014/main" id="{2C8317E5-330E-894B-A689-3F440B84869D}"/>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FDCDD1E-9579-894C-A9DA-6BB1495410BA}"/>
                </a:ext>
              </a:extLst>
            </p:cNvPr>
            <p:cNvGrpSpPr/>
            <p:nvPr/>
          </p:nvGrpSpPr>
          <p:grpSpPr>
            <a:xfrm>
              <a:off x="-625639" y="580704"/>
              <a:ext cx="24763352" cy="1755819"/>
              <a:chOff x="-625639" y="580704"/>
              <a:chExt cx="24763352" cy="1755819"/>
            </a:xfrm>
          </p:grpSpPr>
          <p:sp>
            <p:nvSpPr>
              <p:cNvPr id="115" name="Timeline">
                <a:extLst>
                  <a:ext uri="{FF2B5EF4-FFF2-40B4-BE49-F238E27FC236}">
                    <a16:creationId xmlns:a16="http://schemas.microsoft.com/office/drawing/2014/main" id="{D5C8A764-6FEE-9746-BB87-C27541306640}"/>
                  </a:ext>
                </a:extLst>
              </p:cNvPr>
              <p:cNvSpPr txBox="1"/>
              <p:nvPr/>
            </p:nvSpPr>
            <p:spPr>
              <a:xfrm>
                <a:off x="-625639"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Compressor Performance Anomalies Risk Profile</a:t>
                </a:r>
              </a:p>
            </p:txBody>
          </p:sp>
          <p:grpSp>
            <p:nvGrpSpPr>
              <p:cNvPr id="116" name="Google Shape;10053;p76">
                <a:extLst>
                  <a:ext uri="{FF2B5EF4-FFF2-40B4-BE49-F238E27FC236}">
                    <a16:creationId xmlns:a16="http://schemas.microsoft.com/office/drawing/2014/main" id="{006AC0D2-E0E1-DB40-8D56-F05A34539437}"/>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118" name="Google Shape;10054;p76">
                  <a:extLst>
                    <a:ext uri="{FF2B5EF4-FFF2-40B4-BE49-F238E27FC236}">
                      <a16:creationId xmlns:a16="http://schemas.microsoft.com/office/drawing/2014/main" id="{D6EDE876-A886-8C4F-A86E-2EFF9EC739E6}"/>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119" name="Google Shape;10055;p76">
                  <a:extLst>
                    <a:ext uri="{FF2B5EF4-FFF2-40B4-BE49-F238E27FC236}">
                      <a16:creationId xmlns:a16="http://schemas.microsoft.com/office/drawing/2014/main" id="{16EBDC30-474D-D84E-A212-1D103A3CE28C}"/>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120" name="Google Shape;10056;p76">
                  <a:extLst>
                    <a:ext uri="{FF2B5EF4-FFF2-40B4-BE49-F238E27FC236}">
                      <a16:creationId xmlns:a16="http://schemas.microsoft.com/office/drawing/2014/main" id="{9A28CE05-55E1-9B4E-9933-DC0A62ECE62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121" name="Google Shape;10057;p76">
                  <a:extLst>
                    <a:ext uri="{FF2B5EF4-FFF2-40B4-BE49-F238E27FC236}">
                      <a16:creationId xmlns:a16="http://schemas.microsoft.com/office/drawing/2014/main" id="{85CC8D05-654F-A844-8C67-3046F70617E6}"/>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22" name="Google Shape;10058;p76">
                  <a:extLst>
                    <a:ext uri="{FF2B5EF4-FFF2-40B4-BE49-F238E27FC236}">
                      <a16:creationId xmlns:a16="http://schemas.microsoft.com/office/drawing/2014/main" id="{622DF007-05B3-794C-93DB-F24D3655E0D3}"/>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23" name="Google Shape;10059;p76">
                  <a:extLst>
                    <a:ext uri="{FF2B5EF4-FFF2-40B4-BE49-F238E27FC236}">
                      <a16:creationId xmlns:a16="http://schemas.microsoft.com/office/drawing/2014/main" id="{934759F1-6FC8-B84C-BC73-D117C5B56E35}"/>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24" name="Google Shape;10060;p76">
                  <a:extLst>
                    <a:ext uri="{FF2B5EF4-FFF2-40B4-BE49-F238E27FC236}">
                      <a16:creationId xmlns:a16="http://schemas.microsoft.com/office/drawing/2014/main" id="{11640179-1957-C548-B8CA-189B81AFCBC1}"/>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17" name="Rectangle 116">
                <a:extLst>
                  <a:ext uri="{FF2B5EF4-FFF2-40B4-BE49-F238E27FC236}">
                    <a16:creationId xmlns:a16="http://schemas.microsoft.com/office/drawing/2014/main" id="{09E978EC-1DDB-6745-9A5C-21E49E265209}"/>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109" name="TextBox 108">
            <a:extLst>
              <a:ext uri="{FF2B5EF4-FFF2-40B4-BE49-F238E27FC236}">
                <a16:creationId xmlns:a16="http://schemas.microsoft.com/office/drawing/2014/main" id="{FA49A734-26F1-45FD-AFF9-AB0F68A71EC5}"/>
              </a:ext>
            </a:extLst>
          </p:cNvPr>
          <p:cNvSpPr txBox="1"/>
          <p:nvPr/>
        </p:nvSpPr>
        <p:spPr>
          <a:xfrm>
            <a:off x="561971" y="2561945"/>
            <a:ext cx="22940626" cy="850682"/>
          </a:xfrm>
          <a:prstGeom prst="rect">
            <a:avLst/>
          </a:prstGeom>
          <a:noFill/>
        </p:spPr>
        <p:txBody>
          <a:bodyPr wrap="square" rtlCol="0">
            <a:spAutoFit/>
          </a:bodyPr>
          <a:lstStyle/>
          <a:p>
            <a:pPr algn="ctr"/>
            <a:r>
              <a:rPr lang="en-US" altLang="ko-KR" sz="4400" dirty="0">
                <a:solidFill>
                  <a:schemeClr val="tx1"/>
                </a:solidFill>
                <a:latin typeface="+mn-lt"/>
                <a:cs typeface="Arial" pitchFamily="34" charset="0"/>
              </a:rPr>
              <a:t>Containers with compressor performance issue tend to have more compressor alarm rate &amp; TD rate</a:t>
            </a:r>
          </a:p>
        </p:txBody>
      </p:sp>
      <p:grpSp>
        <p:nvGrpSpPr>
          <p:cNvPr id="110" name="Google Shape;9497;p74">
            <a:extLst>
              <a:ext uri="{FF2B5EF4-FFF2-40B4-BE49-F238E27FC236}">
                <a16:creationId xmlns:a16="http://schemas.microsoft.com/office/drawing/2014/main" id="{5A014B43-A69C-D14C-AC05-458C527A306F}"/>
              </a:ext>
            </a:extLst>
          </p:cNvPr>
          <p:cNvGrpSpPr/>
          <p:nvPr/>
        </p:nvGrpSpPr>
        <p:grpSpPr>
          <a:xfrm>
            <a:off x="7871949" y="7020940"/>
            <a:ext cx="844555" cy="1008605"/>
            <a:chOff x="3662144" y="4135505"/>
            <a:chExt cx="232955" cy="340318"/>
          </a:xfrm>
          <a:solidFill>
            <a:schemeClr val="accent3">
              <a:lumMod val="25000"/>
            </a:schemeClr>
          </a:solidFill>
        </p:grpSpPr>
        <p:sp>
          <p:nvSpPr>
            <p:cNvPr id="111" name="Google Shape;9498;p74">
              <a:extLst>
                <a:ext uri="{FF2B5EF4-FFF2-40B4-BE49-F238E27FC236}">
                  <a16:creationId xmlns:a16="http://schemas.microsoft.com/office/drawing/2014/main" id="{9297628B-3846-E34F-A843-63A01719D676}"/>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solidFill>
                <a:schemeClr val="accent3">
                  <a:lumMod val="25000"/>
                </a:schemeClr>
              </a:solidFill>
            </a:ln>
          </p:spPr>
          <p:txBody>
            <a:bodyPr spcFirstLastPara="1" wrap="square" lIns="121900" tIns="121900" rIns="121900" bIns="121900" anchor="ctr" anchorCtr="0">
              <a:noAutofit/>
            </a:bodyPr>
            <a:lstStyle/>
            <a:p>
              <a:endParaRPr sz="2400"/>
            </a:p>
          </p:txBody>
        </p:sp>
        <p:sp>
          <p:nvSpPr>
            <p:cNvPr id="125" name="Google Shape;9499;p74">
              <a:extLst>
                <a:ext uri="{FF2B5EF4-FFF2-40B4-BE49-F238E27FC236}">
                  <a16:creationId xmlns:a16="http://schemas.microsoft.com/office/drawing/2014/main" id="{7AB274F6-F97A-7146-A540-1C630DE7BF59}"/>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solidFill>
                <a:schemeClr val="accent3">
                  <a:lumMod val="25000"/>
                </a:schemeClr>
              </a:solidFill>
            </a:ln>
          </p:spPr>
          <p:txBody>
            <a:bodyPr spcFirstLastPara="1" wrap="square" lIns="121900" tIns="121900" rIns="121900" bIns="121900" anchor="ctr" anchorCtr="0">
              <a:noAutofit/>
            </a:bodyPr>
            <a:lstStyle/>
            <a:p>
              <a:endParaRPr sz="2400"/>
            </a:p>
          </p:txBody>
        </p:sp>
        <p:sp>
          <p:nvSpPr>
            <p:cNvPr id="126" name="Google Shape;9500;p74">
              <a:extLst>
                <a:ext uri="{FF2B5EF4-FFF2-40B4-BE49-F238E27FC236}">
                  <a16:creationId xmlns:a16="http://schemas.microsoft.com/office/drawing/2014/main" id="{6B3E55C2-A56A-C046-874F-6E6822849123}"/>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solidFill>
                <a:schemeClr val="accent3">
                  <a:lumMod val="25000"/>
                </a:schemeClr>
              </a:solidFill>
            </a:ln>
          </p:spPr>
          <p:txBody>
            <a:bodyPr spcFirstLastPara="1" wrap="square" lIns="121900" tIns="121900" rIns="121900" bIns="121900" anchor="ctr" anchorCtr="0">
              <a:noAutofit/>
            </a:bodyPr>
            <a:lstStyle/>
            <a:p>
              <a:endParaRPr sz="2400"/>
            </a:p>
          </p:txBody>
        </p:sp>
        <p:sp>
          <p:nvSpPr>
            <p:cNvPr id="127" name="Google Shape;9501;p74">
              <a:extLst>
                <a:ext uri="{FF2B5EF4-FFF2-40B4-BE49-F238E27FC236}">
                  <a16:creationId xmlns:a16="http://schemas.microsoft.com/office/drawing/2014/main" id="{FBA498F3-DC8B-7F43-B462-08F91B0F4A8C}"/>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solidFill>
                <a:schemeClr val="accent3">
                  <a:lumMod val="25000"/>
                </a:schemeClr>
              </a:solidFill>
            </a:ln>
          </p:spPr>
          <p:txBody>
            <a:bodyPr spcFirstLastPara="1" wrap="square" lIns="121900" tIns="121900" rIns="121900" bIns="121900" anchor="ctr" anchorCtr="0">
              <a:noAutofit/>
            </a:bodyPr>
            <a:lstStyle/>
            <a:p>
              <a:endParaRPr sz="2400"/>
            </a:p>
          </p:txBody>
        </p:sp>
      </p:grpSp>
      <p:sp>
        <p:nvSpPr>
          <p:cNvPr id="132" name="Google Shape;1125;p28">
            <a:extLst>
              <a:ext uri="{FF2B5EF4-FFF2-40B4-BE49-F238E27FC236}">
                <a16:creationId xmlns:a16="http://schemas.microsoft.com/office/drawing/2014/main" id="{1CB336FF-0F01-7749-B42A-5B0730D7AFF0}"/>
              </a:ext>
            </a:extLst>
          </p:cNvPr>
          <p:cNvSpPr/>
          <p:nvPr/>
        </p:nvSpPr>
        <p:spPr>
          <a:xfrm>
            <a:off x="10856375" y="7070149"/>
            <a:ext cx="1016258" cy="942137"/>
          </a:xfrm>
          <a:custGeom>
            <a:avLst/>
            <a:gdLst/>
            <a:ahLst/>
            <a:cxnLst/>
            <a:rect l="l" t="t" r="r" b="b"/>
            <a:pathLst>
              <a:path w="497" h="498" extrusionOk="0">
                <a:moveTo>
                  <a:pt x="469" y="231"/>
                </a:moveTo>
                <a:lnTo>
                  <a:pt x="469" y="231"/>
                </a:lnTo>
                <a:cubicBezTo>
                  <a:pt x="469" y="231"/>
                  <a:pt x="451" y="231"/>
                  <a:pt x="443" y="231"/>
                </a:cubicBezTo>
                <a:cubicBezTo>
                  <a:pt x="434" y="231"/>
                  <a:pt x="425" y="240"/>
                  <a:pt x="425" y="249"/>
                </a:cubicBezTo>
                <a:cubicBezTo>
                  <a:pt x="425" y="266"/>
                  <a:pt x="434" y="275"/>
                  <a:pt x="443" y="275"/>
                </a:cubicBezTo>
                <a:cubicBezTo>
                  <a:pt x="451" y="275"/>
                  <a:pt x="469" y="275"/>
                  <a:pt x="469" y="275"/>
                </a:cubicBezTo>
                <a:cubicBezTo>
                  <a:pt x="487" y="275"/>
                  <a:pt x="496" y="266"/>
                  <a:pt x="496" y="249"/>
                </a:cubicBezTo>
                <a:cubicBezTo>
                  <a:pt x="496" y="240"/>
                  <a:pt x="487" y="231"/>
                  <a:pt x="469" y="231"/>
                </a:cubicBezTo>
                <a:close/>
                <a:moveTo>
                  <a:pt x="247" y="116"/>
                </a:moveTo>
                <a:lnTo>
                  <a:pt x="247" y="116"/>
                </a:lnTo>
                <a:cubicBezTo>
                  <a:pt x="168" y="116"/>
                  <a:pt x="115" y="178"/>
                  <a:pt x="115" y="249"/>
                </a:cubicBezTo>
                <a:cubicBezTo>
                  <a:pt x="115" y="328"/>
                  <a:pt x="168" y="391"/>
                  <a:pt x="247" y="391"/>
                </a:cubicBezTo>
                <a:cubicBezTo>
                  <a:pt x="327" y="391"/>
                  <a:pt x="380" y="328"/>
                  <a:pt x="380" y="249"/>
                </a:cubicBezTo>
                <a:cubicBezTo>
                  <a:pt x="380" y="178"/>
                  <a:pt x="327" y="116"/>
                  <a:pt x="247" y="116"/>
                </a:cubicBezTo>
                <a:close/>
                <a:moveTo>
                  <a:pt x="247" y="346"/>
                </a:moveTo>
                <a:lnTo>
                  <a:pt x="247" y="346"/>
                </a:lnTo>
                <a:cubicBezTo>
                  <a:pt x="194" y="346"/>
                  <a:pt x="150" y="302"/>
                  <a:pt x="150" y="249"/>
                </a:cubicBezTo>
                <a:cubicBezTo>
                  <a:pt x="150" y="196"/>
                  <a:pt x="194" y="151"/>
                  <a:pt x="247" y="151"/>
                </a:cubicBezTo>
                <a:cubicBezTo>
                  <a:pt x="300" y="151"/>
                  <a:pt x="345" y="196"/>
                  <a:pt x="345" y="249"/>
                </a:cubicBezTo>
                <a:cubicBezTo>
                  <a:pt x="345" y="302"/>
                  <a:pt x="300" y="346"/>
                  <a:pt x="247" y="346"/>
                </a:cubicBezTo>
                <a:close/>
                <a:moveTo>
                  <a:pt x="71" y="249"/>
                </a:moveTo>
                <a:lnTo>
                  <a:pt x="71" y="249"/>
                </a:lnTo>
                <a:cubicBezTo>
                  <a:pt x="71" y="240"/>
                  <a:pt x="61" y="231"/>
                  <a:pt x="53" y="231"/>
                </a:cubicBezTo>
                <a:cubicBezTo>
                  <a:pt x="44" y="231"/>
                  <a:pt x="26" y="231"/>
                  <a:pt x="26" y="231"/>
                </a:cubicBezTo>
                <a:cubicBezTo>
                  <a:pt x="8" y="231"/>
                  <a:pt x="0" y="240"/>
                  <a:pt x="0" y="249"/>
                </a:cubicBezTo>
                <a:cubicBezTo>
                  <a:pt x="0" y="266"/>
                  <a:pt x="8" y="275"/>
                  <a:pt x="26" y="275"/>
                </a:cubicBezTo>
                <a:cubicBezTo>
                  <a:pt x="26" y="275"/>
                  <a:pt x="44" y="275"/>
                  <a:pt x="53" y="275"/>
                </a:cubicBezTo>
                <a:cubicBezTo>
                  <a:pt x="61" y="275"/>
                  <a:pt x="71" y="266"/>
                  <a:pt x="71" y="249"/>
                </a:cubicBezTo>
                <a:close/>
                <a:moveTo>
                  <a:pt x="247" y="80"/>
                </a:moveTo>
                <a:lnTo>
                  <a:pt x="247" y="80"/>
                </a:lnTo>
                <a:cubicBezTo>
                  <a:pt x="256" y="80"/>
                  <a:pt x="265" y="62"/>
                  <a:pt x="265" y="53"/>
                </a:cubicBezTo>
                <a:cubicBezTo>
                  <a:pt x="265" y="45"/>
                  <a:pt x="265" y="36"/>
                  <a:pt x="265" y="27"/>
                </a:cubicBezTo>
                <a:cubicBezTo>
                  <a:pt x="265" y="18"/>
                  <a:pt x="256" y="0"/>
                  <a:pt x="247" y="0"/>
                </a:cubicBezTo>
                <a:cubicBezTo>
                  <a:pt x="239" y="0"/>
                  <a:pt x="230" y="18"/>
                  <a:pt x="230" y="27"/>
                </a:cubicBezTo>
                <a:cubicBezTo>
                  <a:pt x="230" y="36"/>
                  <a:pt x="230" y="45"/>
                  <a:pt x="230" y="53"/>
                </a:cubicBezTo>
                <a:cubicBezTo>
                  <a:pt x="230" y="62"/>
                  <a:pt x="239" y="80"/>
                  <a:pt x="247" y="80"/>
                </a:cubicBezTo>
                <a:close/>
                <a:moveTo>
                  <a:pt x="247" y="426"/>
                </a:moveTo>
                <a:lnTo>
                  <a:pt x="247" y="426"/>
                </a:lnTo>
                <a:cubicBezTo>
                  <a:pt x="239" y="426"/>
                  <a:pt x="230" y="435"/>
                  <a:pt x="230" y="453"/>
                </a:cubicBezTo>
                <a:lnTo>
                  <a:pt x="230" y="470"/>
                </a:lnTo>
                <a:cubicBezTo>
                  <a:pt x="230" y="488"/>
                  <a:pt x="239" y="497"/>
                  <a:pt x="247" y="497"/>
                </a:cubicBezTo>
                <a:cubicBezTo>
                  <a:pt x="256" y="497"/>
                  <a:pt x="265" y="488"/>
                  <a:pt x="265" y="470"/>
                </a:cubicBezTo>
                <a:lnTo>
                  <a:pt x="265" y="453"/>
                </a:lnTo>
                <a:cubicBezTo>
                  <a:pt x="265" y="435"/>
                  <a:pt x="256" y="426"/>
                  <a:pt x="247" y="426"/>
                </a:cubicBezTo>
                <a:close/>
                <a:moveTo>
                  <a:pt x="434" y="98"/>
                </a:moveTo>
                <a:lnTo>
                  <a:pt x="434" y="98"/>
                </a:lnTo>
                <a:cubicBezTo>
                  <a:pt x="443" y="89"/>
                  <a:pt x="443" y="72"/>
                  <a:pt x="434" y="62"/>
                </a:cubicBezTo>
                <a:cubicBezTo>
                  <a:pt x="425" y="53"/>
                  <a:pt x="416" y="62"/>
                  <a:pt x="398" y="72"/>
                </a:cubicBezTo>
                <a:cubicBezTo>
                  <a:pt x="398" y="72"/>
                  <a:pt x="390" y="80"/>
                  <a:pt x="380" y="89"/>
                </a:cubicBezTo>
                <a:cubicBezTo>
                  <a:pt x="372" y="98"/>
                  <a:pt x="372" y="107"/>
                  <a:pt x="380" y="116"/>
                </a:cubicBezTo>
                <a:cubicBezTo>
                  <a:pt x="390" y="125"/>
                  <a:pt x="407" y="125"/>
                  <a:pt x="416" y="116"/>
                </a:cubicBezTo>
                <a:cubicBezTo>
                  <a:pt x="416" y="107"/>
                  <a:pt x="425" y="98"/>
                  <a:pt x="434" y="98"/>
                </a:cubicBezTo>
                <a:close/>
                <a:moveTo>
                  <a:pt x="79" y="391"/>
                </a:moveTo>
                <a:lnTo>
                  <a:pt x="79" y="391"/>
                </a:lnTo>
                <a:cubicBezTo>
                  <a:pt x="79" y="391"/>
                  <a:pt x="71" y="400"/>
                  <a:pt x="61" y="408"/>
                </a:cubicBezTo>
                <a:cubicBezTo>
                  <a:pt x="53" y="417"/>
                  <a:pt x="53" y="426"/>
                  <a:pt x="61" y="435"/>
                </a:cubicBezTo>
                <a:cubicBezTo>
                  <a:pt x="71" y="444"/>
                  <a:pt x="79" y="444"/>
                  <a:pt x="97" y="435"/>
                </a:cubicBezTo>
                <a:lnTo>
                  <a:pt x="106" y="417"/>
                </a:lnTo>
                <a:cubicBezTo>
                  <a:pt x="124" y="408"/>
                  <a:pt x="124" y="391"/>
                  <a:pt x="115" y="381"/>
                </a:cubicBezTo>
                <a:cubicBezTo>
                  <a:pt x="106" y="381"/>
                  <a:pt x="88" y="381"/>
                  <a:pt x="79" y="391"/>
                </a:cubicBezTo>
                <a:close/>
                <a:moveTo>
                  <a:pt x="97" y="72"/>
                </a:moveTo>
                <a:lnTo>
                  <a:pt x="97" y="72"/>
                </a:lnTo>
                <a:cubicBezTo>
                  <a:pt x="79" y="62"/>
                  <a:pt x="71" y="53"/>
                  <a:pt x="61" y="62"/>
                </a:cubicBezTo>
                <a:cubicBezTo>
                  <a:pt x="53" y="72"/>
                  <a:pt x="53" y="89"/>
                  <a:pt x="61" y="98"/>
                </a:cubicBezTo>
                <a:cubicBezTo>
                  <a:pt x="71" y="98"/>
                  <a:pt x="79" y="107"/>
                  <a:pt x="79" y="116"/>
                </a:cubicBezTo>
                <a:cubicBezTo>
                  <a:pt x="88" y="125"/>
                  <a:pt x="106" y="125"/>
                  <a:pt x="115" y="116"/>
                </a:cubicBezTo>
                <a:cubicBezTo>
                  <a:pt x="124" y="107"/>
                  <a:pt x="124" y="98"/>
                  <a:pt x="106" y="89"/>
                </a:cubicBezTo>
                <a:cubicBezTo>
                  <a:pt x="106" y="80"/>
                  <a:pt x="97" y="72"/>
                  <a:pt x="97" y="72"/>
                </a:cubicBezTo>
                <a:close/>
                <a:moveTo>
                  <a:pt x="380" y="417"/>
                </a:moveTo>
                <a:lnTo>
                  <a:pt x="380" y="417"/>
                </a:lnTo>
                <a:cubicBezTo>
                  <a:pt x="390" y="417"/>
                  <a:pt x="398" y="435"/>
                  <a:pt x="398" y="435"/>
                </a:cubicBezTo>
                <a:cubicBezTo>
                  <a:pt x="416" y="444"/>
                  <a:pt x="425" y="444"/>
                  <a:pt x="434" y="435"/>
                </a:cubicBezTo>
                <a:cubicBezTo>
                  <a:pt x="443" y="426"/>
                  <a:pt x="443" y="417"/>
                  <a:pt x="434" y="408"/>
                </a:cubicBezTo>
                <a:cubicBezTo>
                  <a:pt x="425" y="400"/>
                  <a:pt x="416" y="391"/>
                  <a:pt x="416" y="391"/>
                </a:cubicBezTo>
                <a:cubicBezTo>
                  <a:pt x="407" y="381"/>
                  <a:pt x="390" y="381"/>
                  <a:pt x="380" y="381"/>
                </a:cubicBezTo>
                <a:cubicBezTo>
                  <a:pt x="372" y="391"/>
                  <a:pt x="372" y="408"/>
                  <a:pt x="380" y="417"/>
                </a:cubicBezTo>
                <a:close/>
              </a:path>
            </a:pathLst>
          </a:custGeom>
          <a:solidFill>
            <a:schemeClr val="tx2"/>
          </a:solidFill>
          <a:ln>
            <a:solidFill>
              <a:schemeClr val="tx2"/>
            </a:solidFill>
          </a:ln>
        </p:spPr>
        <p:txBody>
          <a:bodyPr spcFirstLastPara="1" wrap="square" lIns="45700" tIns="22850" rIns="45700" bIns="22850"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Playfair Display"/>
              <a:ea typeface="Playfair Display"/>
              <a:cs typeface="Playfair Display"/>
              <a:sym typeface="Playfair Display"/>
            </a:endParaRPr>
          </a:p>
        </p:txBody>
      </p:sp>
      <p:cxnSp>
        <p:nvCxnSpPr>
          <p:cNvPr id="133" name="Straight Connector 132">
            <a:extLst>
              <a:ext uri="{FF2B5EF4-FFF2-40B4-BE49-F238E27FC236}">
                <a16:creationId xmlns:a16="http://schemas.microsoft.com/office/drawing/2014/main" id="{39A093A9-29C4-D846-9C91-ABD267A6A1B3}"/>
              </a:ext>
            </a:extLst>
          </p:cNvPr>
          <p:cNvCxnSpPr>
            <a:cxnSpLocks/>
          </p:cNvCxnSpPr>
          <p:nvPr/>
        </p:nvCxnSpPr>
        <p:spPr bwMode="auto">
          <a:xfrm>
            <a:off x="10808249" y="7020940"/>
            <a:ext cx="1064384" cy="1018629"/>
          </a:xfrm>
          <a:prstGeom prst="line">
            <a:avLst/>
          </a:prstGeom>
          <a:solidFill>
            <a:srgbClr val="D2D1F7"/>
          </a:solidFill>
          <a:ln w="730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 name="Rounded Rectangle 134">
            <a:extLst>
              <a:ext uri="{FF2B5EF4-FFF2-40B4-BE49-F238E27FC236}">
                <a16:creationId xmlns:a16="http://schemas.microsoft.com/office/drawing/2014/main" id="{C33320E2-D719-5847-A2F1-4EF15F6574CE}"/>
              </a:ext>
            </a:extLst>
          </p:cNvPr>
          <p:cNvSpPr/>
          <p:nvPr/>
        </p:nvSpPr>
        <p:spPr>
          <a:xfrm>
            <a:off x="17407901" y="7122397"/>
            <a:ext cx="596769" cy="812176"/>
          </a:xfrm>
          <a:prstGeom prst="roundRect">
            <a:avLst/>
          </a:prstGeom>
          <a:solidFill>
            <a:schemeClr val="accent1">
              <a:lumMod val="90000"/>
            </a:schemeClr>
          </a:solidFill>
          <a:ln w="381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cxnSp>
        <p:nvCxnSpPr>
          <p:cNvPr id="136" name="Straight Connector 135">
            <a:extLst>
              <a:ext uri="{FF2B5EF4-FFF2-40B4-BE49-F238E27FC236}">
                <a16:creationId xmlns:a16="http://schemas.microsoft.com/office/drawing/2014/main" id="{893C0D9E-E123-C44C-BD05-673DBEA25809}"/>
              </a:ext>
            </a:extLst>
          </p:cNvPr>
          <p:cNvCxnSpPr>
            <a:cxnSpLocks/>
          </p:cNvCxnSpPr>
          <p:nvPr/>
        </p:nvCxnSpPr>
        <p:spPr>
          <a:xfrm>
            <a:off x="17257193" y="7934573"/>
            <a:ext cx="884333" cy="0"/>
          </a:xfrm>
          <a:prstGeom prst="line">
            <a:avLst/>
          </a:prstGeom>
          <a:noFill/>
          <a:ln w="38100" cap="flat" cmpd="sng" algn="ctr">
            <a:solidFill>
              <a:schemeClr val="accent1">
                <a:lumMod val="90000"/>
              </a:schemeClr>
            </a:solidFill>
            <a:prstDash val="solid"/>
          </a:ln>
          <a:effectLst/>
        </p:spPr>
      </p:cxnSp>
      <p:sp>
        <p:nvSpPr>
          <p:cNvPr id="137" name="Rounded Rectangle 136">
            <a:extLst>
              <a:ext uri="{FF2B5EF4-FFF2-40B4-BE49-F238E27FC236}">
                <a16:creationId xmlns:a16="http://schemas.microsoft.com/office/drawing/2014/main" id="{4FCCF14F-B0B1-3148-9AE3-AFEE7DC97043}"/>
              </a:ext>
            </a:extLst>
          </p:cNvPr>
          <p:cNvSpPr/>
          <p:nvPr/>
        </p:nvSpPr>
        <p:spPr>
          <a:xfrm>
            <a:off x="17290793" y="7177916"/>
            <a:ext cx="617231" cy="812175"/>
          </a:xfrm>
          <a:prstGeom prst="roundRect">
            <a:avLst/>
          </a:prstGeom>
          <a:solidFill>
            <a:schemeClr val="accent1">
              <a:lumMod val="90000"/>
            </a:schemeClr>
          </a:solidFill>
          <a:ln w="38100" cap="flat" cmpd="sng" algn="ctr">
            <a:solidFill>
              <a:srgbClr val="FFFFFF"/>
            </a:solidFill>
            <a:prstDash val="solid"/>
          </a:ln>
          <a:effectLst/>
          <a:scene3d>
            <a:camera prst="orthographicFront">
              <a:rot lat="1200000" lon="300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138" name="Oval 137">
            <a:extLst>
              <a:ext uri="{FF2B5EF4-FFF2-40B4-BE49-F238E27FC236}">
                <a16:creationId xmlns:a16="http://schemas.microsoft.com/office/drawing/2014/main" id="{F77364B4-C273-2247-99CE-10EBE646260A}"/>
              </a:ext>
            </a:extLst>
          </p:cNvPr>
          <p:cNvSpPr/>
          <p:nvPr/>
        </p:nvSpPr>
        <p:spPr>
          <a:xfrm>
            <a:off x="17663210" y="7607002"/>
            <a:ext cx="86149" cy="74051"/>
          </a:xfrm>
          <a:prstGeom prst="ellipse">
            <a:avLst/>
          </a:prstGeom>
          <a:solidFill>
            <a:schemeClr val="accent1">
              <a:lumMod val="90000"/>
            </a:schemeClr>
          </a:solidFill>
          <a:ln w="254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128" name="TextBox 127">
            <a:extLst>
              <a:ext uri="{FF2B5EF4-FFF2-40B4-BE49-F238E27FC236}">
                <a16:creationId xmlns:a16="http://schemas.microsoft.com/office/drawing/2014/main" id="{8FC31CCA-8899-CE42-9F1A-AA403303F9D9}"/>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bg1"/>
                </a:solidFill>
                <a:effectLst/>
                <a:uFillTx/>
                <a:latin typeface="+mn-lt"/>
                <a:sym typeface="Montserrat Light"/>
              </a:rPr>
              <a:t>16</a:t>
            </a:r>
          </a:p>
        </p:txBody>
      </p:sp>
    </p:spTree>
    <p:extLst>
      <p:ext uri="{BB962C8B-B14F-4D97-AF65-F5344CB8AC3E}">
        <p14:creationId xmlns:p14="http://schemas.microsoft.com/office/powerpoint/2010/main" val="33200677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33CFEF7-8E21-A24D-BFE8-A5993A1AC965}"/>
              </a:ext>
            </a:extLst>
          </p:cNvPr>
          <p:cNvGrpSpPr/>
          <p:nvPr/>
        </p:nvGrpSpPr>
        <p:grpSpPr>
          <a:xfrm rot="733306">
            <a:off x="6164359" y="3272010"/>
            <a:ext cx="10979202" cy="8735298"/>
            <a:chOff x="7503013" y="6537161"/>
            <a:chExt cx="4015049" cy="5102297"/>
          </a:xfrm>
        </p:grpSpPr>
        <p:sp>
          <p:nvSpPr>
            <p:cNvPr id="26" name="Freeform 19">
              <a:extLst>
                <a:ext uri="{FF2B5EF4-FFF2-40B4-BE49-F238E27FC236}">
                  <a16:creationId xmlns:a16="http://schemas.microsoft.com/office/drawing/2014/main" id="{6663BBF4-A64F-1142-985A-682D258D7C8D}"/>
                </a:ext>
              </a:extLst>
            </p:cNvPr>
            <p:cNvSpPr>
              <a:spLocks/>
            </p:cNvSpPr>
            <p:nvPr/>
          </p:nvSpPr>
          <p:spPr bwMode="auto">
            <a:xfrm rot="17846398" flipH="1" flipV="1">
              <a:off x="6998381" y="7041793"/>
              <a:ext cx="4808583" cy="3799319"/>
            </a:xfrm>
            <a:custGeom>
              <a:avLst/>
              <a:gdLst>
                <a:gd name="T0" fmla="*/ 4199 w 727"/>
                <a:gd name="T1" fmla="*/ 100930 h 436"/>
                <a:gd name="T2" fmla="*/ 8398 w 727"/>
                <a:gd name="T3" fmla="*/ 4205 h 436"/>
                <a:gd name="T4" fmla="*/ 3052762 w 727"/>
                <a:gd name="T5" fmla="*/ 1833562 h 436"/>
                <a:gd name="T6" fmla="*/ 4199 w 727"/>
                <a:gd name="T7" fmla="*/ 100930 h 4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9">
              <a:extLst>
                <a:ext uri="{FF2B5EF4-FFF2-40B4-BE49-F238E27FC236}">
                  <a16:creationId xmlns:a16="http://schemas.microsoft.com/office/drawing/2014/main" id="{36C8593A-47C1-2D4B-8588-EB0240A9DB2F}"/>
                </a:ext>
              </a:extLst>
            </p:cNvPr>
            <p:cNvSpPr>
              <a:spLocks/>
            </p:cNvSpPr>
            <p:nvPr/>
          </p:nvSpPr>
          <p:spPr bwMode="auto">
            <a:xfrm rot="18116212" flipH="1" flipV="1">
              <a:off x="7062192" y="7183587"/>
              <a:ext cx="5099212" cy="3812529"/>
            </a:xfrm>
            <a:custGeom>
              <a:avLst/>
              <a:gdLst>
                <a:gd name="T0" fmla="*/ 4199 w 727"/>
                <a:gd name="T1" fmla="*/ 100930 h 436"/>
                <a:gd name="T2" fmla="*/ 8398 w 727"/>
                <a:gd name="T3" fmla="*/ 4205 h 436"/>
                <a:gd name="T4" fmla="*/ 3052762 w 727"/>
                <a:gd name="T5" fmla="*/ 1833562 h 436"/>
                <a:gd name="T6" fmla="*/ 4199 w 727"/>
                <a:gd name="T7" fmla="*/ 100930 h 4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2" name="Rectangle 11">
            <a:extLst>
              <a:ext uri="{FF2B5EF4-FFF2-40B4-BE49-F238E27FC236}">
                <a16:creationId xmlns:a16="http://schemas.microsoft.com/office/drawing/2014/main" id="{CFFA2175-3847-4547-B92C-4C5001E53A64}"/>
              </a:ext>
            </a:extLst>
          </p:cNvPr>
          <p:cNvSpPr/>
          <p:nvPr/>
        </p:nvSpPr>
        <p:spPr>
          <a:xfrm>
            <a:off x="-278150" y="5037619"/>
            <a:ext cx="24940299" cy="970612"/>
          </a:xfrm>
          <a:prstGeom prst="rect">
            <a:avLst/>
          </a:prstGeom>
        </p:spPr>
        <p:txBody>
          <a:bodyPr vert="horz" lIns="182880" tIns="91440" rIns="182880" bIns="91440" rtlCol="0" anchor="t">
            <a:noAutofit/>
          </a:bodyPr>
          <a:lstStyle/>
          <a:p>
            <a:pPr marL="0" marR="0" lvl="0" indent="0" algn="ctr" defTabSz="1828800" rtl="0" eaLnBrk="1" fontAlgn="auto" latinLnBrk="0" hangingPunct="0">
              <a:lnSpc>
                <a:spcPct val="90000"/>
              </a:lnSpc>
              <a:spcBef>
                <a:spcPct val="0"/>
              </a:spcBef>
              <a:spcAft>
                <a:spcPts val="1200"/>
              </a:spcAft>
              <a:buClrTx/>
              <a:buSzTx/>
              <a:buFontTx/>
              <a:buNone/>
              <a:tabLst/>
              <a:defRPr/>
            </a:pPr>
            <a:r>
              <a:rPr kumimoji="0" lang="en-US" altLang="ko-KR" sz="8000" b="1" i="0" u="none" strike="noStrike" kern="0" cap="none" spc="0" normalizeH="0" baseline="0" noProof="0" dirty="0">
                <a:ln>
                  <a:noFill/>
                </a:ln>
                <a:solidFill>
                  <a:srgbClr val="231D88"/>
                </a:solidFill>
                <a:effectLst/>
                <a:uLnTx/>
                <a:uFillTx/>
                <a:latin typeface="+mj-lt"/>
                <a:ea typeface="+mj-ea"/>
                <a:cs typeface="+mj-cs"/>
                <a:sym typeface="Montserrat Light"/>
              </a:rPr>
              <a:t>Predictive Model</a:t>
            </a:r>
          </a:p>
        </p:txBody>
      </p:sp>
      <p:sp>
        <p:nvSpPr>
          <p:cNvPr id="27" name="Freeform 20">
            <a:extLst>
              <a:ext uri="{FF2B5EF4-FFF2-40B4-BE49-F238E27FC236}">
                <a16:creationId xmlns:a16="http://schemas.microsoft.com/office/drawing/2014/main" id="{6E26BA0D-98F3-E846-BD7C-EFAF4374D25F}"/>
              </a:ext>
            </a:extLst>
          </p:cNvPr>
          <p:cNvSpPr>
            <a:spLocks/>
          </p:cNvSpPr>
          <p:nvPr/>
        </p:nvSpPr>
        <p:spPr bwMode="auto">
          <a:xfrm rot="19582034" flipH="1">
            <a:off x="18105095" y="5551400"/>
            <a:ext cx="2468880" cy="2468880"/>
          </a:xfrm>
          <a:custGeom>
            <a:avLst/>
            <a:gdLst>
              <a:gd name="T0" fmla="*/ 149438 w 179"/>
              <a:gd name="T1" fmla="*/ 562137 h 176"/>
              <a:gd name="T2" fmla="*/ 364628 w 179"/>
              <a:gd name="T3" fmla="*/ 562137 h 176"/>
              <a:gd name="T4" fmla="*/ 436359 w 179"/>
              <a:gd name="T5" fmla="*/ 663800 h 176"/>
              <a:gd name="T6" fmla="*/ 382561 w 179"/>
              <a:gd name="T7" fmla="*/ 657820 h 176"/>
              <a:gd name="T8" fmla="*/ 352673 w 179"/>
              <a:gd name="T9" fmla="*/ 687721 h 176"/>
              <a:gd name="T10" fmla="*/ 352673 w 179"/>
              <a:gd name="T11" fmla="*/ 687721 h 176"/>
              <a:gd name="T12" fmla="*/ 376583 w 179"/>
              <a:gd name="T13" fmla="*/ 717622 h 176"/>
              <a:gd name="T14" fmla="*/ 460269 w 179"/>
              <a:gd name="T15" fmla="*/ 723602 h 176"/>
              <a:gd name="T16" fmla="*/ 478201 w 179"/>
              <a:gd name="T17" fmla="*/ 717622 h 176"/>
              <a:gd name="T18" fmla="*/ 717302 w 179"/>
              <a:gd name="T19" fmla="*/ 1046532 h 176"/>
              <a:gd name="T20" fmla="*/ 771099 w 179"/>
              <a:gd name="T21" fmla="*/ 1052512 h 176"/>
              <a:gd name="T22" fmla="*/ 609706 w 179"/>
              <a:gd name="T23" fmla="*/ 681741 h 176"/>
              <a:gd name="T24" fmla="*/ 615684 w 179"/>
              <a:gd name="T25" fmla="*/ 586058 h 176"/>
              <a:gd name="T26" fmla="*/ 765122 w 179"/>
              <a:gd name="T27" fmla="*/ 592038 h 176"/>
              <a:gd name="T28" fmla="*/ 836852 w 179"/>
              <a:gd name="T29" fmla="*/ 580078 h 176"/>
              <a:gd name="T30" fmla="*/ 974335 w 179"/>
              <a:gd name="T31" fmla="*/ 795364 h 176"/>
              <a:gd name="T32" fmla="*/ 1046065 w 179"/>
              <a:gd name="T33" fmla="*/ 801344 h 176"/>
              <a:gd name="T34" fmla="*/ 992267 w 179"/>
              <a:gd name="T35" fmla="*/ 568117 h 176"/>
              <a:gd name="T36" fmla="*/ 1058020 w 179"/>
              <a:gd name="T37" fmla="*/ 544197 h 176"/>
              <a:gd name="T38" fmla="*/ 1058020 w 179"/>
              <a:gd name="T39" fmla="*/ 544197 h 176"/>
              <a:gd name="T40" fmla="*/ 1058020 w 179"/>
              <a:gd name="T41" fmla="*/ 544197 h 176"/>
              <a:gd name="T42" fmla="*/ 1058020 w 179"/>
              <a:gd name="T43" fmla="*/ 538216 h 176"/>
              <a:gd name="T44" fmla="*/ 1058020 w 179"/>
              <a:gd name="T45" fmla="*/ 538216 h 176"/>
              <a:gd name="T46" fmla="*/ 998245 w 179"/>
              <a:gd name="T47" fmla="*/ 508315 h 176"/>
              <a:gd name="T48" fmla="*/ 1069975 w 179"/>
              <a:gd name="T49" fmla="*/ 281069 h 176"/>
              <a:gd name="T50" fmla="*/ 1004222 w 179"/>
              <a:gd name="T51" fmla="*/ 281069 h 176"/>
              <a:gd name="T52" fmla="*/ 842829 w 179"/>
              <a:gd name="T53" fmla="*/ 478415 h 176"/>
              <a:gd name="T54" fmla="*/ 771099 w 179"/>
              <a:gd name="T55" fmla="*/ 460474 h 176"/>
              <a:gd name="T56" fmla="*/ 621661 w 179"/>
              <a:gd name="T57" fmla="*/ 448514 h 176"/>
              <a:gd name="T58" fmla="*/ 627639 w 179"/>
              <a:gd name="T59" fmla="*/ 358811 h 176"/>
              <a:gd name="T60" fmla="*/ 824897 w 179"/>
              <a:gd name="T61" fmla="*/ 5980 h 176"/>
              <a:gd name="T62" fmla="*/ 771099 w 179"/>
              <a:gd name="T63" fmla="*/ 0 h 176"/>
              <a:gd name="T64" fmla="*/ 496134 w 179"/>
              <a:gd name="T65" fmla="*/ 304989 h 176"/>
              <a:gd name="T66" fmla="*/ 484179 w 179"/>
              <a:gd name="T67" fmla="*/ 299009 h 176"/>
              <a:gd name="T68" fmla="*/ 400493 w 179"/>
              <a:gd name="T69" fmla="*/ 293029 h 176"/>
              <a:gd name="T70" fmla="*/ 370606 w 179"/>
              <a:gd name="T71" fmla="*/ 322930 h 176"/>
              <a:gd name="T72" fmla="*/ 370606 w 179"/>
              <a:gd name="T73" fmla="*/ 322930 h 176"/>
              <a:gd name="T74" fmla="*/ 394516 w 179"/>
              <a:gd name="T75" fmla="*/ 352831 h 176"/>
              <a:gd name="T76" fmla="*/ 448314 w 179"/>
              <a:gd name="T77" fmla="*/ 358811 h 176"/>
              <a:gd name="T78" fmla="*/ 370606 w 179"/>
              <a:gd name="T79" fmla="*/ 448514 h 176"/>
              <a:gd name="T80" fmla="*/ 155415 w 179"/>
              <a:gd name="T81" fmla="*/ 424593 h 176"/>
              <a:gd name="T82" fmla="*/ 0 w 179"/>
              <a:gd name="T83" fmla="*/ 484395 h 176"/>
              <a:gd name="T84" fmla="*/ 0 w 179"/>
              <a:gd name="T85" fmla="*/ 484395 h 176"/>
              <a:gd name="T86" fmla="*/ 0 w 179"/>
              <a:gd name="T87" fmla="*/ 484395 h 176"/>
              <a:gd name="T88" fmla="*/ 0 w 179"/>
              <a:gd name="T89" fmla="*/ 484395 h 176"/>
              <a:gd name="T90" fmla="*/ 0 w 179"/>
              <a:gd name="T91" fmla="*/ 484395 h 176"/>
              <a:gd name="T92" fmla="*/ 149438 w 179"/>
              <a:gd name="T93" fmla="*/ 562137 h 1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79" h="176">
                <a:moveTo>
                  <a:pt x="25" y="94"/>
                </a:moveTo>
                <a:cubicBezTo>
                  <a:pt x="61" y="94"/>
                  <a:pt x="61" y="94"/>
                  <a:pt x="61" y="94"/>
                </a:cubicBezTo>
                <a:cubicBezTo>
                  <a:pt x="73" y="111"/>
                  <a:pt x="73" y="111"/>
                  <a:pt x="73" y="111"/>
                </a:cubicBezTo>
                <a:cubicBezTo>
                  <a:pt x="64" y="110"/>
                  <a:pt x="64" y="110"/>
                  <a:pt x="64" y="110"/>
                </a:cubicBezTo>
                <a:cubicBezTo>
                  <a:pt x="61" y="110"/>
                  <a:pt x="59" y="112"/>
                  <a:pt x="59" y="115"/>
                </a:cubicBezTo>
                <a:cubicBezTo>
                  <a:pt x="59" y="115"/>
                  <a:pt x="59" y="115"/>
                  <a:pt x="59" y="115"/>
                </a:cubicBezTo>
                <a:cubicBezTo>
                  <a:pt x="59" y="118"/>
                  <a:pt x="61" y="120"/>
                  <a:pt x="63" y="120"/>
                </a:cubicBezTo>
                <a:cubicBezTo>
                  <a:pt x="77" y="121"/>
                  <a:pt x="77" y="121"/>
                  <a:pt x="77" y="121"/>
                </a:cubicBezTo>
                <a:cubicBezTo>
                  <a:pt x="78" y="121"/>
                  <a:pt x="79" y="121"/>
                  <a:pt x="80" y="120"/>
                </a:cubicBezTo>
                <a:cubicBezTo>
                  <a:pt x="120" y="175"/>
                  <a:pt x="120" y="175"/>
                  <a:pt x="120" y="175"/>
                </a:cubicBezTo>
                <a:cubicBezTo>
                  <a:pt x="129" y="176"/>
                  <a:pt x="129" y="176"/>
                  <a:pt x="129" y="176"/>
                </a:cubicBezTo>
                <a:cubicBezTo>
                  <a:pt x="102" y="114"/>
                  <a:pt x="102" y="114"/>
                  <a:pt x="102" y="114"/>
                </a:cubicBezTo>
                <a:cubicBezTo>
                  <a:pt x="103" y="98"/>
                  <a:pt x="103" y="98"/>
                  <a:pt x="103" y="98"/>
                </a:cubicBezTo>
                <a:cubicBezTo>
                  <a:pt x="103" y="98"/>
                  <a:pt x="122" y="100"/>
                  <a:pt x="128" y="99"/>
                </a:cubicBezTo>
                <a:cubicBezTo>
                  <a:pt x="134" y="98"/>
                  <a:pt x="140" y="97"/>
                  <a:pt x="140" y="97"/>
                </a:cubicBezTo>
                <a:cubicBezTo>
                  <a:pt x="163" y="133"/>
                  <a:pt x="163" y="133"/>
                  <a:pt x="163" y="133"/>
                </a:cubicBezTo>
                <a:cubicBezTo>
                  <a:pt x="175" y="134"/>
                  <a:pt x="175" y="134"/>
                  <a:pt x="175" y="134"/>
                </a:cubicBezTo>
                <a:cubicBezTo>
                  <a:pt x="166" y="95"/>
                  <a:pt x="166" y="95"/>
                  <a:pt x="166" y="95"/>
                </a:cubicBezTo>
                <a:cubicBezTo>
                  <a:pt x="169" y="94"/>
                  <a:pt x="175" y="93"/>
                  <a:pt x="177" y="91"/>
                </a:cubicBezTo>
                <a:cubicBezTo>
                  <a:pt x="177" y="91"/>
                  <a:pt x="177" y="91"/>
                  <a:pt x="177" y="91"/>
                </a:cubicBezTo>
                <a:cubicBezTo>
                  <a:pt x="177" y="91"/>
                  <a:pt x="177" y="91"/>
                  <a:pt x="177" y="91"/>
                </a:cubicBezTo>
                <a:cubicBezTo>
                  <a:pt x="177" y="90"/>
                  <a:pt x="177" y="90"/>
                  <a:pt x="177" y="90"/>
                </a:cubicBezTo>
                <a:cubicBezTo>
                  <a:pt x="177" y="90"/>
                  <a:pt x="177" y="90"/>
                  <a:pt x="177" y="90"/>
                </a:cubicBezTo>
                <a:cubicBezTo>
                  <a:pt x="176" y="88"/>
                  <a:pt x="169" y="86"/>
                  <a:pt x="167" y="85"/>
                </a:cubicBezTo>
                <a:cubicBezTo>
                  <a:pt x="179" y="47"/>
                  <a:pt x="179" y="47"/>
                  <a:pt x="179" y="47"/>
                </a:cubicBezTo>
                <a:cubicBezTo>
                  <a:pt x="168" y="47"/>
                  <a:pt x="168" y="47"/>
                  <a:pt x="168" y="47"/>
                </a:cubicBezTo>
                <a:cubicBezTo>
                  <a:pt x="141" y="80"/>
                  <a:pt x="141" y="80"/>
                  <a:pt x="141" y="80"/>
                </a:cubicBezTo>
                <a:cubicBezTo>
                  <a:pt x="141" y="80"/>
                  <a:pt x="135" y="78"/>
                  <a:pt x="129" y="77"/>
                </a:cubicBezTo>
                <a:cubicBezTo>
                  <a:pt x="123" y="76"/>
                  <a:pt x="104" y="75"/>
                  <a:pt x="104" y="75"/>
                </a:cubicBezTo>
                <a:cubicBezTo>
                  <a:pt x="105" y="60"/>
                  <a:pt x="105" y="60"/>
                  <a:pt x="105" y="60"/>
                </a:cubicBezTo>
                <a:cubicBezTo>
                  <a:pt x="138" y="1"/>
                  <a:pt x="138" y="1"/>
                  <a:pt x="138" y="1"/>
                </a:cubicBezTo>
                <a:cubicBezTo>
                  <a:pt x="129" y="0"/>
                  <a:pt x="129" y="0"/>
                  <a:pt x="129" y="0"/>
                </a:cubicBezTo>
                <a:cubicBezTo>
                  <a:pt x="83" y="51"/>
                  <a:pt x="83" y="51"/>
                  <a:pt x="83" y="51"/>
                </a:cubicBezTo>
                <a:cubicBezTo>
                  <a:pt x="83" y="51"/>
                  <a:pt x="82" y="50"/>
                  <a:pt x="81" y="50"/>
                </a:cubicBezTo>
                <a:cubicBezTo>
                  <a:pt x="67" y="49"/>
                  <a:pt x="67" y="49"/>
                  <a:pt x="67" y="49"/>
                </a:cubicBezTo>
                <a:cubicBezTo>
                  <a:pt x="64" y="49"/>
                  <a:pt x="62" y="51"/>
                  <a:pt x="62" y="54"/>
                </a:cubicBezTo>
                <a:cubicBezTo>
                  <a:pt x="62" y="54"/>
                  <a:pt x="62" y="54"/>
                  <a:pt x="62" y="54"/>
                </a:cubicBezTo>
                <a:cubicBezTo>
                  <a:pt x="62" y="57"/>
                  <a:pt x="64" y="59"/>
                  <a:pt x="66" y="59"/>
                </a:cubicBezTo>
                <a:cubicBezTo>
                  <a:pt x="75" y="60"/>
                  <a:pt x="75" y="60"/>
                  <a:pt x="75" y="60"/>
                </a:cubicBezTo>
                <a:cubicBezTo>
                  <a:pt x="62" y="75"/>
                  <a:pt x="62" y="75"/>
                  <a:pt x="62" y="75"/>
                </a:cubicBezTo>
                <a:cubicBezTo>
                  <a:pt x="26" y="71"/>
                  <a:pt x="26" y="71"/>
                  <a:pt x="26" y="71"/>
                </a:cubicBezTo>
                <a:cubicBezTo>
                  <a:pt x="21" y="71"/>
                  <a:pt x="0" y="77"/>
                  <a:pt x="0" y="81"/>
                </a:cubicBezTo>
                <a:cubicBezTo>
                  <a:pt x="0" y="81"/>
                  <a:pt x="0" y="81"/>
                  <a:pt x="0" y="81"/>
                </a:cubicBezTo>
                <a:cubicBezTo>
                  <a:pt x="0" y="81"/>
                  <a:pt x="0" y="81"/>
                  <a:pt x="0" y="81"/>
                </a:cubicBezTo>
                <a:cubicBezTo>
                  <a:pt x="0" y="81"/>
                  <a:pt x="0" y="81"/>
                  <a:pt x="0" y="81"/>
                </a:cubicBezTo>
                <a:cubicBezTo>
                  <a:pt x="0" y="81"/>
                  <a:pt x="0" y="81"/>
                  <a:pt x="0" y="81"/>
                </a:cubicBezTo>
                <a:cubicBezTo>
                  <a:pt x="0" y="86"/>
                  <a:pt x="19" y="94"/>
                  <a:pt x="25" y="94"/>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4" name="Picture 23" descr="A blue and white robot&#10;&#10;Description automatically generated with low confidence">
            <a:extLst>
              <a:ext uri="{FF2B5EF4-FFF2-40B4-BE49-F238E27FC236}">
                <a16:creationId xmlns:a16="http://schemas.microsoft.com/office/drawing/2014/main" id="{440934BB-7693-3348-8228-4ED47DB74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990" y="7707770"/>
            <a:ext cx="15133488" cy="6756021"/>
          </a:xfrm>
          <a:prstGeom prst="rect">
            <a:avLst/>
          </a:prstGeom>
        </p:spPr>
      </p:pic>
      <p:sp>
        <p:nvSpPr>
          <p:cNvPr id="8" name="TextBox 7">
            <a:extLst>
              <a:ext uri="{FF2B5EF4-FFF2-40B4-BE49-F238E27FC236}">
                <a16:creationId xmlns:a16="http://schemas.microsoft.com/office/drawing/2014/main" id="{5A2C92DA-5396-334E-9836-1F4A0B45BB4D}"/>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17</a:t>
            </a:r>
          </a:p>
        </p:txBody>
      </p:sp>
    </p:spTree>
    <p:extLst>
      <p:ext uri="{BB962C8B-B14F-4D97-AF65-F5344CB8AC3E}">
        <p14:creationId xmlns:p14="http://schemas.microsoft.com/office/powerpoint/2010/main" val="42819096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6">
            <a:extLst>
              <a:ext uri="{FF2B5EF4-FFF2-40B4-BE49-F238E27FC236}">
                <a16:creationId xmlns:a16="http://schemas.microsoft.com/office/drawing/2014/main" id="{0644C3F0-3D6A-8B41-88EE-66A152743F96}"/>
              </a:ext>
            </a:extLst>
          </p:cNvPr>
          <p:cNvSpPr/>
          <p:nvPr/>
        </p:nvSpPr>
        <p:spPr>
          <a:xfrm>
            <a:off x="16765003" y="4106110"/>
            <a:ext cx="7207648" cy="8012829"/>
          </a:xfrm>
          <a:custGeom>
            <a:avLst/>
            <a:gdLst>
              <a:gd name="connsiteX0" fmla="*/ 0 w 7207648"/>
              <a:gd name="connsiteY0" fmla="*/ 0 h 7031175"/>
              <a:gd name="connsiteX1" fmla="*/ 7207648 w 7207648"/>
              <a:gd name="connsiteY1" fmla="*/ 0 h 7031175"/>
              <a:gd name="connsiteX2" fmla="*/ 7207648 w 7207648"/>
              <a:gd name="connsiteY2" fmla="*/ 7031175 h 7031175"/>
              <a:gd name="connsiteX3" fmla="*/ 0 w 7207648"/>
              <a:gd name="connsiteY3" fmla="*/ 7031175 h 7031175"/>
              <a:gd name="connsiteX4" fmla="*/ 0 w 7207648"/>
              <a:gd name="connsiteY4" fmla="*/ 0 h 7031175"/>
              <a:gd name="connsiteX0" fmla="*/ 0 w 7207648"/>
              <a:gd name="connsiteY0" fmla="*/ 35202 h 7066377"/>
              <a:gd name="connsiteX1" fmla="*/ 3545617 w 7207648"/>
              <a:gd name="connsiteY1" fmla="*/ 0 h 7066377"/>
              <a:gd name="connsiteX2" fmla="*/ 7207648 w 7207648"/>
              <a:gd name="connsiteY2" fmla="*/ 35202 h 7066377"/>
              <a:gd name="connsiteX3" fmla="*/ 7207648 w 7207648"/>
              <a:gd name="connsiteY3" fmla="*/ 7066377 h 7066377"/>
              <a:gd name="connsiteX4" fmla="*/ 0 w 7207648"/>
              <a:gd name="connsiteY4" fmla="*/ 7066377 h 7066377"/>
              <a:gd name="connsiteX5" fmla="*/ 0 w 7207648"/>
              <a:gd name="connsiteY5" fmla="*/ 35202 h 7066377"/>
              <a:gd name="connsiteX0" fmla="*/ 0 w 7207648"/>
              <a:gd name="connsiteY0" fmla="*/ 1018182 h 8049357"/>
              <a:gd name="connsiteX1" fmla="*/ 3614197 w 7207648"/>
              <a:gd name="connsiteY1" fmla="*/ 0 h 8049357"/>
              <a:gd name="connsiteX2" fmla="*/ 7207648 w 7207648"/>
              <a:gd name="connsiteY2" fmla="*/ 1018182 h 8049357"/>
              <a:gd name="connsiteX3" fmla="*/ 7207648 w 7207648"/>
              <a:gd name="connsiteY3" fmla="*/ 8049357 h 8049357"/>
              <a:gd name="connsiteX4" fmla="*/ 0 w 7207648"/>
              <a:gd name="connsiteY4" fmla="*/ 8049357 h 8049357"/>
              <a:gd name="connsiteX5" fmla="*/ 0 w 7207648"/>
              <a:gd name="connsiteY5" fmla="*/ 1018182 h 80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7648" h="8049357">
                <a:moveTo>
                  <a:pt x="0" y="1018182"/>
                </a:moveTo>
                <a:lnTo>
                  <a:pt x="3614197" y="0"/>
                </a:lnTo>
                <a:lnTo>
                  <a:pt x="7207648" y="1018182"/>
                </a:lnTo>
                <a:lnTo>
                  <a:pt x="7207648" y="8049357"/>
                </a:lnTo>
                <a:lnTo>
                  <a:pt x="0" y="8049357"/>
                </a:lnTo>
                <a:lnTo>
                  <a:pt x="0" y="1018182"/>
                </a:lnTo>
                <a:close/>
              </a:path>
            </a:pathLst>
          </a:custGeom>
          <a:solidFill>
            <a:srgbClr val="F0F0F1">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9761848-178E-D84F-80F5-8D9BE13D20B2}"/>
              </a:ext>
            </a:extLst>
          </p:cNvPr>
          <p:cNvSpPr/>
          <p:nvPr/>
        </p:nvSpPr>
        <p:spPr>
          <a:xfrm>
            <a:off x="409163" y="4091941"/>
            <a:ext cx="7207648" cy="8039722"/>
          </a:xfrm>
          <a:custGeom>
            <a:avLst/>
            <a:gdLst>
              <a:gd name="connsiteX0" fmla="*/ 0 w 7207648"/>
              <a:gd name="connsiteY0" fmla="*/ 0 h 7031175"/>
              <a:gd name="connsiteX1" fmla="*/ 7207648 w 7207648"/>
              <a:gd name="connsiteY1" fmla="*/ 0 h 7031175"/>
              <a:gd name="connsiteX2" fmla="*/ 7207648 w 7207648"/>
              <a:gd name="connsiteY2" fmla="*/ 7031175 h 7031175"/>
              <a:gd name="connsiteX3" fmla="*/ 0 w 7207648"/>
              <a:gd name="connsiteY3" fmla="*/ 7031175 h 7031175"/>
              <a:gd name="connsiteX4" fmla="*/ 0 w 7207648"/>
              <a:gd name="connsiteY4" fmla="*/ 0 h 7031175"/>
              <a:gd name="connsiteX0" fmla="*/ 0 w 7207648"/>
              <a:gd name="connsiteY0" fmla="*/ 35202 h 7066377"/>
              <a:gd name="connsiteX1" fmla="*/ 3545617 w 7207648"/>
              <a:gd name="connsiteY1" fmla="*/ 0 h 7066377"/>
              <a:gd name="connsiteX2" fmla="*/ 7207648 w 7207648"/>
              <a:gd name="connsiteY2" fmla="*/ 35202 h 7066377"/>
              <a:gd name="connsiteX3" fmla="*/ 7207648 w 7207648"/>
              <a:gd name="connsiteY3" fmla="*/ 7066377 h 7066377"/>
              <a:gd name="connsiteX4" fmla="*/ 0 w 7207648"/>
              <a:gd name="connsiteY4" fmla="*/ 7066377 h 7066377"/>
              <a:gd name="connsiteX5" fmla="*/ 0 w 7207648"/>
              <a:gd name="connsiteY5" fmla="*/ 35202 h 7066377"/>
              <a:gd name="connsiteX0" fmla="*/ 0 w 7207648"/>
              <a:gd name="connsiteY0" fmla="*/ 1018182 h 8049357"/>
              <a:gd name="connsiteX1" fmla="*/ 3614197 w 7207648"/>
              <a:gd name="connsiteY1" fmla="*/ 0 h 8049357"/>
              <a:gd name="connsiteX2" fmla="*/ 7207648 w 7207648"/>
              <a:gd name="connsiteY2" fmla="*/ 1018182 h 8049357"/>
              <a:gd name="connsiteX3" fmla="*/ 7207648 w 7207648"/>
              <a:gd name="connsiteY3" fmla="*/ 8049357 h 8049357"/>
              <a:gd name="connsiteX4" fmla="*/ 0 w 7207648"/>
              <a:gd name="connsiteY4" fmla="*/ 8049357 h 8049357"/>
              <a:gd name="connsiteX5" fmla="*/ 0 w 7207648"/>
              <a:gd name="connsiteY5" fmla="*/ 1018182 h 80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7648" h="8049357">
                <a:moveTo>
                  <a:pt x="0" y="1018182"/>
                </a:moveTo>
                <a:lnTo>
                  <a:pt x="3614197" y="0"/>
                </a:lnTo>
                <a:lnTo>
                  <a:pt x="7207648" y="1018182"/>
                </a:lnTo>
                <a:lnTo>
                  <a:pt x="7207648" y="8049357"/>
                </a:lnTo>
                <a:lnTo>
                  <a:pt x="0" y="8049357"/>
                </a:lnTo>
                <a:lnTo>
                  <a:pt x="0" y="1018182"/>
                </a:lnTo>
                <a:close/>
              </a:path>
            </a:pathLst>
          </a:custGeom>
          <a:solidFill>
            <a:srgbClr val="F0F0F1">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B9D23EAD-5AA8-2348-B5AC-EA32A4C3EC71}"/>
              </a:ext>
            </a:extLst>
          </p:cNvPr>
          <p:cNvSpPr/>
          <p:nvPr/>
        </p:nvSpPr>
        <p:spPr>
          <a:xfrm>
            <a:off x="8588176" y="4091940"/>
            <a:ext cx="7207648" cy="8033993"/>
          </a:xfrm>
          <a:custGeom>
            <a:avLst/>
            <a:gdLst>
              <a:gd name="connsiteX0" fmla="*/ 0 w 7207648"/>
              <a:gd name="connsiteY0" fmla="*/ 0 h 7031175"/>
              <a:gd name="connsiteX1" fmla="*/ 7207648 w 7207648"/>
              <a:gd name="connsiteY1" fmla="*/ 0 h 7031175"/>
              <a:gd name="connsiteX2" fmla="*/ 7207648 w 7207648"/>
              <a:gd name="connsiteY2" fmla="*/ 7031175 h 7031175"/>
              <a:gd name="connsiteX3" fmla="*/ 0 w 7207648"/>
              <a:gd name="connsiteY3" fmla="*/ 7031175 h 7031175"/>
              <a:gd name="connsiteX4" fmla="*/ 0 w 7207648"/>
              <a:gd name="connsiteY4" fmla="*/ 0 h 7031175"/>
              <a:gd name="connsiteX0" fmla="*/ 0 w 7207648"/>
              <a:gd name="connsiteY0" fmla="*/ 35202 h 7066377"/>
              <a:gd name="connsiteX1" fmla="*/ 3545617 w 7207648"/>
              <a:gd name="connsiteY1" fmla="*/ 0 h 7066377"/>
              <a:gd name="connsiteX2" fmla="*/ 7207648 w 7207648"/>
              <a:gd name="connsiteY2" fmla="*/ 35202 h 7066377"/>
              <a:gd name="connsiteX3" fmla="*/ 7207648 w 7207648"/>
              <a:gd name="connsiteY3" fmla="*/ 7066377 h 7066377"/>
              <a:gd name="connsiteX4" fmla="*/ 0 w 7207648"/>
              <a:gd name="connsiteY4" fmla="*/ 7066377 h 7066377"/>
              <a:gd name="connsiteX5" fmla="*/ 0 w 7207648"/>
              <a:gd name="connsiteY5" fmla="*/ 35202 h 7066377"/>
              <a:gd name="connsiteX0" fmla="*/ 0 w 7207648"/>
              <a:gd name="connsiteY0" fmla="*/ 1018182 h 8049357"/>
              <a:gd name="connsiteX1" fmla="*/ 3614197 w 7207648"/>
              <a:gd name="connsiteY1" fmla="*/ 0 h 8049357"/>
              <a:gd name="connsiteX2" fmla="*/ 7207648 w 7207648"/>
              <a:gd name="connsiteY2" fmla="*/ 1018182 h 8049357"/>
              <a:gd name="connsiteX3" fmla="*/ 7207648 w 7207648"/>
              <a:gd name="connsiteY3" fmla="*/ 8049357 h 8049357"/>
              <a:gd name="connsiteX4" fmla="*/ 0 w 7207648"/>
              <a:gd name="connsiteY4" fmla="*/ 8049357 h 8049357"/>
              <a:gd name="connsiteX5" fmla="*/ 0 w 7207648"/>
              <a:gd name="connsiteY5" fmla="*/ 1018182 h 80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7648" h="8049357">
                <a:moveTo>
                  <a:pt x="0" y="1018182"/>
                </a:moveTo>
                <a:lnTo>
                  <a:pt x="3614197" y="0"/>
                </a:lnTo>
                <a:lnTo>
                  <a:pt x="7207648" y="1018182"/>
                </a:lnTo>
                <a:lnTo>
                  <a:pt x="7207648" y="8049357"/>
                </a:lnTo>
                <a:lnTo>
                  <a:pt x="0" y="8049357"/>
                </a:lnTo>
                <a:lnTo>
                  <a:pt x="0" y="1018182"/>
                </a:lnTo>
                <a:close/>
              </a:path>
            </a:pathLst>
          </a:custGeom>
          <a:solidFill>
            <a:srgbClr val="F0F0F1">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5F4C2-5B2A-F942-B10D-B477259F0B50}"/>
              </a:ext>
            </a:extLst>
          </p:cNvPr>
          <p:cNvCxnSpPr>
            <a:cxnSpLocks/>
            <a:stCxn id="41" idx="6"/>
            <a:endCxn id="49" idx="2"/>
          </p:cNvCxnSpPr>
          <p:nvPr/>
        </p:nvCxnSpPr>
        <p:spPr>
          <a:xfrm flipV="1">
            <a:off x="4333028" y="2904700"/>
            <a:ext cx="15686323" cy="15777"/>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nvGrpSpPr>
          <p:cNvPr id="83" name="Group 82">
            <a:extLst>
              <a:ext uri="{FF2B5EF4-FFF2-40B4-BE49-F238E27FC236}">
                <a16:creationId xmlns:a16="http://schemas.microsoft.com/office/drawing/2014/main" id="{F4E6CD23-BE52-1449-A451-90BF9376A362}"/>
              </a:ext>
            </a:extLst>
          </p:cNvPr>
          <p:cNvGrpSpPr/>
          <p:nvPr/>
        </p:nvGrpSpPr>
        <p:grpSpPr>
          <a:xfrm>
            <a:off x="-14741" y="12454417"/>
            <a:ext cx="24599037" cy="1398545"/>
            <a:chOff x="-14741" y="12454417"/>
            <a:chExt cx="24599037" cy="1398545"/>
          </a:xfrm>
        </p:grpSpPr>
        <p:sp>
          <p:nvSpPr>
            <p:cNvPr id="84" name="Rectangle 83">
              <a:extLst>
                <a:ext uri="{FF2B5EF4-FFF2-40B4-BE49-F238E27FC236}">
                  <a16:creationId xmlns:a16="http://schemas.microsoft.com/office/drawing/2014/main" id="{FA8DA26E-61C7-4841-B38B-3A57C8C82001}"/>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85" name="Chevron 3">
              <a:extLst>
                <a:ext uri="{FF2B5EF4-FFF2-40B4-BE49-F238E27FC236}">
                  <a16:creationId xmlns:a16="http://schemas.microsoft.com/office/drawing/2014/main" id="{E811406C-6052-2746-BD72-708FEECEBEF3}"/>
                </a:ext>
              </a:extLst>
            </p:cNvPr>
            <p:cNvSpPr/>
            <p:nvPr/>
          </p:nvSpPr>
          <p:spPr>
            <a:xfrm>
              <a:off x="12036767" y="12765554"/>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86" name="November">
              <a:extLst>
                <a:ext uri="{FF2B5EF4-FFF2-40B4-BE49-F238E27FC236}">
                  <a16:creationId xmlns:a16="http://schemas.microsoft.com/office/drawing/2014/main" id="{6BE556AC-DC40-C846-B4E1-F7B07E6AF16E}"/>
                </a:ext>
              </a:extLst>
            </p:cNvPr>
            <p:cNvSpPr txBox="1"/>
            <p:nvPr/>
          </p:nvSpPr>
          <p:spPr>
            <a:xfrm>
              <a:off x="12340335" y="12895450"/>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Predictive Model</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87" name="Chevron 3">
              <a:extLst>
                <a:ext uri="{FF2B5EF4-FFF2-40B4-BE49-F238E27FC236}">
                  <a16:creationId xmlns:a16="http://schemas.microsoft.com/office/drawing/2014/main" id="{F61B0D8A-82F0-CB45-B86E-652C238A920F}"/>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88" name="Chevron 3">
              <a:extLst>
                <a:ext uri="{FF2B5EF4-FFF2-40B4-BE49-F238E27FC236}">
                  <a16:creationId xmlns:a16="http://schemas.microsoft.com/office/drawing/2014/main" id="{EA753E78-25F5-5048-BDCA-B3357E5259DE}"/>
                </a:ext>
              </a:extLst>
            </p:cNvPr>
            <p:cNvSpPr/>
            <p:nvPr/>
          </p:nvSpPr>
          <p:spPr>
            <a:xfrm>
              <a:off x="6666667" y="12789410"/>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89" name="Chevron 3">
              <a:extLst>
                <a:ext uri="{FF2B5EF4-FFF2-40B4-BE49-F238E27FC236}">
                  <a16:creationId xmlns:a16="http://schemas.microsoft.com/office/drawing/2014/main" id="{4C918785-0BE6-DC49-A6C5-61FAFA8299B7}"/>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90" name="November">
              <a:extLst>
                <a:ext uri="{FF2B5EF4-FFF2-40B4-BE49-F238E27FC236}">
                  <a16:creationId xmlns:a16="http://schemas.microsoft.com/office/drawing/2014/main" id="{F494CDE2-F6B7-5641-80AD-18A3CA873CC4}"/>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91" name="November">
              <a:extLst>
                <a:ext uri="{FF2B5EF4-FFF2-40B4-BE49-F238E27FC236}">
                  <a16:creationId xmlns:a16="http://schemas.microsoft.com/office/drawing/2014/main" id="{E8F5B573-256C-8648-80CD-182FF63A2FB8}"/>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92" name="November">
              <a:extLst>
                <a:ext uri="{FF2B5EF4-FFF2-40B4-BE49-F238E27FC236}">
                  <a16:creationId xmlns:a16="http://schemas.microsoft.com/office/drawing/2014/main" id="{91055699-5C46-4D44-859C-1D2EDA510621}"/>
                </a:ext>
              </a:extLst>
            </p:cNvPr>
            <p:cNvSpPr txBox="1"/>
            <p:nvPr/>
          </p:nvSpPr>
          <p:spPr>
            <a:xfrm>
              <a:off x="7112790" y="12895451"/>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Descriptive Analysis</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sp>
        <p:nvSpPr>
          <p:cNvPr id="27" name="Rectangle 26">
            <a:extLst>
              <a:ext uri="{FF2B5EF4-FFF2-40B4-BE49-F238E27FC236}">
                <a16:creationId xmlns:a16="http://schemas.microsoft.com/office/drawing/2014/main" id="{E66F4144-B2DA-2D4D-8FCE-23C72B621EEA}"/>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meline">
            <a:extLst>
              <a:ext uri="{FF2B5EF4-FFF2-40B4-BE49-F238E27FC236}">
                <a16:creationId xmlns:a16="http://schemas.microsoft.com/office/drawing/2014/main" id="{E63B7316-95BC-BB47-8CB7-4A5B5A6C3FD4}"/>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Feature Engineering</a:t>
            </a:r>
          </a:p>
        </p:txBody>
      </p:sp>
      <p:sp>
        <p:nvSpPr>
          <p:cNvPr id="31" name="Rectangle 30">
            <a:extLst>
              <a:ext uri="{FF2B5EF4-FFF2-40B4-BE49-F238E27FC236}">
                <a16:creationId xmlns:a16="http://schemas.microsoft.com/office/drawing/2014/main" id="{B6D9B3C1-90CE-414C-B32D-75900F406A90}"/>
              </a:ext>
            </a:extLst>
          </p:cNvPr>
          <p:cNvSpPr/>
          <p:nvPr/>
        </p:nvSpPr>
        <p:spPr>
          <a:xfrm>
            <a:off x="-24064" y="2199363"/>
            <a:ext cx="2450592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40" name="Google Shape;1076;p28">
            <a:extLst>
              <a:ext uri="{FF2B5EF4-FFF2-40B4-BE49-F238E27FC236}">
                <a16:creationId xmlns:a16="http://schemas.microsoft.com/office/drawing/2014/main" id="{BCB1374C-4A77-DB4C-9CE2-85AA3A71B6DA}"/>
              </a:ext>
            </a:extLst>
          </p:cNvPr>
          <p:cNvSpPr/>
          <p:nvPr/>
        </p:nvSpPr>
        <p:spPr>
          <a:xfrm>
            <a:off x="16153518" y="2058474"/>
            <a:ext cx="2170981" cy="1895876"/>
          </a:xfrm>
          <a:custGeom>
            <a:avLst/>
            <a:gdLst/>
            <a:ahLst/>
            <a:cxnLst/>
            <a:rect l="l" t="t" r="r" b="b"/>
            <a:pathLst>
              <a:path w="498" h="470" extrusionOk="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tx1"/>
          </a:solidFill>
          <a:ln w="38100">
            <a:solidFill>
              <a:schemeClr val="tx1"/>
            </a:solid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grpSp>
        <p:nvGrpSpPr>
          <p:cNvPr id="11" name="Group 10">
            <a:extLst>
              <a:ext uri="{FF2B5EF4-FFF2-40B4-BE49-F238E27FC236}">
                <a16:creationId xmlns:a16="http://schemas.microsoft.com/office/drawing/2014/main" id="{512A6C58-7648-4C45-8BA6-A5967CB0BA61}"/>
              </a:ext>
            </a:extLst>
          </p:cNvPr>
          <p:cNvGrpSpPr/>
          <p:nvPr/>
        </p:nvGrpSpPr>
        <p:grpSpPr>
          <a:xfrm>
            <a:off x="3692948" y="2601316"/>
            <a:ext cx="640080" cy="1538912"/>
            <a:chOff x="6026587" y="3261996"/>
            <a:chExt cx="640080" cy="1538912"/>
          </a:xfrm>
          <a:solidFill>
            <a:schemeClr val="accent1">
              <a:lumMod val="90000"/>
            </a:schemeClr>
          </a:solidFill>
        </p:grpSpPr>
        <p:sp>
          <p:nvSpPr>
            <p:cNvPr id="41" name="Oval 40">
              <a:extLst>
                <a:ext uri="{FF2B5EF4-FFF2-40B4-BE49-F238E27FC236}">
                  <a16:creationId xmlns:a16="http://schemas.microsoft.com/office/drawing/2014/main" id="{F92D0403-258B-3C40-AF63-CD51B9BFAEBA}"/>
                </a:ext>
              </a:extLst>
            </p:cNvPr>
            <p:cNvSpPr/>
            <p:nvPr/>
          </p:nvSpPr>
          <p:spPr>
            <a:xfrm>
              <a:off x="6026587" y="3261996"/>
              <a:ext cx="640080" cy="638321"/>
            </a:xfrm>
            <a:prstGeom prst="ellipse">
              <a:avLst/>
            </a:prstGeom>
            <a:grpFill/>
            <a:ln w="38100">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AEF48A8-0823-5443-BEF2-FD74165FA9D1}"/>
                </a:ext>
              </a:extLst>
            </p:cNvPr>
            <p:cNvSpPr/>
            <p:nvPr/>
          </p:nvSpPr>
          <p:spPr>
            <a:xfrm>
              <a:off x="6209467" y="4526588"/>
              <a:ext cx="274320" cy="274320"/>
            </a:xfrm>
            <a:prstGeom prst="ellipse">
              <a:avLst/>
            </a:prstGeom>
            <a:noFill/>
            <a:ln w="38100">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0AFA9896-874B-DE40-B909-FC23AE4FB5BA}"/>
                </a:ext>
              </a:extLst>
            </p:cNvPr>
            <p:cNvCxnSpPr>
              <a:cxnSpLocks/>
              <a:stCxn id="41" idx="4"/>
              <a:endCxn id="42" idx="0"/>
            </p:cNvCxnSpPr>
            <p:nvPr/>
          </p:nvCxnSpPr>
          <p:spPr>
            <a:xfrm>
              <a:off x="6346627" y="3900317"/>
              <a:ext cx="0" cy="626271"/>
            </a:xfrm>
            <a:prstGeom prst="line">
              <a:avLst/>
            </a:prstGeom>
            <a:grpFill/>
            <a:ln w="38100" cap="flat">
              <a:solidFill>
                <a:schemeClr val="accent1">
                  <a:lumMod val="90000"/>
                </a:schemeClr>
              </a:solidFill>
              <a:prstDash val="solid"/>
              <a:miter lim="400000"/>
            </a:ln>
            <a:effectLst/>
            <a:sp3d/>
          </p:spPr>
          <p:style>
            <a:lnRef idx="0">
              <a:scrgbClr r="0" g="0" b="0"/>
            </a:lnRef>
            <a:fillRef idx="0">
              <a:scrgbClr r="0" g="0" b="0"/>
            </a:fillRef>
            <a:effectRef idx="0">
              <a:scrgbClr r="0" g="0" b="0"/>
            </a:effectRef>
            <a:fontRef idx="none"/>
          </p:style>
        </p:cxnSp>
      </p:grpSp>
      <p:grpSp>
        <p:nvGrpSpPr>
          <p:cNvPr id="12" name="Group 11">
            <a:extLst>
              <a:ext uri="{FF2B5EF4-FFF2-40B4-BE49-F238E27FC236}">
                <a16:creationId xmlns:a16="http://schemas.microsoft.com/office/drawing/2014/main" id="{216D0432-0C5E-8A45-8A62-5B3AEEB6E921}"/>
              </a:ext>
            </a:extLst>
          </p:cNvPr>
          <p:cNvGrpSpPr/>
          <p:nvPr/>
        </p:nvGrpSpPr>
        <p:grpSpPr>
          <a:xfrm>
            <a:off x="20019351" y="2585539"/>
            <a:ext cx="640080" cy="1538912"/>
            <a:chOff x="15777010" y="3231312"/>
            <a:chExt cx="640080" cy="1538912"/>
          </a:xfrm>
          <a:solidFill>
            <a:schemeClr val="accent3"/>
          </a:solidFill>
        </p:grpSpPr>
        <p:sp>
          <p:nvSpPr>
            <p:cNvPr id="49" name="Oval 48">
              <a:extLst>
                <a:ext uri="{FF2B5EF4-FFF2-40B4-BE49-F238E27FC236}">
                  <a16:creationId xmlns:a16="http://schemas.microsoft.com/office/drawing/2014/main" id="{DC7B187E-E52E-0F45-A2B2-D686643A1822}"/>
                </a:ext>
              </a:extLst>
            </p:cNvPr>
            <p:cNvSpPr/>
            <p:nvPr/>
          </p:nvSpPr>
          <p:spPr>
            <a:xfrm>
              <a:off x="15777010" y="3231312"/>
              <a:ext cx="640080" cy="638321"/>
            </a:xfrm>
            <a:prstGeom prst="ellipse">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F5F1B93-049A-F14B-85F1-EEE0280576E2}"/>
                </a:ext>
              </a:extLst>
            </p:cNvPr>
            <p:cNvSpPr/>
            <p:nvPr/>
          </p:nvSpPr>
          <p:spPr>
            <a:xfrm>
              <a:off x="15959890" y="4495904"/>
              <a:ext cx="274320" cy="27432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51948E08-3A06-794F-A717-B0E92C506194}"/>
                </a:ext>
              </a:extLst>
            </p:cNvPr>
            <p:cNvCxnSpPr>
              <a:cxnSpLocks/>
              <a:stCxn id="49" idx="4"/>
              <a:endCxn id="50" idx="0"/>
            </p:cNvCxnSpPr>
            <p:nvPr/>
          </p:nvCxnSpPr>
          <p:spPr>
            <a:xfrm>
              <a:off x="16097050" y="3869633"/>
              <a:ext cx="0" cy="626271"/>
            </a:xfrm>
            <a:prstGeom prst="line">
              <a:avLst/>
            </a:prstGeom>
            <a:grpFill/>
            <a:ln w="38100" cap="flat">
              <a:solidFill>
                <a:schemeClr val="accent3"/>
              </a:solidFill>
              <a:prstDash val="solid"/>
              <a:miter lim="400000"/>
            </a:ln>
            <a:effectLst/>
            <a:sp3d/>
          </p:spPr>
          <p:style>
            <a:lnRef idx="0">
              <a:scrgbClr r="0" g="0" b="0"/>
            </a:lnRef>
            <a:fillRef idx="0">
              <a:scrgbClr r="0" g="0" b="0"/>
            </a:fillRef>
            <a:effectRef idx="0">
              <a:scrgbClr r="0" g="0" b="0"/>
            </a:effectRef>
            <a:fontRef idx="none"/>
          </p:style>
        </p:cxnSp>
      </p:grpSp>
      <p:sp>
        <p:nvSpPr>
          <p:cNvPr id="9" name="TextBox 8">
            <a:extLst>
              <a:ext uri="{FF2B5EF4-FFF2-40B4-BE49-F238E27FC236}">
                <a16:creationId xmlns:a16="http://schemas.microsoft.com/office/drawing/2014/main" id="{0F525065-D636-0D43-8B79-E356473D04AA}"/>
              </a:ext>
            </a:extLst>
          </p:cNvPr>
          <p:cNvSpPr txBox="1"/>
          <p:nvPr/>
        </p:nvSpPr>
        <p:spPr>
          <a:xfrm>
            <a:off x="2216020" y="4975188"/>
            <a:ext cx="3593933" cy="88947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4400" b="1" i="0" u="none" strike="noStrike" cap="none" spc="0" normalizeH="0" baseline="0" dirty="0">
                <a:ln>
                  <a:noFill/>
                </a:ln>
                <a:solidFill>
                  <a:schemeClr val="accent1">
                    <a:lumMod val="50000"/>
                  </a:schemeClr>
                </a:solidFill>
                <a:effectLst/>
                <a:uFillTx/>
                <a:latin typeface="+mn-lt"/>
                <a:sym typeface="Montserrat Light"/>
              </a:rPr>
              <a:t>Label Selection</a:t>
            </a:r>
          </a:p>
        </p:txBody>
      </p:sp>
      <p:sp>
        <p:nvSpPr>
          <p:cNvPr id="10" name="TextBox 9">
            <a:extLst>
              <a:ext uri="{FF2B5EF4-FFF2-40B4-BE49-F238E27FC236}">
                <a16:creationId xmlns:a16="http://schemas.microsoft.com/office/drawing/2014/main" id="{BADC68B4-DFC0-744E-9DD9-0E63C3070F0A}"/>
              </a:ext>
            </a:extLst>
          </p:cNvPr>
          <p:cNvSpPr txBox="1"/>
          <p:nvPr/>
        </p:nvSpPr>
        <p:spPr>
          <a:xfrm>
            <a:off x="1242068" y="6315634"/>
            <a:ext cx="5879401" cy="27961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r>
              <a:rPr lang="en-US" sz="3100" dirty="0">
                <a:solidFill>
                  <a:schemeClr val="tx1"/>
                </a:solidFill>
              </a:rPr>
              <a:t>Temperature deviation (TD)</a:t>
            </a:r>
          </a:p>
          <a:p>
            <a:pPr marL="457200" indent="-457200" algn="l">
              <a:lnSpc>
                <a:spcPct val="150000"/>
              </a:lnSpc>
              <a:buClr>
                <a:schemeClr val="accent1">
                  <a:lumMod val="75000"/>
                </a:schemeClr>
              </a:buClr>
              <a:buFont typeface="Arial" panose="020B0604020202020204" pitchFamily="34" charset="0"/>
              <a:buChar char="•"/>
            </a:pPr>
            <a:r>
              <a:rPr lang="en-US" sz="3100" b="1" dirty="0">
                <a:solidFill>
                  <a:schemeClr val="tx1"/>
                </a:solidFill>
              </a:rPr>
              <a:t>Reason: </a:t>
            </a:r>
            <a:r>
              <a:rPr lang="en-US" sz="3100" dirty="0">
                <a:solidFill>
                  <a:schemeClr val="tx1"/>
                </a:solidFill>
              </a:rPr>
              <a:t>The ultimate objective </a:t>
            </a:r>
            <a:br>
              <a:rPr lang="en-US" sz="3100" dirty="0">
                <a:solidFill>
                  <a:schemeClr val="tx1"/>
                </a:solidFill>
              </a:rPr>
            </a:br>
            <a:r>
              <a:rPr lang="en-US" sz="3100" dirty="0">
                <a:solidFill>
                  <a:schemeClr val="tx1"/>
                </a:solidFill>
              </a:rPr>
              <a:t>is to avoid temperature deviation during a shipment</a:t>
            </a:r>
          </a:p>
        </p:txBody>
      </p:sp>
      <p:sp>
        <p:nvSpPr>
          <p:cNvPr id="59" name="TextBox 58">
            <a:extLst>
              <a:ext uri="{FF2B5EF4-FFF2-40B4-BE49-F238E27FC236}">
                <a16:creationId xmlns:a16="http://schemas.microsoft.com/office/drawing/2014/main" id="{19DCABD1-584D-0F4F-82B5-4A2CEA0E82F7}"/>
              </a:ext>
            </a:extLst>
          </p:cNvPr>
          <p:cNvSpPr txBox="1"/>
          <p:nvPr/>
        </p:nvSpPr>
        <p:spPr>
          <a:xfrm>
            <a:off x="9760244" y="4975188"/>
            <a:ext cx="4863511" cy="88947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4400" b="1" dirty="0">
                <a:solidFill>
                  <a:schemeClr val="accent5">
                    <a:lumMod val="75000"/>
                  </a:schemeClr>
                </a:solidFill>
                <a:latin typeface="+mn-lt"/>
              </a:rPr>
              <a:t>Predictors Selection </a:t>
            </a:r>
          </a:p>
        </p:txBody>
      </p:sp>
      <p:sp>
        <p:nvSpPr>
          <p:cNvPr id="60" name="TextBox 59">
            <a:extLst>
              <a:ext uri="{FF2B5EF4-FFF2-40B4-BE49-F238E27FC236}">
                <a16:creationId xmlns:a16="http://schemas.microsoft.com/office/drawing/2014/main" id="{A3DEFE67-6ED2-3F49-9721-B3E9CEDC437F}"/>
              </a:ext>
            </a:extLst>
          </p:cNvPr>
          <p:cNvSpPr txBox="1"/>
          <p:nvPr/>
        </p:nvSpPr>
        <p:spPr>
          <a:xfrm>
            <a:off x="9133896" y="6330074"/>
            <a:ext cx="6659742" cy="580158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r>
              <a:rPr lang="en-US" sz="3100" dirty="0">
                <a:solidFill>
                  <a:schemeClr val="tx1"/>
                </a:solidFill>
              </a:rPr>
              <a:t>Features whose values are given or can be estimated at the beginning of each </a:t>
            </a:r>
            <a:r>
              <a:rPr lang="en-US" altLang="zh-CN" sz="3100" dirty="0">
                <a:solidFill>
                  <a:schemeClr val="tx1"/>
                </a:solidFill>
              </a:rPr>
              <a:t>s</a:t>
            </a:r>
            <a:r>
              <a:rPr lang="en-US" sz="3100" dirty="0">
                <a:solidFill>
                  <a:schemeClr val="tx1"/>
                </a:solidFill>
              </a:rPr>
              <a:t>hipment</a:t>
            </a:r>
          </a:p>
          <a:p>
            <a:pPr marL="457200" indent="-457200" algn="l">
              <a:buClr>
                <a:schemeClr val="accent4"/>
              </a:buClr>
              <a:buFont typeface="Arial" panose="020B0604020202020204" pitchFamily="34" charset="0"/>
              <a:buChar char="•"/>
            </a:pPr>
            <a:r>
              <a:rPr lang="en-US" sz="3100" dirty="0">
                <a:solidFill>
                  <a:schemeClr val="tx1"/>
                </a:solidFill>
              </a:rPr>
              <a:t>Season</a:t>
            </a:r>
          </a:p>
          <a:p>
            <a:pPr marL="457200" indent="-457200" algn="l">
              <a:buClr>
                <a:schemeClr val="accent4"/>
              </a:buClr>
              <a:buFont typeface="Arial" panose="020B0604020202020204" pitchFamily="34" charset="0"/>
              <a:buChar char="•"/>
            </a:pPr>
            <a:r>
              <a:rPr lang="en-US" sz="3100" dirty="0">
                <a:solidFill>
                  <a:schemeClr val="tx1"/>
                </a:solidFill>
              </a:rPr>
              <a:t>Set Temperature</a:t>
            </a:r>
          </a:p>
          <a:p>
            <a:pPr marL="457200" indent="-457200" algn="l">
              <a:buClr>
                <a:schemeClr val="accent4"/>
              </a:buClr>
              <a:buFont typeface="Arial" panose="020B0604020202020204" pitchFamily="34" charset="0"/>
              <a:buChar char="•"/>
            </a:pPr>
            <a:r>
              <a:rPr lang="en-US" sz="3100" dirty="0">
                <a:solidFill>
                  <a:schemeClr val="tx1"/>
                </a:solidFill>
              </a:rPr>
              <a:t>Estimated Shipment Duration </a:t>
            </a:r>
          </a:p>
          <a:p>
            <a:pPr marL="457200" indent="-457200" algn="l">
              <a:buClr>
                <a:schemeClr val="accent4"/>
              </a:buClr>
              <a:buFont typeface="Arial" panose="020B0604020202020204" pitchFamily="34" charset="0"/>
              <a:buChar char="•"/>
            </a:pPr>
            <a:r>
              <a:rPr lang="en-US" sz="3100" dirty="0">
                <a:solidFill>
                  <a:schemeClr val="tx1"/>
                </a:solidFill>
              </a:rPr>
              <a:t>Estimated AWAT</a:t>
            </a:r>
          </a:p>
          <a:p>
            <a:pPr marL="457200" indent="-457200" algn="l">
              <a:buClr>
                <a:schemeClr val="accent4"/>
              </a:buClr>
              <a:buFont typeface="Arial" panose="020B0604020202020204" pitchFamily="34" charset="0"/>
              <a:buChar char="•"/>
            </a:pPr>
            <a:r>
              <a:rPr lang="en-US" sz="3100" dirty="0">
                <a:solidFill>
                  <a:schemeClr val="tx1"/>
                </a:solidFill>
              </a:rPr>
              <a:t>Usage</a:t>
            </a:r>
          </a:p>
          <a:p>
            <a:pPr marL="457200" indent="-457200" algn="l">
              <a:buClr>
                <a:schemeClr val="accent4"/>
              </a:buClr>
              <a:buFont typeface="Arial" panose="020B0604020202020204" pitchFamily="34" charset="0"/>
              <a:buChar char="•"/>
            </a:pPr>
            <a:r>
              <a:rPr lang="en-US" sz="3100" dirty="0">
                <a:solidFill>
                  <a:schemeClr val="tx1"/>
                </a:solidFill>
              </a:rPr>
              <a:t>Origins and Destinations </a:t>
            </a:r>
          </a:p>
          <a:p>
            <a:pPr marL="457200" indent="-457200" algn="l">
              <a:buClr>
                <a:schemeClr val="accent4"/>
              </a:buClr>
              <a:buFont typeface="Arial" panose="020B0604020202020204" pitchFamily="34" charset="0"/>
              <a:buChar char="•"/>
            </a:pPr>
            <a:r>
              <a:rPr lang="en-US" sz="3100" dirty="0">
                <a:solidFill>
                  <a:schemeClr val="tx1"/>
                </a:solidFill>
              </a:rPr>
              <a:t>Airlines</a:t>
            </a:r>
          </a:p>
        </p:txBody>
      </p:sp>
      <p:sp>
        <p:nvSpPr>
          <p:cNvPr id="61" name="TextBox 60">
            <a:extLst>
              <a:ext uri="{FF2B5EF4-FFF2-40B4-BE49-F238E27FC236}">
                <a16:creationId xmlns:a16="http://schemas.microsoft.com/office/drawing/2014/main" id="{077FDCA7-FEF5-3B41-9590-76FE048C3945}"/>
              </a:ext>
            </a:extLst>
          </p:cNvPr>
          <p:cNvSpPr txBox="1"/>
          <p:nvPr/>
        </p:nvSpPr>
        <p:spPr>
          <a:xfrm>
            <a:off x="18443782" y="4945973"/>
            <a:ext cx="4023538" cy="88947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a:r>
              <a:rPr lang="en-US" sz="4400" b="1" dirty="0">
                <a:solidFill>
                  <a:schemeClr val="accent3">
                    <a:lumMod val="50000"/>
                  </a:schemeClr>
                </a:solidFill>
              </a:rPr>
              <a:t>Recategorization</a:t>
            </a:r>
          </a:p>
        </p:txBody>
      </p:sp>
      <p:sp>
        <p:nvSpPr>
          <p:cNvPr id="62" name="TextBox 61">
            <a:extLst>
              <a:ext uri="{FF2B5EF4-FFF2-40B4-BE49-F238E27FC236}">
                <a16:creationId xmlns:a16="http://schemas.microsoft.com/office/drawing/2014/main" id="{EE5EB976-1755-FB48-B72B-8C1FC654E5CD}"/>
              </a:ext>
            </a:extLst>
          </p:cNvPr>
          <p:cNvSpPr txBox="1"/>
          <p:nvPr/>
        </p:nvSpPr>
        <p:spPr>
          <a:xfrm>
            <a:off x="17536850" y="6296402"/>
            <a:ext cx="5879401" cy="484132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r>
              <a:rPr lang="en-US" sz="3100" dirty="0">
                <a:solidFill>
                  <a:schemeClr val="tx1"/>
                </a:solidFill>
              </a:rPr>
              <a:t>To avoid over dimensionalities of following categorical features</a:t>
            </a:r>
          </a:p>
          <a:p>
            <a:pPr algn="l"/>
            <a:endParaRPr lang="en-US" sz="500" dirty="0">
              <a:solidFill>
                <a:schemeClr val="tx1"/>
              </a:solidFill>
            </a:endParaRPr>
          </a:p>
          <a:p>
            <a:pPr marL="457200" indent="-457200" algn="l">
              <a:buClr>
                <a:schemeClr val="accent3"/>
              </a:buClr>
              <a:buFont typeface="Arial" panose="020B0604020202020204" pitchFamily="34" charset="0"/>
              <a:buChar char="•"/>
            </a:pPr>
            <a:r>
              <a:rPr lang="en-US" sz="3100" dirty="0">
                <a:solidFill>
                  <a:schemeClr val="tx1"/>
                </a:solidFill>
              </a:rPr>
              <a:t>Origins and Destinations – Recategorized into 4 groups by economic status</a:t>
            </a:r>
          </a:p>
          <a:p>
            <a:pPr algn="l">
              <a:buClr>
                <a:schemeClr val="accent3"/>
              </a:buClr>
            </a:pPr>
            <a:endParaRPr lang="en-US" sz="500" dirty="0">
              <a:solidFill>
                <a:schemeClr val="tx1"/>
              </a:solidFill>
            </a:endParaRPr>
          </a:p>
          <a:p>
            <a:pPr marL="457200" indent="-457200" algn="l">
              <a:buClr>
                <a:schemeClr val="accent3"/>
              </a:buClr>
              <a:buFont typeface="Arial" panose="020B0604020202020204" pitchFamily="34" charset="0"/>
              <a:buChar char="•"/>
            </a:pPr>
            <a:r>
              <a:rPr lang="en-US" sz="3100" dirty="0">
                <a:solidFill>
                  <a:schemeClr val="tx1"/>
                </a:solidFill>
              </a:rPr>
              <a:t>Airlines- Recategorized into 3 groups by number of container shipments with Envirotainer </a:t>
            </a:r>
          </a:p>
        </p:txBody>
      </p:sp>
      <p:grpSp>
        <p:nvGrpSpPr>
          <p:cNvPr id="70" name="Group 69">
            <a:extLst>
              <a:ext uri="{FF2B5EF4-FFF2-40B4-BE49-F238E27FC236}">
                <a16:creationId xmlns:a16="http://schemas.microsoft.com/office/drawing/2014/main" id="{784179FE-C0EB-A14A-B694-54EF76BE1BA9}"/>
              </a:ext>
            </a:extLst>
          </p:cNvPr>
          <p:cNvGrpSpPr/>
          <p:nvPr/>
        </p:nvGrpSpPr>
        <p:grpSpPr>
          <a:xfrm>
            <a:off x="11871959" y="2572001"/>
            <a:ext cx="640080" cy="1538912"/>
            <a:chOff x="15777010" y="3231312"/>
            <a:chExt cx="640080" cy="1538912"/>
          </a:xfrm>
          <a:solidFill>
            <a:schemeClr val="accent4"/>
          </a:solidFill>
        </p:grpSpPr>
        <p:sp>
          <p:nvSpPr>
            <p:cNvPr id="71" name="Oval 70">
              <a:extLst>
                <a:ext uri="{FF2B5EF4-FFF2-40B4-BE49-F238E27FC236}">
                  <a16:creationId xmlns:a16="http://schemas.microsoft.com/office/drawing/2014/main" id="{73BBBD5B-FF85-924F-869D-9776169E80BE}"/>
                </a:ext>
              </a:extLst>
            </p:cNvPr>
            <p:cNvSpPr/>
            <p:nvPr/>
          </p:nvSpPr>
          <p:spPr>
            <a:xfrm>
              <a:off x="15777010" y="3231312"/>
              <a:ext cx="640080" cy="638321"/>
            </a:xfrm>
            <a:prstGeom prst="ellipse">
              <a:avLst/>
            </a:prstGeom>
            <a:solidFill>
              <a:schemeClr val="accent5"/>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E2E49CC-E330-FA44-B772-7ECABE1BD1AE}"/>
                </a:ext>
              </a:extLst>
            </p:cNvPr>
            <p:cNvSpPr/>
            <p:nvPr/>
          </p:nvSpPr>
          <p:spPr>
            <a:xfrm>
              <a:off x="15959890" y="4495904"/>
              <a:ext cx="274320" cy="2743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B6A8102-D313-714C-BFD1-E046A504FB06}"/>
                </a:ext>
              </a:extLst>
            </p:cNvPr>
            <p:cNvCxnSpPr>
              <a:cxnSpLocks/>
              <a:stCxn id="71" idx="4"/>
              <a:endCxn id="72" idx="0"/>
            </p:cNvCxnSpPr>
            <p:nvPr/>
          </p:nvCxnSpPr>
          <p:spPr>
            <a:xfrm>
              <a:off x="16097050" y="3869633"/>
              <a:ext cx="0" cy="626271"/>
            </a:xfrm>
            <a:prstGeom prst="line">
              <a:avLst/>
            </a:prstGeom>
            <a:grpFill/>
            <a:ln w="381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grpSp>
      <p:sp>
        <p:nvSpPr>
          <p:cNvPr id="76" name="Rectangle 75">
            <a:extLst>
              <a:ext uri="{FF2B5EF4-FFF2-40B4-BE49-F238E27FC236}">
                <a16:creationId xmlns:a16="http://schemas.microsoft.com/office/drawing/2014/main" id="{74265296-CA01-6A44-9C0C-3607D2EE3D1B}"/>
              </a:ext>
            </a:extLst>
          </p:cNvPr>
          <p:cNvSpPr/>
          <p:nvPr/>
        </p:nvSpPr>
        <p:spPr>
          <a:xfrm>
            <a:off x="409163" y="12125933"/>
            <a:ext cx="7207648" cy="102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D9697C2-D502-8C4F-B7ED-5537D390B98F}"/>
              </a:ext>
            </a:extLst>
          </p:cNvPr>
          <p:cNvSpPr/>
          <p:nvPr/>
        </p:nvSpPr>
        <p:spPr>
          <a:xfrm>
            <a:off x="8585990" y="12118939"/>
            <a:ext cx="7207648" cy="1026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B2CD326-6BB7-0B45-B3D5-B82D3CB33654}"/>
              </a:ext>
            </a:extLst>
          </p:cNvPr>
          <p:cNvSpPr/>
          <p:nvPr/>
        </p:nvSpPr>
        <p:spPr>
          <a:xfrm>
            <a:off x="16765003" y="12111671"/>
            <a:ext cx="7207648" cy="1026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4BE6EC3-7A74-2647-90B8-4B4B95FA8CCA}"/>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bg1"/>
                </a:solidFill>
                <a:effectLst/>
                <a:uFillTx/>
                <a:latin typeface="+mn-lt"/>
                <a:sym typeface="Montserrat Light"/>
              </a:rPr>
              <a:t>18</a:t>
            </a:r>
          </a:p>
        </p:txBody>
      </p:sp>
    </p:spTree>
    <p:extLst>
      <p:ext uri="{BB962C8B-B14F-4D97-AF65-F5344CB8AC3E}">
        <p14:creationId xmlns:p14="http://schemas.microsoft.com/office/powerpoint/2010/main" val="3467409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Box 155">
            <a:extLst>
              <a:ext uri="{FF2B5EF4-FFF2-40B4-BE49-F238E27FC236}">
                <a16:creationId xmlns:a16="http://schemas.microsoft.com/office/drawing/2014/main" id="{F8604525-28DE-6C40-84BD-CC170B57142C}"/>
              </a:ext>
            </a:extLst>
          </p:cNvPr>
          <p:cNvSpPr txBox="1"/>
          <p:nvPr/>
        </p:nvSpPr>
        <p:spPr>
          <a:xfrm>
            <a:off x="1175744" y="2789924"/>
            <a:ext cx="21130785" cy="107414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5400" dirty="0">
                <a:solidFill>
                  <a:schemeClr val="tx1"/>
                </a:solidFill>
              </a:rPr>
              <a:t>Main reason to create balanced dataset: Give equal priority to each class</a:t>
            </a:r>
          </a:p>
        </p:txBody>
      </p:sp>
      <p:grpSp>
        <p:nvGrpSpPr>
          <p:cNvPr id="158" name="Group 157">
            <a:extLst>
              <a:ext uri="{FF2B5EF4-FFF2-40B4-BE49-F238E27FC236}">
                <a16:creationId xmlns:a16="http://schemas.microsoft.com/office/drawing/2014/main" id="{B30344B1-C1D0-ED42-8E55-6DB0CF350369}"/>
              </a:ext>
            </a:extLst>
          </p:cNvPr>
          <p:cNvGrpSpPr/>
          <p:nvPr/>
        </p:nvGrpSpPr>
        <p:grpSpPr>
          <a:xfrm>
            <a:off x="-14741" y="12454417"/>
            <a:ext cx="24599037" cy="1398545"/>
            <a:chOff x="-14741" y="12454417"/>
            <a:chExt cx="24599037" cy="1398545"/>
          </a:xfrm>
        </p:grpSpPr>
        <p:sp>
          <p:nvSpPr>
            <p:cNvPr id="159" name="Rectangle 158">
              <a:extLst>
                <a:ext uri="{FF2B5EF4-FFF2-40B4-BE49-F238E27FC236}">
                  <a16:creationId xmlns:a16="http://schemas.microsoft.com/office/drawing/2014/main" id="{55BD13B2-B0BB-F545-9E98-C5B058340904}"/>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160" name="Chevron 3">
              <a:extLst>
                <a:ext uri="{FF2B5EF4-FFF2-40B4-BE49-F238E27FC236}">
                  <a16:creationId xmlns:a16="http://schemas.microsoft.com/office/drawing/2014/main" id="{B9EC9464-8B40-9B40-9218-E266DDD10F95}"/>
                </a:ext>
              </a:extLst>
            </p:cNvPr>
            <p:cNvSpPr/>
            <p:nvPr/>
          </p:nvSpPr>
          <p:spPr>
            <a:xfrm>
              <a:off x="12036767" y="12765554"/>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161" name="November">
              <a:extLst>
                <a:ext uri="{FF2B5EF4-FFF2-40B4-BE49-F238E27FC236}">
                  <a16:creationId xmlns:a16="http://schemas.microsoft.com/office/drawing/2014/main" id="{3417A74D-1FD5-2841-A987-7CC4EDEC620D}"/>
                </a:ext>
              </a:extLst>
            </p:cNvPr>
            <p:cNvSpPr txBox="1"/>
            <p:nvPr/>
          </p:nvSpPr>
          <p:spPr>
            <a:xfrm>
              <a:off x="12340335" y="12895450"/>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lvl="0" algn="ctr" defTabSz="914400" hangingPunct="1">
                <a:lnSpc>
                  <a:spcPct val="100000"/>
                </a:lnSpc>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Predictive </a:t>
              </a:r>
              <a:r>
                <a:rPr lang="en-US" sz="3200" b="1" dirty="0">
                  <a:solidFill>
                    <a:srgbClr val="000000"/>
                  </a:solidFill>
                </a:rPr>
                <a:t>Model</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162" name="Chevron 3">
              <a:extLst>
                <a:ext uri="{FF2B5EF4-FFF2-40B4-BE49-F238E27FC236}">
                  <a16:creationId xmlns:a16="http://schemas.microsoft.com/office/drawing/2014/main" id="{6BFE9865-FF11-E940-8883-D3134B92B53A}"/>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163" name="Chevron 3">
              <a:extLst>
                <a:ext uri="{FF2B5EF4-FFF2-40B4-BE49-F238E27FC236}">
                  <a16:creationId xmlns:a16="http://schemas.microsoft.com/office/drawing/2014/main" id="{A64F1E4F-A8EA-734F-BB5E-B5454FF90DF9}"/>
                </a:ext>
              </a:extLst>
            </p:cNvPr>
            <p:cNvSpPr/>
            <p:nvPr/>
          </p:nvSpPr>
          <p:spPr>
            <a:xfrm>
              <a:off x="6666667" y="12789410"/>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164" name="Chevron 3">
              <a:extLst>
                <a:ext uri="{FF2B5EF4-FFF2-40B4-BE49-F238E27FC236}">
                  <a16:creationId xmlns:a16="http://schemas.microsoft.com/office/drawing/2014/main" id="{4AC0F786-C02A-D14F-B627-D6F911FDDB46}"/>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165" name="November">
              <a:extLst>
                <a:ext uri="{FF2B5EF4-FFF2-40B4-BE49-F238E27FC236}">
                  <a16:creationId xmlns:a16="http://schemas.microsoft.com/office/drawing/2014/main" id="{C0DF9145-CCF3-9D47-A85F-8F6CC1574DAF}"/>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166" name="November">
              <a:extLst>
                <a:ext uri="{FF2B5EF4-FFF2-40B4-BE49-F238E27FC236}">
                  <a16:creationId xmlns:a16="http://schemas.microsoft.com/office/drawing/2014/main" id="{FCE5CE8C-20C8-604A-8979-D85659380EEE}"/>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167" name="November">
              <a:extLst>
                <a:ext uri="{FF2B5EF4-FFF2-40B4-BE49-F238E27FC236}">
                  <a16:creationId xmlns:a16="http://schemas.microsoft.com/office/drawing/2014/main" id="{E65A90F5-A036-4541-857F-98875C36FB55}"/>
                </a:ext>
              </a:extLst>
            </p:cNvPr>
            <p:cNvSpPr txBox="1"/>
            <p:nvPr/>
          </p:nvSpPr>
          <p:spPr>
            <a:xfrm>
              <a:off x="7112790" y="12895451"/>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Descriptive Analysis</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grpSp>
        <p:nvGrpSpPr>
          <p:cNvPr id="5" name="Group 4">
            <a:extLst>
              <a:ext uri="{FF2B5EF4-FFF2-40B4-BE49-F238E27FC236}">
                <a16:creationId xmlns:a16="http://schemas.microsoft.com/office/drawing/2014/main" id="{6DB2A46E-39C1-A34F-AEC8-FBA29D8B65A0}"/>
              </a:ext>
            </a:extLst>
          </p:cNvPr>
          <p:cNvGrpSpPr/>
          <p:nvPr/>
        </p:nvGrpSpPr>
        <p:grpSpPr>
          <a:xfrm>
            <a:off x="1175744" y="4290683"/>
            <a:ext cx="22550652" cy="7820477"/>
            <a:chOff x="1175744" y="4544291"/>
            <a:chExt cx="22550652" cy="7820477"/>
          </a:xfrm>
        </p:grpSpPr>
        <p:graphicFrame>
          <p:nvGraphicFramePr>
            <p:cNvPr id="10" name="Table">
              <a:extLst>
                <a:ext uri="{FF2B5EF4-FFF2-40B4-BE49-F238E27FC236}">
                  <a16:creationId xmlns:a16="http://schemas.microsoft.com/office/drawing/2014/main" id="{936F7034-829A-4444-8A70-B0205FAE1875}"/>
                </a:ext>
              </a:extLst>
            </p:cNvPr>
            <p:cNvGraphicFramePr/>
            <p:nvPr>
              <p:extLst>
                <p:ext uri="{D42A27DB-BD31-4B8C-83A1-F6EECF244321}">
                  <p14:modId xmlns:p14="http://schemas.microsoft.com/office/powerpoint/2010/main" val="2519345260"/>
                </p:ext>
              </p:extLst>
            </p:nvPr>
          </p:nvGraphicFramePr>
          <p:xfrm>
            <a:off x="1175744" y="4544291"/>
            <a:ext cx="22449516" cy="7820477"/>
          </p:xfrm>
          <a:graphic>
            <a:graphicData uri="http://schemas.openxmlformats.org/drawingml/2006/table">
              <a:tbl>
                <a:tblPr bandRow="1">
                  <a:tableStyleId>{4C3C2611-4C71-4FC5-86AE-919BDF0F9419}</a:tableStyleId>
                </a:tblPr>
                <a:tblGrid>
                  <a:gridCol w="2897492">
                    <a:extLst>
                      <a:ext uri="{9D8B030D-6E8A-4147-A177-3AD203B41FA5}">
                        <a16:colId xmlns:a16="http://schemas.microsoft.com/office/drawing/2014/main" val="20000"/>
                      </a:ext>
                    </a:extLst>
                  </a:gridCol>
                  <a:gridCol w="7019365">
                    <a:extLst>
                      <a:ext uri="{9D8B030D-6E8A-4147-A177-3AD203B41FA5}">
                        <a16:colId xmlns:a16="http://schemas.microsoft.com/office/drawing/2014/main" val="20001"/>
                      </a:ext>
                    </a:extLst>
                  </a:gridCol>
                  <a:gridCol w="6641217">
                    <a:extLst>
                      <a:ext uri="{9D8B030D-6E8A-4147-A177-3AD203B41FA5}">
                        <a16:colId xmlns:a16="http://schemas.microsoft.com/office/drawing/2014/main" val="20002"/>
                      </a:ext>
                    </a:extLst>
                  </a:gridCol>
                  <a:gridCol w="5891442">
                    <a:extLst>
                      <a:ext uri="{9D8B030D-6E8A-4147-A177-3AD203B41FA5}">
                        <a16:colId xmlns:a16="http://schemas.microsoft.com/office/drawing/2014/main" val="20003"/>
                      </a:ext>
                    </a:extLst>
                  </a:gridCol>
                </a:tblGrid>
                <a:tr h="858982">
                  <a:tc rowSpan="2">
                    <a:txBody>
                      <a:bodyPr/>
                      <a:lstStyle/>
                      <a:p>
                        <a:pPr defTabSz="914400">
                          <a:defRPr sz="1800"/>
                        </a:pPr>
                        <a:endParaRPr lang="en-US" sz="2800" cap="none" baseline="0" dirty="0">
                          <a:solidFill>
                            <a:schemeClr val="tx1"/>
                          </a:solidFill>
                          <a:latin typeface="Montserrat Bold"/>
                          <a:ea typeface="Montserrat Bold"/>
                          <a:cs typeface="Montserrat Bold"/>
                          <a:sym typeface="Montserrat Bold"/>
                        </a:endParaRPr>
                      </a:p>
                    </a:txBody>
                    <a:tcPr marL="50800" marR="50800" marT="50800" marB="50800" anchor="ctr" horzOverflow="overflow">
                      <a:lnL w="28575" cap="flat" cmpd="sng" algn="ctr">
                        <a:solidFill>
                          <a:schemeClr val="tx2"/>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gridSpan="2">
                    <a:txBody>
                      <a:bodyPr/>
                      <a:lstStyle/>
                      <a:p>
                        <a:pPr defTabSz="914400">
                          <a:defRPr sz="2800">
                            <a:solidFill>
                              <a:srgbClr val="242423"/>
                            </a:solidFill>
                            <a:latin typeface="Montserrat Bold"/>
                            <a:ea typeface="Montserrat Bold"/>
                            <a:cs typeface="Montserrat Bold"/>
                            <a:sym typeface="Montserrat Bold"/>
                          </a:defRPr>
                        </a:pPr>
                        <a:r>
                          <a:rPr lang="en-US" sz="3600" b="1" cap="none" baseline="0" dirty="0">
                            <a:solidFill>
                              <a:schemeClr val="tx1"/>
                            </a:solidFill>
                          </a:rPr>
                          <a:t>Adaptive Resampling</a:t>
                        </a:r>
                      </a:p>
                    </a:txBody>
                    <a:tcPr marL="50800" marR="50800" marT="50800" marB="50800" anchor="ct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hMerge="1">
                    <a:txBody>
                      <a:bodyPr/>
                      <a:lstStyle/>
                      <a:p>
                        <a:pPr defTabSz="914400">
                          <a:defRPr sz="2800">
                            <a:solidFill>
                              <a:srgbClr val="242423"/>
                            </a:solidFill>
                            <a:latin typeface="Montserrat Bold"/>
                            <a:ea typeface="Montserrat Bold"/>
                            <a:cs typeface="Montserrat Bold"/>
                            <a:sym typeface="Montserrat Bold"/>
                          </a:defRPr>
                        </a:pPr>
                        <a:endParaRPr lang="en-US" cap="none" baseline="0" dirty="0"/>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a:solidFill>
                          <a:srgbClr val="F0F0F0"/>
                        </a:solidFill>
                        <a:miter lim="400000"/>
                      </a:lnT>
                      <a:lnB w="12700" cap="flat" cmpd="sng" algn="ctr">
                        <a:solidFill>
                          <a:schemeClr val="tx1"/>
                        </a:solidFill>
                        <a:prstDash val="solid"/>
                        <a:round/>
                        <a:headEnd type="none" w="med" len="med"/>
                        <a:tailEnd type="none" w="med" len="med"/>
                      </a:lnB>
                      <a:solidFill>
                        <a:schemeClr val="accent6">
                          <a:alpha val="28000"/>
                        </a:schemeClr>
                      </a:solidFill>
                    </a:tcPr>
                  </a:tc>
                  <a:tc rowSpan="2">
                    <a:txBody>
                      <a:bodyPr/>
                      <a:lstStyle/>
                      <a:p>
                        <a:pPr defTabSz="914400">
                          <a:defRPr sz="2800">
                            <a:solidFill>
                              <a:srgbClr val="242423"/>
                            </a:solidFill>
                            <a:latin typeface="Montserrat Bold"/>
                            <a:ea typeface="Montserrat Bold"/>
                            <a:cs typeface="Montserrat Bold"/>
                            <a:sym typeface="Montserrat Bold"/>
                          </a:defRPr>
                        </a:pPr>
                        <a:r>
                          <a:rPr lang="en-US" sz="3600" b="1" cap="none" baseline="0" dirty="0">
                            <a:solidFill>
                              <a:schemeClr val="tx1"/>
                            </a:solidFill>
                          </a:rPr>
                          <a:t>Cost-sensitive learning</a:t>
                        </a:r>
                      </a:p>
                    </a:txBody>
                    <a:tcPr marL="50800" marR="50800" marT="50800" marB="50800" anchor="ctr" horzOverflow="overflow">
                      <a:lnL w="12700" cap="flat" cmpd="sng" algn="ctr">
                        <a:solidFill>
                          <a:schemeClr val="accent6">
                            <a:lumMod val="60000"/>
                            <a:lumOff val="40000"/>
                          </a:schemeClr>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extLst>
                    <a:ext uri="{0D108BD9-81ED-4DB2-BD59-A6C34878D82A}">
                      <a16:rowId xmlns:a16="http://schemas.microsoft.com/office/drawing/2014/main" val="3620815865"/>
                    </a:ext>
                  </a:extLst>
                </a:tr>
                <a:tr h="806824">
                  <a:tc vMerge="1">
                    <a:txBody>
                      <a:bodyPr/>
                      <a:lstStyle/>
                      <a:p>
                        <a:pPr defTabSz="914400">
                          <a:defRPr sz="1800"/>
                        </a:pPr>
                        <a:endParaRPr lang="en-US" sz="2800" cap="none" baseline="0" dirty="0">
                          <a:solidFill>
                            <a:schemeClr val="tx1"/>
                          </a:solidFill>
                          <a:latin typeface="Montserrat Bold"/>
                          <a:ea typeface="Montserrat Bold"/>
                          <a:cs typeface="Montserrat Bold"/>
                          <a:sym typeface="Montserrat Bold"/>
                        </a:endParaRPr>
                      </a:p>
                    </a:txBody>
                    <a:tcPr marL="50800" marR="50800" marT="50800" marB="50800" anchor="ctr" horzOverflow="overflow">
                      <a:lnL w="38100">
                        <a:solidFill>
                          <a:srgbClr val="F0F0F0"/>
                        </a:solidFill>
                        <a:miter lim="400000"/>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r>
                          <a:rPr lang="en-US" sz="3600" b="1" cap="none" baseline="0" dirty="0">
                            <a:solidFill>
                              <a:schemeClr val="tx1"/>
                            </a:solidFill>
                          </a:rPr>
                          <a:t>Oversampling</a:t>
                        </a:r>
                      </a:p>
                    </a:txBody>
                    <a:tcPr marL="50800" marR="50800" marT="50800" marB="50800" anchor="ct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r>
                          <a:rPr lang="en-US" sz="3600" b="1" cap="none" baseline="0" dirty="0">
                            <a:solidFill>
                              <a:schemeClr val="tx1"/>
                            </a:solidFill>
                          </a:rPr>
                          <a:t>Down-sampling</a:t>
                        </a:r>
                      </a:p>
                    </a:txBody>
                    <a:tcPr marL="50800" marR="50800" marT="50800" marB="50800" anchor="ct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vMerge="1">
                    <a:txBody>
                      <a:bodyPr/>
                      <a:lstStyle/>
                      <a:p>
                        <a:pPr defTabSz="914400">
                          <a:defRPr sz="2800">
                            <a:solidFill>
                              <a:srgbClr val="242423"/>
                            </a:solidFill>
                            <a:latin typeface="Montserrat Bold"/>
                            <a:ea typeface="Montserrat Bold"/>
                            <a:cs typeface="Montserrat Bold"/>
                            <a:sym typeface="Montserrat Bold"/>
                          </a:defRPr>
                        </a:pPr>
                        <a:endParaRPr lang="en-US" cap="none" baseline="0" dirty="0"/>
                      </a:p>
                    </a:txBody>
                    <a:tcPr marL="50800" marR="50800" marT="50800" marB="50800" anchor="ctr" horzOverflow="overflow">
                      <a:lnL w="12700" cap="flat" cmpd="sng" algn="ctr">
                        <a:solidFill>
                          <a:schemeClr val="tx1"/>
                        </a:solidFill>
                        <a:prstDash val="solid"/>
                        <a:round/>
                        <a:headEnd type="none" w="med" len="med"/>
                        <a:tailEnd type="none" w="med" len="med"/>
                      </a:lnL>
                      <a:lnR w="38100">
                        <a:solidFill>
                          <a:srgbClr val="F0F0F0"/>
                        </a:solidFill>
                        <a:miter lim="4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8000"/>
                        </a:schemeClr>
                      </a:solidFill>
                    </a:tcPr>
                  </a:tc>
                  <a:extLst>
                    <a:ext uri="{0D108BD9-81ED-4DB2-BD59-A6C34878D82A}">
                      <a16:rowId xmlns:a16="http://schemas.microsoft.com/office/drawing/2014/main" val="10001"/>
                    </a:ext>
                  </a:extLst>
                </a:tr>
                <a:tr h="4358070">
                  <a:tc>
                    <a:txBody>
                      <a:bodyPr/>
                      <a:lstStyle/>
                      <a:p>
                        <a:pPr defTabSz="914400">
                          <a:defRPr sz="1800"/>
                        </a:pPr>
                        <a:r>
                          <a:rPr lang="en-US" sz="3600" b="1" cap="none" baseline="0" dirty="0">
                            <a:solidFill>
                              <a:schemeClr val="tx1"/>
                            </a:solidFill>
                            <a:latin typeface="Montserrat Bold"/>
                            <a:ea typeface="Montserrat Bold"/>
                            <a:cs typeface="Montserrat Bold"/>
                            <a:sym typeface="Montserrat Bold"/>
                          </a:rPr>
                          <a:t>Concept</a:t>
                        </a:r>
                      </a:p>
                    </a:txBody>
                    <a:tcPr marL="50800" marR="50800" marT="50800" marB="50800" anchor="ctr" horzOverflow="overflow">
                      <a:lnL w="28575" cap="flat" cmpd="sng" algn="ctr">
                        <a:solidFill>
                          <a:schemeClr val="tx2"/>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lang="en-US" cap="none" baseline="0" dirty="0"/>
                      </a:p>
                    </a:txBody>
                    <a:tcPr marL="50800" marR="50800" marT="50800" marB="50800" anchor="ct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lang="en-US" cap="none" baseline="0" dirty="0"/>
                      </a:p>
                    </a:txBody>
                    <a:tcPr marL="50800" marR="50800" marT="50800" marB="50800" anchor="ct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lang="en-US" cap="none" baseline="0" dirty="0"/>
                      </a:p>
                    </a:txBody>
                    <a:tcPr marL="50800" marR="50800" marT="50800" marB="50800" anchor="ctr" horzOverflow="overflow">
                      <a:lnL w="12700" cap="flat" cmpd="sng" algn="ctr">
                        <a:solidFill>
                          <a:schemeClr val="accent6">
                            <a:lumMod val="60000"/>
                            <a:lumOff val="40000"/>
                          </a:schemeClr>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extLst>
                    <a:ext uri="{0D108BD9-81ED-4DB2-BD59-A6C34878D82A}">
                      <a16:rowId xmlns:a16="http://schemas.microsoft.com/office/drawing/2014/main" val="365365329"/>
                    </a:ext>
                  </a:extLst>
                </a:tr>
                <a:tr h="882201">
                  <a:tc>
                    <a:txBody>
                      <a:bodyPr/>
                      <a:lstStyle/>
                      <a:p>
                        <a:pPr defTabSz="914400">
                          <a:defRPr sz="1800"/>
                        </a:pPr>
                        <a:r>
                          <a:rPr lang="en-US" sz="3600" b="1" cap="none" baseline="0" dirty="0">
                            <a:solidFill>
                              <a:schemeClr val="tx1"/>
                            </a:solidFill>
                            <a:latin typeface="Montserrat Bold"/>
                            <a:ea typeface="Montserrat Bold"/>
                            <a:cs typeface="Montserrat Bold"/>
                            <a:sym typeface="Montserrat Bold"/>
                          </a:rPr>
                          <a:t>Advantage</a:t>
                        </a:r>
                      </a:p>
                    </a:txBody>
                    <a:tcPr marL="50800" marR="50800" marT="50800" marB="50800" anchor="ctr" horzOverflow="overflow">
                      <a:lnL w="28575" cap="flat" cmpd="sng" algn="ctr">
                        <a:solidFill>
                          <a:schemeClr val="tx2"/>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a:txBody>
                      <a:bodyPr/>
                      <a:lstStyle/>
                      <a:p>
                        <a:r>
                          <a:rPr lang="en-US" sz="3000" cap="none" baseline="0" dirty="0">
                            <a:latin typeface="+mn-lt"/>
                          </a:rPr>
                          <a:t>no loss of information</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a:txBody>
                      <a:bodyPr/>
                      <a:lstStyle/>
                      <a:p>
                        <a:r>
                          <a:rPr lang="en-US" sz="3000" cap="none" baseline="0" dirty="0">
                            <a:latin typeface="+mn-lt"/>
                          </a:rPr>
                          <a:t>reduce run-time and memory</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cap="none" baseline="0" dirty="0">
                            <a:latin typeface="+mn-lt"/>
                          </a:rPr>
                          <a:t>no loss of information</a:t>
                        </a:r>
                      </a:p>
                    </a:txBody>
                    <a:tcPr anchor="ctr">
                      <a:lnL w="12700" cap="flat" cmpd="sng" algn="ctr">
                        <a:solidFill>
                          <a:schemeClr val="accent6">
                            <a:lumMod val="60000"/>
                            <a:lumOff val="40000"/>
                          </a:schemeClr>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solidFill>
                        <a:schemeClr val="accent6">
                          <a:lumMod val="20000"/>
                          <a:lumOff val="80000"/>
                          <a:alpha val="28000"/>
                        </a:schemeClr>
                      </a:solidFill>
                    </a:tcPr>
                  </a:tc>
                  <a:extLst>
                    <a:ext uri="{0D108BD9-81ED-4DB2-BD59-A6C34878D82A}">
                      <a16:rowId xmlns:a16="http://schemas.microsoft.com/office/drawing/2014/main" val="10002"/>
                    </a:ext>
                  </a:extLst>
                </a:tr>
                <a:tr h="914400">
                  <a:tc>
                    <a:txBody>
                      <a:bodyPr/>
                      <a:lstStyle/>
                      <a:p>
                        <a:pPr defTabSz="914400">
                          <a:defRPr sz="1800"/>
                        </a:pPr>
                        <a:r>
                          <a:rPr lang="en-US" sz="3600" b="1" cap="none" baseline="0" dirty="0">
                            <a:solidFill>
                              <a:schemeClr val="tx1"/>
                            </a:solidFill>
                            <a:latin typeface="Montserrat Bold"/>
                            <a:ea typeface="Montserrat Bold"/>
                            <a:cs typeface="Montserrat Bold"/>
                            <a:sym typeface="Montserrat Bold"/>
                          </a:rPr>
                          <a:t>Disadvantage</a:t>
                        </a:r>
                      </a:p>
                    </a:txBody>
                    <a:tcPr marL="50800" marR="50800" marT="50800" marB="50800" anchor="ctr" horzOverflow="overflow">
                      <a:lnL w="28575" cap="flat" cmpd="sng" algn="ctr">
                        <a:solidFill>
                          <a:schemeClr val="tx2"/>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chemeClr val="accent6">
                          <a:lumMod val="20000"/>
                          <a:lumOff val="80000"/>
                          <a:alpha val="28000"/>
                        </a:schemeClr>
                      </a:solidFill>
                    </a:tcPr>
                  </a:tc>
                  <a:tc>
                    <a:txBody>
                      <a:bodyPr/>
                      <a:lstStyle/>
                      <a:p>
                        <a:r>
                          <a:rPr lang="en-US" sz="3000" cap="none" baseline="0" dirty="0">
                            <a:latin typeface="+mn-lt"/>
                          </a:rPr>
                          <a:t>prune to overfit than down-sampling</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chemeClr val="accent6">
                          <a:lumMod val="20000"/>
                          <a:lumOff val="80000"/>
                          <a:alpha val="28000"/>
                        </a:schemeClr>
                      </a:solidFill>
                    </a:tcPr>
                  </a:tc>
                  <a:tc>
                    <a:txBody>
                      <a:bodyPr/>
                      <a:lstStyle/>
                      <a:p>
                        <a:r>
                          <a:rPr lang="en-US" sz="3000" cap="none" baseline="0" dirty="0">
                            <a:latin typeface="+mn-lt"/>
                          </a:rPr>
                          <a:t>lose critical information and create bias</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chemeClr val="accent6">
                          <a:lumMod val="20000"/>
                          <a:lumOff val="80000"/>
                          <a:alpha val="28000"/>
                        </a:schemeClr>
                      </a:solidFill>
                    </a:tcPr>
                  </a:tc>
                  <a:tc>
                    <a:txBody>
                      <a:bodyPr/>
                      <a:lstStyle/>
                      <a:p>
                        <a:endParaRPr lang="en-US" sz="3000" cap="none" baseline="0" dirty="0">
                          <a:latin typeface="+mn-lt"/>
                        </a:endParaRPr>
                      </a:p>
                    </a:txBody>
                    <a:tcPr anchor="ctr">
                      <a:lnL w="12700" cap="flat" cmpd="sng" algn="ctr">
                        <a:solidFill>
                          <a:schemeClr val="accent6">
                            <a:lumMod val="60000"/>
                            <a:lumOff val="40000"/>
                          </a:schemeClr>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chemeClr val="accent6">
                          <a:lumMod val="20000"/>
                          <a:lumOff val="80000"/>
                          <a:alpha val="28000"/>
                        </a:schemeClr>
                      </a:solidFill>
                    </a:tcPr>
                  </a:tc>
                  <a:extLst>
                    <a:ext uri="{0D108BD9-81ED-4DB2-BD59-A6C34878D82A}">
                      <a16:rowId xmlns:a16="http://schemas.microsoft.com/office/drawing/2014/main" val="10003"/>
                    </a:ext>
                  </a:extLst>
                </a:tr>
              </a:tbl>
            </a:graphicData>
          </a:graphic>
        </p:graphicFrame>
        <p:grpSp>
          <p:nvGrpSpPr>
            <p:cNvPr id="50" name="Group 49">
              <a:extLst>
                <a:ext uri="{FF2B5EF4-FFF2-40B4-BE49-F238E27FC236}">
                  <a16:creationId xmlns:a16="http://schemas.microsoft.com/office/drawing/2014/main" id="{657CA169-D4DB-4341-A34F-373E54B8C752}"/>
                </a:ext>
              </a:extLst>
            </p:cNvPr>
            <p:cNvGrpSpPr/>
            <p:nvPr/>
          </p:nvGrpSpPr>
          <p:grpSpPr>
            <a:xfrm>
              <a:off x="4429236" y="6523856"/>
              <a:ext cx="5779008" cy="3460848"/>
              <a:chOff x="2134247" y="2298908"/>
              <a:chExt cx="3237881" cy="1960030"/>
            </a:xfrm>
          </p:grpSpPr>
          <p:sp>
            <p:nvSpPr>
              <p:cNvPr id="51" name="Rectangle 50">
                <a:extLst>
                  <a:ext uri="{FF2B5EF4-FFF2-40B4-BE49-F238E27FC236}">
                    <a16:creationId xmlns:a16="http://schemas.microsoft.com/office/drawing/2014/main" id="{B2DF3392-C34A-C548-B478-4461BD817001}"/>
                  </a:ext>
                </a:extLst>
              </p:cNvPr>
              <p:cNvSpPr/>
              <p:nvPr/>
            </p:nvSpPr>
            <p:spPr>
              <a:xfrm>
                <a:off x="2248332" y="2304045"/>
                <a:ext cx="539393" cy="14081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52" name="Rectangle 51">
                <a:extLst>
                  <a:ext uri="{FF2B5EF4-FFF2-40B4-BE49-F238E27FC236}">
                    <a16:creationId xmlns:a16="http://schemas.microsoft.com/office/drawing/2014/main" id="{023E9C89-E419-0843-9ACD-294BE02BF232}"/>
                  </a:ext>
                </a:extLst>
              </p:cNvPr>
              <p:cNvSpPr/>
              <p:nvPr/>
            </p:nvSpPr>
            <p:spPr>
              <a:xfrm>
                <a:off x="2880192" y="3529341"/>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53" name="TextBox 52">
                <a:extLst>
                  <a:ext uri="{FF2B5EF4-FFF2-40B4-BE49-F238E27FC236}">
                    <a16:creationId xmlns:a16="http://schemas.microsoft.com/office/drawing/2014/main" id="{762C4EE3-CEE1-124B-8C2C-E81BAD546005}"/>
                  </a:ext>
                </a:extLst>
              </p:cNvPr>
              <p:cNvSpPr txBox="1"/>
              <p:nvPr/>
            </p:nvSpPr>
            <p:spPr>
              <a:xfrm>
                <a:off x="2134247" y="3699073"/>
                <a:ext cx="759806" cy="267053"/>
              </a:xfrm>
              <a:prstGeom prst="rect">
                <a:avLst/>
              </a:prstGeom>
              <a:noFill/>
            </p:spPr>
            <p:txBody>
              <a:bodyPr wrap="square" rtlCol="0">
                <a:spAutoFit/>
              </a:bodyPr>
              <a:lstStyle/>
              <a:p>
                <a:pPr algn="ctr"/>
                <a:r>
                  <a:rPr lang="en-US" sz="2200" dirty="0"/>
                  <a:t>No TD</a:t>
                </a:r>
              </a:p>
            </p:txBody>
          </p:sp>
          <p:sp>
            <p:nvSpPr>
              <p:cNvPr id="54" name="TextBox 53">
                <a:extLst>
                  <a:ext uri="{FF2B5EF4-FFF2-40B4-BE49-F238E27FC236}">
                    <a16:creationId xmlns:a16="http://schemas.microsoft.com/office/drawing/2014/main" id="{F4F119D3-3B18-1E41-885F-170EE3CD7397}"/>
                  </a:ext>
                </a:extLst>
              </p:cNvPr>
              <p:cNvSpPr txBox="1"/>
              <p:nvPr/>
            </p:nvSpPr>
            <p:spPr>
              <a:xfrm>
                <a:off x="2783442" y="3705617"/>
                <a:ext cx="732890" cy="267053"/>
              </a:xfrm>
              <a:prstGeom prst="rect">
                <a:avLst/>
              </a:prstGeom>
              <a:noFill/>
            </p:spPr>
            <p:txBody>
              <a:bodyPr wrap="square" rtlCol="0">
                <a:spAutoFit/>
              </a:bodyPr>
              <a:lstStyle/>
              <a:p>
                <a:pPr algn="ctr"/>
                <a:r>
                  <a:rPr lang="en-US" sz="2200" dirty="0"/>
                  <a:t>TD</a:t>
                </a:r>
              </a:p>
            </p:txBody>
          </p:sp>
          <p:grpSp>
            <p:nvGrpSpPr>
              <p:cNvPr id="55" name="Group 54">
                <a:extLst>
                  <a:ext uri="{FF2B5EF4-FFF2-40B4-BE49-F238E27FC236}">
                    <a16:creationId xmlns:a16="http://schemas.microsoft.com/office/drawing/2014/main" id="{10F53492-9227-604F-A3F6-AA239FE8AAF4}"/>
                  </a:ext>
                </a:extLst>
              </p:cNvPr>
              <p:cNvGrpSpPr/>
              <p:nvPr/>
            </p:nvGrpSpPr>
            <p:grpSpPr>
              <a:xfrm>
                <a:off x="4095964" y="2298925"/>
                <a:ext cx="539394" cy="1408176"/>
                <a:chOff x="4512066" y="5108534"/>
                <a:chExt cx="539394" cy="1409944"/>
              </a:xfrm>
            </p:grpSpPr>
            <p:sp>
              <p:nvSpPr>
                <p:cNvPr id="73" name="Rectangle 72">
                  <a:extLst>
                    <a:ext uri="{FF2B5EF4-FFF2-40B4-BE49-F238E27FC236}">
                      <a16:creationId xmlns:a16="http://schemas.microsoft.com/office/drawing/2014/main" id="{A2FE8A2F-0093-E64E-8986-62FA959C8BD8}"/>
                    </a:ext>
                  </a:extLst>
                </p:cNvPr>
                <p:cNvSpPr/>
                <p:nvPr/>
              </p:nvSpPr>
              <p:spPr>
                <a:xfrm>
                  <a:off x="4512067" y="5108534"/>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4" name="Rectangle 73">
                  <a:extLst>
                    <a:ext uri="{FF2B5EF4-FFF2-40B4-BE49-F238E27FC236}">
                      <a16:creationId xmlns:a16="http://schemas.microsoft.com/office/drawing/2014/main" id="{709BB6E7-73B5-FF42-8400-62C73501C6CE}"/>
                    </a:ext>
                  </a:extLst>
                </p:cNvPr>
                <p:cNvSpPr/>
                <p:nvPr/>
              </p:nvSpPr>
              <p:spPr>
                <a:xfrm>
                  <a:off x="4512067" y="5282270"/>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5" name="Rectangle 74">
                  <a:extLst>
                    <a:ext uri="{FF2B5EF4-FFF2-40B4-BE49-F238E27FC236}">
                      <a16:creationId xmlns:a16="http://schemas.microsoft.com/office/drawing/2014/main" id="{10491B13-E6CB-0A4B-8F30-BA866BFD73E0}"/>
                    </a:ext>
                  </a:extLst>
                </p:cNvPr>
                <p:cNvSpPr/>
                <p:nvPr/>
              </p:nvSpPr>
              <p:spPr>
                <a:xfrm>
                  <a:off x="4512067" y="5461020"/>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6" name="Rectangle 75">
                  <a:extLst>
                    <a:ext uri="{FF2B5EF4-FFF2-40B4-BE49-F238E27FC236}">
                      <a16:creationId xmlns:a16="http://schemas.microsoft.com/office/drawing/2014/main" id="{3A270CA9-E81C-5445-A47A-813C50E15629}"/>
                    </a:ext>
                  </a:extLst>
                </p:cNvPr>
                <p:cNvSpPr/>
                <p:nvPr/>
              </p:nvSpPr>
              <p:spPr>
                <a:xfrm>
                  <a:off x="4512067" y="5634756"/>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7" name="Rectangle 76">
                  <a:extLst>
                    <a:ext uri="{FF2B5EF4-FFF2-40B4-BE49-F238E27FC236}">
                      <a16:creationId xmlns:a16="http://schemas.microsoft.com/office/drawing/2014/main" id="{5FB948B6-CD0C-ED4F-8DD3-D3E9841B8937}"/>
                    </a:ext>
                  </a:extLst>
                </p:cNvPr>
                <p:cNvSpPr/>
                <p:nvPr/>
              </p:nvSpPr>
              <p:spPr>
                <a:xfrm>
                  <a:off x="4512067" y="5813506"/>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8" name="Rectangle 77">
                  <a:extLst>
                    <a:ext uri="{FF2B5EF4-FFF2-40B4-BE49-F238E27FC236}">
                      <a16:creationId xmlns:a16="http://schemas.microsoft.com/office/drawing/2014/main" id="{BBDC4A50-2C24-1A4F-B608-AB28FEB26800}"/>
                    </a:ext>
                  </a:extLst>
                </p:cNvPr>
                <p:cNvSpPr/>
                <p:nvPr/>
              </p:nvSpPr>
              <p:spPr>
                <a:xfrm>
                  <a:off x="4512067" y="5987242"/>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9" name="Rectangle 78">
                  <a:extLst>
                    <a:ext uri="{FF2B5EF4-FFF2-40B4-BE49-F238E27FC236}">
                      <a16:creationId xmlns:a16="http://schemas.microsoft.com/office/drawing/2014/main" id="{FE02407A-21D1-4446-96FB-97DACD00E851}"/>
                    </a:ext>
                  </a:extLst>
                </p:cNvPr>
                <p:cNvSpPr/>
                <p:nvPr/>
              </p:nvSpPr>
              <p:spPr>
                <a:xfrm>
                  <a:off x="4512067" y="6165992"/>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0" name="Rectangle 79">
                  <a:extLst>
                    <a:ext uri="{FF2B5EF4-FFF2-40B4-BE49-F238E27FC236}">
                      <a16:creationId xmlns:a16="http://schemas.microsoft.com/office/drawing/2014/main" id="{181DCD58-A2BE-7A4C-B9F2-15015790ECF0}"/>
                    </a:ext>
                  </a:extLst>
                </p:cNvPr>
                <p:cNvSpPr/>
                <p:nvPr/>
              </p:nvSpPr>
              <p:spPr>
                <a:xfrm>
                  <a:off x="4512066" y="6335598"/>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grpSp>
          <p:cxnSp>
            <p:nvCxnSpPr>
              <p:cNvPr id="56" name="Straight Connector 55">
                <a:extLst>
                  <a:ext uri="{FF2B5EF4-FFF2-40B4-BE49-F238E27FC236}">
                    <a16:creationId xmlns:a16="http://schemas.microsoft.com/office/drawing/2014/main" id="{1E1FBF55-6BC3-C143-8F22-37854622C02D}"/>
                  </a:ext>
                </a:extLst>
              </p:cNvPr>
              <p:cNvCxnSpPr>
                <a:stCxn id="52" idx="3"/>
                <a:endCxn id="73" idx="1"/>
              </p:cNvCxnSpPr>
              <p:nvPr/>
            </p:nvCxnSpPr>
            <p:spPr>
              <a:xfrm flipV="1">
                <a:off x="3419585" y="2390251"/>
                <a:ext cx="676380" cy="123053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2EFDFC-9A9E-8C4B-898A-A8A0AAB2AF4D}"/>
                  </a:ext>
                </a:extLst>
              </p:cNvPr>
              <p:cNvCxnSpPr>
                <a:stCxn id="52" idx="3"/>
                <a:endCxn id="74" idx="1"/>
              </p:cNvCxnSpPr>
              <p:nvPr/>
            </p:nvCxnSpPr>
            <p:spPr>
              <a:xfrm flipV="1">
                <a:off x="3419585" y="2563769"/>
                <a:ext cx="676380" cy="1057012"/>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F122C6-F016-074C-9E20-10887E55C940}"/>
                  </a:ext>
                </a:extLst>
              </p:cNvPr>
              <p:cNvCxnSpPr>
                <a:stCxn id="52" idx="3"/>
                <a:endCxn id="75" idx="1"/>
              </p:cNvCxnSpPr>
              <p:nvPr/>
            </p:nvCxnSpPr>
            <p:spPr>
              <a:xfrm flipV="1">
                <a:off x="3419585" y="2742295"/>
                <a:ext cx="676380" cy="878486"/>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DA36C0-62D0-6842-BBAD-1BA60B592B6B}"/>
                  </a:ext>
                </a:extLst>
              </p:cNvPr>
              <p:cNvCxnSpPr>
                <a:stCxn id="52" idx="3"/>
                <a:endCxn id="76" idx="1"/>
              </p:cNvCxnSpPr>
              <p:nvPr/>
            </p:nvCxnSpPr>
            <p:spPr>
              <a:xfrm flipV="1">
                <a:off x="3419585" y="2915813"/>
                <a:ext cx="676380" cy="704968"/>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4B91EF2-8CA1-0F4F-82B5-BB66B900DC73}"/>
                  </a:ext>
                </a:extLst>
              </p:cNvPr>
              <p:cNvCxnSpPr>
                <a:stCxn id="52" idx="3"/>
                <a:endCxn id="77" idx="1"/>
              </p:cNvCxnSpPr>
              <p:nvPr/>
            </p:nvCxnSpPr>
            <p:spPr>
              <a:xfrm flipV="1">
                <a:off x="3419585" y="3094339"/>
                <a:ext cx="676380" cy="526442"/>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F836240-1EEB-624D-B31C-702A4BE3F360}"/>
                  </a:ext>
                </a:extLst>
              </p:cNvPr>
              <p:cNvCxnSpPr>
                <a:stCxn id="52" idx="3"/>
                <a:endCxn id="79" idx="1"/>
              </p:cNvCxnSpPr>
              <p:nvPr/>
            </p:nvCxnSpPr>
            <p:spPr>
              <a:xfrm flipV="1">
                <a:off x="3419585" y="3446383"/>
                <a:ext cx="676380" cy="174398"/>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24FAEE7-B160-AC42-83D1-59D2AF9AA88B}"/>
                  </a:ext>
                </a:extLst>
              </p:cNvPr>
              <p:cNvSpPr/>
              <p:nvPr/>
            </p:nvSpPr>
            <p:spPr>
              <a:xfrm>
                <a:off x="4727825" y="2298908"/>
                <a:ext cx="539393" cy="14081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63" name="Straight Connector 62">
                <a:extLst>
                  <a:ext uri="{FF2B5EF4-FFF2-40B4-BE49-F238E27FC236}">
                    <a16:creationId xmlns:a16="http://schemas.microsoft.com/office/drawing/2014/main" id="{21C8644C-2384-8647-8A86-CBAFE2111CF4}"/>
                  </a:ext>
                </a:extLst>
              </p:cNvPr>
              <p:cNvCxnSpPr>
                <a:stCxn id="52" idx="3"/>
                <a:endCxn id="78" idx="1"/>
              </p:cNvCxnSpPr>
              <p:nvPr/>
            </p:nvCxnSpPr>
            <p:spPr>
              <a:xfrm flipV="1">
                <a:off x="3419585" y="3267857"/>
                <a:ext cx="676380" cy="352924"/>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CB6B5DC-8B60-784E-956F-983ED9FE1C8D}"/>
                  </a:ext>
                </a:extLst>
              </p:cNvPr>
              <p:cNvCxnSpPr>
                <a:stCxn id="52" idx="3"/>
                <a:endCxn id="80" idx="1"/>
              </p:cNvCxnSpPr>
              <p:nvPr/>
            </p:nvCxnSpPr>
            <p:spPr>
              <a:xfrm flipV="1">
                <a:off x="3419585" y="3615776"/>
                <a:ext cx="676379" cy="5005"/>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B10F1A2-9797-5F49-B1C0-CA2743D8CF52}"/>
                  </a:ext>
                </a:extLst>
              </p:cNvPr>
              <p:cNvSpPr txBox="1"/>
              <p:nvPr/>
            </p:nvSpPr>
            <p:spPr>
              <a:xfrm>
                <a:off x="3998363" y="3690515"/>
                <a:ext cx="732890" cy="267053"/>
              </a:xfrm>
              <a:prstGeom prst="rect">
                <a:avLst/>
              </a:prstGeom>
              <a:noFill/>
            </p:spPr>
            <p:txBody>
              <a:bodyPr wrap="square" rtlCol="0">
                <a:spAutoFit/>
              </a:bodyPr>
              <a:lstStyle/>
              <a:p>
                <a:pPr algn="ctr"/>
                <a:r>
                  <a:rPr lang="en-US" sz="2200" dirty="0"/>
                  <a:t>TD</a:t>
                </a:r>
              </a:p>
            </p:txBody>
          </p:sp>
          <p:sp>
            <p:nvSpPr>
              <p:cNvPr id="66" name="TextBox 65">
                <a:extLst>
                  <a:ext uri="{FF2B5EF4-FFF2-40B4-BE49-F238E27FC236}">
                    <a16:creationId xmlns:a16="http://schemas.microsoft.com/office/drawing/2014/main" id="{FCB55935-785E-0042-A5B7-4DF4C60EF104}"/>
                  </a:ext>
                </a:extLst>
              </p:cNvPr>
              <p:cNvSpPr txBox="1"/>
              <p:nvPr/>
            </p:nvSpPr>
            <p:spPr>
              <a:xfrm>
                <a:off x="4610529" y="3690515"/>
                <a:ext cx="761599" cy="267053"/>
              </a:xfrm>
              <a:prstGeom prst="rect">
                <a:avLst/>
              </a:prstGeom>
              <a:noFill/>
            </p:spPr>
            <p:txBody>
              <a:bodyPr wrap="square" rtlCol="0">
                <a:spAutoFit/>
              </a:bodyPr>
              <a:lstStyle/>
              <a:p>
                <a:pPr algn="ctr"/>
                <a:r>
                  <a:rPr lang="en-US" sz="2200" dirty="0"/>
                  <a:t>No TD</a:t>
                </a:r>
              </a:p>
            </p:txBody>
          </p:sp>
          <p:sp>
            <p:nvSpPr>
              <p:cNvPr id="67" name="Right Brace 66">
                <a:extLst>
                  <a:ext uri="{FF2B5EF4-FFF2-40B4-BE49-F238E27FC236}">
                    <a16:creationId xmlns:a16="http://schemas.microsoft.com/office/drawing/2014/main" id="{71C0C5A9-B670-304A-8711-9CA85CAADB9F}"/>
                  </a:ext>
                </a:extLst>
              </p:cNvPr>
              <p:cNvSpPr/>
              <p:nvPr/>
            </p:nvSpPr>
            <p:spPr>
              <a:xfrm rot="5400000">
                <a:off x="2820559" y="3359914"/>
                <a:ext cx="45719" cy="118872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68" name="Right Brace 67">
                <a:extLst>
                  <a:ext uri="{FF2B5EF4-FFF2-40B4-BE49-F238E27FC236}">
                    <a16:creationId xmlns:a16="http://schemas.microsoft.com/office/drawing/2014/main" id="{79D10A62-BA80-AE4B-BAC0-42D94A3EA533}"/>
                  </a:ext>
                </a:extLst>
              </p:cNvPr>
              <p:cNvSpPr/>
              <p:nvPr/>
            </p:nvSpPr>
            <p:spPr>
              <a:xfrm rot="5400000">
                <a:off x="4666610" y="3359915"/>
                <a:ext cx="45719" cy="118872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69" name="TextBox 68">
                <a:extLst>
                  <a:ext uri="{FF2B5EF4-FFF2-40B4-BE49-F238E27FC236}">
                    <a16:creationId xmlns:a16="http://schemas.microsoft.com/office/drawing/2014/main" id="{201F2B7C-AC4D-3948-A7DF-147BF1958B56}"/>
                  </a:ext>
                </a:extLst>
              </p:cNvPr>
              <p:cNvSpPr txBox="1"/>
              <p:nvPr/>
            </p:nvSpPr>
            <p:spPr>
              <a:xfrm>
                <a:off x="2149343" y="3991885"/>
                <a:ext cx="1345575" cy="267053"/>
              </a:xfrm>
              <a:prstGeom prst="rect">
                <a:avLst/>
              </a:prstGeom>
              <a:noFill/>
            </p:spPr>
            <p:txBody>
              <a:bodyPr wrap="square" rtlCol="0">
                <a:spAutoFit/>
              </a:bodyPr>
              <a:lstStyle/>
              <a:p>
                <a:pPr algn="ctr"/>
                <a:r>
                  <a:rPr lang="en-US" sz="2200" dirty="0">
                    <a:solidFill>
                      <a:schemeClr val="tx1"/>
                    </a:solidFill>
                  </a:rPr>
                  <a:t>Original Dataset</a:t>
                </a:r>
              </a:p>
            </p:txBody>
          </p:sp>
          <p:sp>
            <p:nvSpPr>
              <p:cNvPr id="70" name="TextBox 69">
                <a:extLst>
                  <a:ext uri="{FF2B5EF4-FFF2-40B4-BE49-F238E27FC236}">
                    <a16:creationId xmlns:a16="http://schemas.microsoft.com/office/drawing/2014/main" id="{E84AAD14-AA85-C84A-ADD8-B43B1037E186}"/>
                  </a:ext>
                </a:extLst>
              </p:cNvPr>
              <p:cNvSpPr txBox="1"/>
              <p:nvPr/>
            </p:nvSpPr>
            <p:spPr>
              <a:xfrm>
                <a:off x="4078498" y="3991884"/>
                <a:ext cx="1188720" cy="267053"/>
              </a:xfrm>
              <a:prstGeom prst="rect">
                <a:avLst/>
              </a:prstGeom>
              <a:noFill/>
            </p:spPr>
            <p:txBody>
              <a:bodyPr wrap="square" rtlCol="0">
                <a:spAutoFit/>
              </a:bodyPr>
              <a:lstStyle/>
              <a:p>
                <a:pPr algn="ctr"/>
                <a:r>
                  <a:rPr lang="en-US" sz="2200" dirty="0">
                    <a:solidFill>
                      <a:schemeClr val="tx1"/>
                    </a:solidFill>
                  </a:rPr>
                  <a:t>Final Dataset</a:t>
                </a:r>
              </a:p>
            </p:txBody>
          </p:sp>
          <p:pic>
            <p:nvPicPr>
              <p:cNvPr id="71" name="Graphic 70" descr="Magnifying glass">
                <a:extLst>
                  <a:ext uri="{FF2B5EF4-FFF2-40B4-BE49-F238E27FC236}">
                    <a16:creationId xmlns:a16="http://schemas.microsoft.com/office/drawing/2014/main" id="{E4471833-0F14-7E43-8E98-E8F6658C64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7118" y="2661879"/>
                <a:ext cx="640080" cy="640080"/>
              </a:xfrm>
              <a:prstGeom prst="rect">
                <a:avLst/>
              </a:prstGeom>
            </p:spPr>
          </p:pic>
          <p:sp>
            <p:nvSpPr>
              <p:cNvPr id="72" name="TextBox 71">
                <a:extLst>
                  <a:ext uri="{FF2B5EF4-FFF2-40B4-BE49-F238E27FC236}">
                    <a16:creationId xmlns:a16="http://schemas.microsoft.com/office/drawing/2014/main" id="{9DBF8123-7E8D-5649-9F5A-1D065DD7931D}"/>
                  </a:ext>
                </a:extLst>
              </p:cNvPr>
              <p:cNvSpPr txBox="1"/>
              <p:nvPr/>
            </p:nvSpPr>
            <p:spPr>
              <a:xfrm>
                <a:off x="3185340" y="2456077"/>
                <a:ext cx="768414" cy="267053"/>
              </a:xfrm>
              <a:prstGeom prst="rect">
                <a:avLst/>
              </a:prstGeom>
              <a:noFill/>
            </p:spPr>
            <p:txBody>
              <a:bodyPr wrap="square" rtlCol="0">
                <a:spAutoFit/>
              </a:bodyPr>
              <a:lstStyle/>
              <a:p>
                <a:r>
                  <a:rPr lang="en-US" sz="2200" b="1" dirty="0">
                    <a:solidFill>
                      <a:srgbClr val="00B050"/>
                    </a:solidFill>
                  </a:rPr>
                  <a:t>SMOTE</a:t>
                </a:r>
              </a:p>
            </p:txBody>
          </p:sp>
        </p:grpSp>
        <p:grpSp>
          <p:nvGrpSpPr>
            <p:cNvPr id="112" name="Group 111">
              <a:extLst>
                <a:ext uri="{FF2B5EF4-FFF2-40B4-BE49-F238E27FC236}">
                  <a16:creationId xmlns:a16="http://schemas.microsoft.com/office/drawing/2014/main" id="{BE0AE5A5-CA6A-B345-AB3A-BBE1D504B6D7}"/>
                </a:ext>
              </a:extLst>
            </p:cNvPr>
            <p:cNvGrpSpPr/>
            <p:nvPr/>
          </p:nvGrpSpPr>
          <p:grpSpPr>
            <a:xfrm>
              <a:off x="11181104" y="6464498"/>
              <a:ext cx="5779008" cy="3516202"/>
              <a:chOff x="5509004" y="2307482"/>
              <a:chExt cx="3166160" cy="1955163"/>
            </a:xfrm>
          </p:grpSpPr>
          <p:sp>
            <p:nvSpPr>
              <p:cNvPr id="113" name="Rectangle 112">
                <a:extLst>
                  <a:ext uri="{FF2B5EF4-FFF2-40B4-BE49-F238E27FC236}">
                    <a16:creationId xmlns:a16="http://schemas.microsoft.com/office/drawing/2014/main" id="{6C6C7423-1729-9244-A0FB-13EE57AB6169}"/>
                  </a:ext>
                </a:extLst>
              </p:cNvPr>
              <p:cNvSpPr/>
              <p:nvPr/>
            </p:nvSpPr>
            <p:spPr>
              <a:xfrm>
                <a:off x="5594284" y="3529745"/>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grpSp>
            <p:nvGrpSpPr>
              <p:cNvPr id="114" name="Group 113">
                <a:extLst>
                  <a:ext uri="{FF2B5EF4-FFF2-40B4-BE49-F238E27FC236}">
                    <a16:creationId xmlns:a16="http://schemas.microsoft.com/office/drawing/2014/main" id="{FBF5A655-EB1A-0841-AEF0-EACC6CC7B7B6}"/>
                  </a:ext>
                </a:extLst>
              </p:cNvPr>
              <p:cNvGrpSpPr/>
              <p:nvPr/>
            </p:nvGrpSpPr>
            <p:grpSpPr>
              <a:xfrm flipH="1">
                <a:off x="6138773" y="2307482"/>
                <a:ext cx="1840786" cy="1653785"/>
                <a:chOff x="6250975" y="2466069"/>
                <a:chExt cx="1840786" cy="1653785"/>
              </a:xfrm>
            </p:grpSpPr>
            <p:sp>
              <p:nvSpPr>
                <p:cNvPr id="124" name="Rectangle 123">
                  <a:extLst>
                    <a:ext uri="{FF2B5EF4-FFF2-40B4-BE49-F238E27FC236}">
                      <a16:creationId xmlns:a16="http://schemas.microsoft.com/office/drawing/2014/main" id="{6BDEA2A6-88F2-864C-BF18-792B9111CDDB}"/>
                    </a:ext>
                  </a:extLst>
                </p:cNvPr>
                <p:cNvSpPr/>
                <p:nvPr/>
              </p:nvSpPr>
              <p:spPr>
                <a:xfrm>
                  <a:off x="6250975" y="3696485"/>
                  <a:ext cx="539393"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grpSp>
              <p:nvGrpSpPr>
                <p:cNvPr id="125" name="Group 124">
                  <a:extLst>
                    <a:ext uri="{FF2B5EF4-FFF2-40B4-BE49-F238E27FC236}">
                      <a16:creationId xmlns:a16="http://schemas.microsoft.com/office/drawing/2014/main" id="{A1B23B2A-E542-2B4B-83E0-E253D1A0BB65}"/>
                    </a:ext>
                  </a:extLst>
                </p:cNvPr>
                <p:cNvGrpSpPr/>
                <p:nvPr/>
              </p:nvGrpSpPr>
              <p:grpSpPr>
                <a:xfrm>
                  <a:off x="7466747" y="2466069"/>
                  <a:ext cx="539394" cy="1408176"/>
                  <a:chOff x="4512066" y="5108534"/>
                  <a:chExt cx="539394" cy="1409944"/>
                </a:xfrm>
              </p:grpSpPr>
              <p:sp>
                <p:nvSpPr>
                  <p:cNvPr id="135" name="Rectangle 134">
                    <a:extLst>
                      <a:ext uri="{FF2B5EF4-FFF2-40B4-BE49-F238E27FC236}">
                        <a16:creationId xmlns:a16="http://schemas.microsoft.com/office/drawing/2014/main" id="{6C171FAA-9985-074A-B474-1CC7BD033C96}"/>
                      </a:ext>
                    </a:extLst>
                  </p:cNvPr>
                  <p:cNvSpPr/>
                  <p:nvPr/>
                </p:nvSpPr>
                <p:spPr>
                  <a:xfrm>
                    <a:off x="4512067" y="5108534"/>
                    <a:ext cx="539393"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36" name="Rectangle 135">
                    <a:extLst>
                      <a:ext uri="{FF2B5EF4-FFF2-40B4-BE49-F238E27FC236}">
                        <a16:creationId xmlns:a16="http://schemas.microsoft.com/office/drawing/2014/main" id="{FA3067E0-5B3B-9B40-A7B7-45AA717915AD}"/>
                      </a:ext>
                    </a:extLst>
                  </p:cNvPr>
                  <p:cNvSpPr/>
                  <p:nvPr/>
                </p:nvSpPr>
                <p:spPr>
                  <a:xfrm>
                    <a:off x="4512067" y="5282270"/>
                    <a:ext cx="539393"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37" name="Rectangle 136">
                    <a:extLst>
                      <a:ext uri="{FF2B5EF4-FFF2-40B4-BE49-F238E27FC236}">
                        <a16:creationId xmlns:a16="http://schemas.microsoft.com/office/drawing/2014/main" id="{45A273D7-A7C5-7541-8C2B-1222A2F4B8D0}"/>
                      </a:ext>
                    </a:extLst>
                  </p:cNvPr>
                  <p:cNvSpPr/>
                  <p:nvPr/>
                </p:nvSpPr>
                <p:spPr>
                  <a:xfrm>
                    <a:off x="4512067" y="5461020"/>
                    <a:ext cx="539393"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38" name="Rectangle 137">
                    <a:extLst>
                      <a:ext uri="{FF2B5EF4-FFF2-40B4-BE49-F238E27FC236}">
                        <a16:creationId xmlns:a16="http://schemas.microsoft.com/office/drawing/2014/main" id="{BFB5AAB4-7CAE-4D4C-9883-F9CB39FEF802}"/>
                      </a:ext>
                    </a:extLst>
                  </p:cNvPr>
                  <p:cNvSpPr/>
                  <p:nvPr/>
                </p:nvSpPr>
                <p:spPr>
                  <a:xfrm>
                    <a:off x="4512067" y="5634756"/>
                    <a:ext cx="539393"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39" name="Rectangle 138">
                    <a:extLst>
                      <a:ext uri="{FF2B5EF4-FFF2-40B4-BE49-F238E27FC236}">
                        <a16:creationId xmlns:a16="http://schemas.microsoft.com/office/drawing/2014/main" id="{2443A88D-701E-8649-9836-6BEC3A89D01B}"/>
                      </a:ext>
                    </a:extLst>
                  </p:cNvPr>
                  <p:cNvSpPr/>
                  <p:nvPr/>
                </p:nvSpPr>
                <p:spPr>
                  <a:xfrm>
                    <a:off x="4512067" y="5813506"/>
                    <a:ext cx="539393"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0" name="Rectangle 139">
                    <a:extLst>
                      <a:ext uri="{FF2B5EF4-FFF2-40B4-BE49-F238E27FC236}">
                        <a16:creationId xmlns:a16="http://schemas.microsoft.com/office/drawing/2014/main" id="{9F7453F6-DD9C-C84A-AE73-180A7CA7E9A1}"/>
                      </a:ext>
                    </a:extLst>
                  </p:cNvPr>
                  <p:cNvSpPr/>
                  <p:nvPr/>
                </p:nvSpPr>
                <p:spPr>
                  <a:xfrm>
                    <a:off x="4512067" y="5987242"/>
                    <a:ext cx="539393"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1" name="Rectangle 140">
                    <a:extLst>
                      <a:ext uri="{FF2B5EF4-FFF2-40B4-BE49-F238E27FC236}">
                        <a16:creationId xmlns:a16="http://schemas.microsoft.com/office/drawing/2014/main" id="{E9189517-ACC3-994D-99CB-85DF4C7F9EF7}"/>
                      </a:ext>
                    </a:extLst>
                  </p:cNvPr>
                  <p:cNvSpPr/>
                  <p:nvPr/>
                </p:nvSpPr>
                <p:spPr>
                  <a:xfrm>
                    <a:off x="4512067" y="6165992"/>
                    <a:ext cx="539393"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2" name="Rectangle 141">
                    <a:extLst>
                      <a:ext uri="{FF2B5EF4-FFF2-40B4-BE49-F238E27FC236}">
                        <a16:creationId xmlns:a16="http://schemas.microsoft.com/office/drawing/2014/main" id="{803D9947-852E-394A-BD32-5B09F726BDE7}"/>
                      </a:ext>
                    </a:extLst>
                  </p:cNvPr>
                  <p:cNvSpPr/>
                  <p:nvPr/>
                </p:nvSpPr>
                <p:spPr>
                  <a:xfrm>
                    <a:off x="4512066" y="6335598"/>
                    <a:ext cx="539393"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grpSp>
            <p:cxnSp>
              <p:nvCxnSpPr>
                <p:cNvPr id="126" name="Straight Connector 125">
                  <a:extLst>
                    <a:ext uri="{FF2B5EF4-FFF2-40B4-BE49-F238E27FC236}">
                      <a16:creationId xmlns:a16="http://schemas.microsoft.com/office/drawing/2014/main" id="{DC829A74-3DE9-4E48-A313-ECDA995B0136}"/>
                    </a:ext>
                  </a:extLst>
                </p:cNvPr>
                <p:cNvCxnSpPr>
                  <a:stCxn id="124" idx="3"/>
                  <a:endCxn id="135" idx="1"/>
                </p:cNvCxnSpPr>
                <p:nvPr/>
              </p:nvCxnSpPr>
              <p:spPr>
                <a:xfrm flipV="1">
                  <a:off x="6790368" y="2557395"/>
                  <a:ext cx="676380" cy="123053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6F339AF-B2B2-AD4E-A61F-4B9C160CDB05}"/>
                    </a:ext>
                  </a:extLst>
                </p:cNvPr>
                <p:cNvCxnSpPr>
                  <a:stCxn id="124" idx="3"/>
                  <a:endCxn id="136" idx="1"/>
                </p:cNvCxnSpPr>
                <p:nvPr/>
              </p:nvCxnSpPr>
              <p:spPr>
                <a:xfrm flipV="1">
                  <a:off x="6790368" y="2730913"/>
                  <a:ext cx="676380" cy="1057012"/>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C33623F-6491-5746-B962-CF8F042BBC8F}"/>
                    </a:ext>
                  </a:extLst>
                </p:cNvPr>
                <p:cNvCxnSpPr>
                  <a:stCxn id="124" idx="3"/>
                  <a:endCxn id="137" idx="1"/>
                </p:cNvCxnSpPr>
                <p:nvPr/>
              </p:nvCxnSpPr>
              <p:spPr>
                <a:xfrm flipV="1">
                  <a:off x="6790368" y="2909439"/>
                  <a:ext cx="676380" cy="878486"/>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BBBA280-0D55-924F-AA25-D6FDE92D6BF0}"/>
                    </a:ext>
                  </a:extLst>
                </p:cNvPr>
                <p:cNvCxnSpPr>
                  <a:stCxn id="124" idx="3"/>
                  <a:endCxn id="138" idx="1"/>
                </p:cNvCxnSpPr>
                <p:nvPr/>
              </p:nvCxnSpPr>
              <p:spPr>
                <a:xfrm flipV="1">
                  <a:off x="6790368" y="3082957"/>
                  <a:ext cx="676380" cy="704968"/>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966EF44-A2AC-2C41-BBA1-200F8D49B445}"/>
                    </a:ext>
                  </a:extLst>
                </p:cNvPr>
                <p:cNvCxnSpPr>
                  <a:stCxn id="124" idx="3"/>
                  <a:endCxn id="139" idx="1"/>
                </p:cNvCxnSpPr>
                <p:nvPr/>
              </p:nvCxnSpPr>
              <p:spPr>
                <a:xfrm flipV="1">
                  <a:off x="6790368" y="3261483"/>
                  <a:ext cx="676380" cy="526442"/>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A3513FC-4462-3A44-AF63-D70C6279644C}"/>
                    </a:ext>
                  </a:extLst>
                </p:cNvPr>
                <p:cNvCxnSpPr>
                  <a:stCxn id="124" idx="3"/>
                  <a:endCxn id="141" idx="1"/>
                </p:cNvCxnSpPr>
                <p:nvPr/>
              </p:nvCxnSpPr>
              <p:spPr>
                <a:xfrm flipV="1">
                  <a:off x="6790368" y="3613527"/>
                  <a:ext cx="676380" cy="174398"/>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A327AD6-ABBD-3146-8082-72277C342892}"/>
                    </a:ext>
                  </a:extLst>
                </p:cNvPr>
                <p:cNvCxnSpPr>
                  <a:stCxn id="124" idx="3"/>
                  <a:endCxn id="140" idx="1"/>
                </p:cNvCxnSpPr>
                <p:nvPr/>
              </p:nvCxnSpPr>
              <p:spPr>
                <a:xfrm flipV="1">
                  <a:off x="6790368" y="3435001"/>
                  <a:ext cx="676380" cy="352924"/>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2E3E33F-6054-2A42-A322-38A84E94B7D7}"/>
                    </a:ext>
                  </a:extLst>
                </p:cNvPr>
                <p:cNvCxnSpPr>
                  <a:stCxn id="124" idx="3"/>
                  <a:endCxn id="142" idx="1"/>
                </p:cNvCxnSpPr>
                <p:nvPr/>
              </p:nvCxnSpPr>
              <p:spPr>
                <a:xfrm flipV="1">
                  <a:off x="6790368" y="3782920"/>
                  <a:ext cx="676379" cy="5005"/>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B4E9CBEF-A057-0340-B721-154338D544F4}"/>
                    </a:ext>
                  </a:extLst>
                </p:cNvPr>
                <p:cNvSpPr txBox="1"/>
                <p:nvPr/>
              </p:nvSpPr>
              <p:spPr>
                <a:xfrm>
                  <a:off x="7358871" y="3857658"/>
                  <a:ext cx="732890" cy="262196"/>
                </a:xfrm>
                <a:prstGeom prst="rect">
                  <a:avLst/>
                </a:prstGeom>
                <a:noFill/>
              </p:spPr>
              <p:txBody>
                <a:bodyPr wrap="square" rtlCol="0">
                  <a:spAutoFit/>
                </a:bodyPr>
                <a:lstStyle/>
                <a:p>
                  <a:pPr algn="ctr"/>
                  <a:r>
                    <a:rPr lang="en-US" sz="2200" dirty="0"/>
                    <a:t>No TD</a:t>
                  </a:r>
                </a:p>
              </p:txBody>
            </p:sp>
          </p:grpSp>
          <p:sp>
            <p:nvSpPr>
              <p:cNvPr id="115" name="TextBox 114">
                <a:extLst>
                  <a:ext uri="{FF2B5EF4-FFF2-40B4-BE49-F238E27FC236}">
                    <a16:creationId xmlns:a16="http://schemas.microsoft.com/office/drawing/2014/main" id="{C11D756E-6EE9-D147-901E-8AD9EF9344A7}"/>
                  </a:ext>
                </a:extLst>
              </p:cNvPr>
              <p:cNvSpPr txBox="1"/>
              <p:nvPr/>
            </p:nvSpPr>
            <p:spPr>
              <a:xfrm>
                <a:off x="5509004" y="3701824"/>
                <a:ext cx="732890" cy="262196"/>
              </a:xfrm>
              <a:prstGeom prst="rect">
                <a:avLst/>
              </a:prstGeom>
              <a:noFill/>
            </p:spPr>
            <p:txBody>
              <a:bodyPr wrap="square" rtlCol="0">
                <a:spAutoFit/>
              </a:bodyPr>
              <a:lstStyle/>
              <a:p>
                <a:pPr algn="ctr"/>
                <a:r>
                  <a:rPr lang="en-US" sz="2200" dirty="0"/>
                  <a:t>TD</a:t>
                </a:r>
              </a:p>
            </p:txBody>
          </p:sp>
          <p:sp>
            <p:nvSpPr>
              <p:cNvPr id="116" name="Rectangle 115">
                <a:extLst>
                  <a:ext uri="{FF2B5EF4-FFF2-40B4-BE49-F238E27FC236}">
                    <a16:creationId xmlns:a16="http://schemas.microsoft.com/office/drawing/2014/main" id="{779A8B88-9F99-7A41-87C2-573609B48997}"/>
                  </a:ext>
                </a:extLst>
              </p:cNvPr>
              <p:cNvSpPr/>
              <p:nvPr/>
            </p:nvSpPr>
            <p:spPr>
              <a:xfrm>
                <a:off x="8049767" y="3532892"/>
                <a:ext cx="53939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17" name="TextBox 116">
                <a:extLst>
                  <a:ext uri="{FF2B5EF4-FFF2-40B4-BE49-F238E27FC236}">
                    <a16:creationId xmlns:a16="http://schemas.microsoft.com/office/drawing/2014/main" id="{861E5082-6B7C-6F4B-9E6F-B576F1366FE0}"/>
                  </a:ext>
                </a:extLst>
              </p:cNvPr>
              <p:cNvSpPr txBox="1"/>
              <p:nvPr/>
            </p:nvSpPr>
            <p:spPr>
              <a:xfrm flipH="1">
                <a:off x="7343455" y="3703540"/>
                <a:ext cx="732890" cy="262196"/>
              </a:xfrm>
              <a:prstGeom prst="rect">
                <a:avLst/>
              </a:prstGeom>
              <a:noFill/>
            </p:spPr>
            <p:txBody>
              <a:bodyPr wrap="square" rtlCol="0">
                <a:spAutoFit/>
              </a:bodyPr>
              <a:lstStyle/>
              <a:p>
                <a:pPr algn="ctr"/>
                <a:r>
                  <a:rPr lang="en-US" sz="2200" dirty="0"/>
                  <a:t>No TD</a:t>
                </a:r>
              </a:p>
            </p:txBody>
          </p:sp>
          <p:sp>
            <p:nvSpPr>
              <p:cNvPr id="118" name="TextBox 117">
                <a:extLst>
                  <a:ext uri="{FF2B5EF4-FFF2-40B4-BE49-F238E27FC236}">
                    <a16:creationId xmlns:a16="http://schemas.microsoft.com/office/drawing/2014/main" id="{EFD1002E-CE82-FF4E-99A9-958CFF04A62C}"/>
                  </a:ext>
                </a:extLst>
              </p:cNvPr>
              <p:cNvSpPr txBox="1"/>
              <p:nvPr/>
            </p:nvSpPr>
            <p:spPr>
              <a:xfrm>
                <a:off x="7942274" y="3705250"/>
                <a:ext cx="732890" cy="262196"/>
              </a:xfrm>
              <a:prstGeom prst="rect">
                <a:avLst/>
              </a:prstGeom>
              <a:noFill/>
            </p:spPr>
            <p:txBody>
              <a:bodyPr wrap="square" rtlCol="0">
                <a:spAutoFit/>
              </a:bodyPr>
              <a:lstStyle/>
              <a:p>
                <a:pPr algn="ctr"/>
                <a:r>
                  <a:rPr lang="en-US" sz="2200" dirty="0"/>
                  <a:t>TD</a:t>
                </a:r>
              </a:p>
            </p:txBody>
          </p:sp>
          <p:sp>
            <p:nvSpPr>
              <p:cNvPr id="119" name="Right Brace 118">
                <a:extLst>
                  <a:ext uri="{FF2B5EF4-FFF2-40B4-BE49-F238E27FC236}">
                    <a16:creationId xmlns:a16="http://schemas.microsoft.com/office/drawing/2014/main" id="{E1BC4A1D-B98A-544D-84BB-99414F8548CA}"/>
                  </a:ext>
                </a:extLst>
              </p:cNvPr>
              <p:cNvSpPr/>
              <p:nvPr/>
            </p:nvSpPr>
            <p:spPr>
              <a:xfrm rot="5400000">
                <a:off x="6142537" y="3368478"/>
                <a:ext cx="45719" cy="118872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120" name="Right Brace 119">
                <a:extLst>
                  <a:ext uri="{FF2B5EF4-FFF2-40B4-BE49-F238E27FC236}">
                    <a16:creationId xmlns:a16="http://schemas.microsoft.com/office/drawing/2014/main" id="{701ADB31-A6CA-E146-8582-A91C5C2B2A38}"/>
                  </a:ext>
                </a:extLst>
              </p:cNvPr>
              <p:cNvSpPr/>
              <p:nvPr/>
            </p:nvSpPr>
            <p:spPr>
              <a:xfrm rot="5400000">
                <a:off x="7988588" y="3368479"/>
                <a:ext cx="45719" cy="118872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121" name="TextBox 120">
                <a:extLst>
                  <a:ext uri="{FF2B5EF4-FFF2-40B4-BE49-F238E27FC236}">
                    <a16:creationId xmlns:a16="http://schemas.microsoft.com/office/drawing/2014/main" id="{CB3BBCAA-115E-9A49-B161-60D207FCDCC1}"/>
                  </a:ext>
                </a:extLst>
              </p:cNvPr>
              <p:cNvSpPr txBox="1"/>
              <p:nvPr/>
            </p:nvSpPr>
            <p:spPr>
              <a:xfrm>
                <a:off x="5540868" y="4000449"/>
                <a:ext cx="1357496" cy="262196"/>
              </a:xfrm>
              <a:prstGeom prst="rect">
                <a:avLst/>
              </a:prstGeom>
              <a:noFill/>
            </p:spPr>
            <p:txBody>
              <a:bodyPr wrap="square" rtlCol="0">
                <a:spAutoFit/>
              </a:bodyPr>
              <a:lstStyle/>
              <a:p>
                <a:pPr algn="ctr"/>
                <a:r>
                  <a:rPr lang="en-US" sz="2200" dirty="0">
                    <a:solidFill>
                      <a:schemeClr val="tx1"/>
                    </a:solidFill>
                  </a:rPr>
                  <a:t>Original Dataset</a:t>
                </a:r>
              </a:p>
            </p:txBody>
          </p:sp>
          <p:sp>
            <p:nvSpPr>
              <p:cNvPr id="122" name="TextBox 121">
                <a:extLst>
                  <a:ext uri="{FF2B5EF4-FFF2-40B4-BE49-F238E27FC236}">
                    <a16:creationId xmlns:a16="http://schemas.microsoft.com/office/drawing/2014/main" id="{50BF08C0-834F-9C41-8156-6DAC3019E711}"/>
                  </a:ext>
                </a:extLst>
              </p:cNvPr>
              <p:cNvSpPr txBox="1"/>
              <p:nvPr/>
            </p:nvSpPr>
            <p:spPr>
              <a:xfrm>
                <a:off x="7400476" y="4000448"/>
                <a:ext cx="1188720" cy="262196"/>
              </a:xfrm>
              <a:prstGeom prst="rect">
                <a:avLst/>
              </a:prstGeom>
              <a:noFill/>
            </p:spPr>
            <p:txBody>
              <a:bodyPr wrap="square" rtlCol="0">
                <a:spAutoFit/>
              </a:bodyPr>
              <a:lstStyle/>
              <a:p>
                <a:pPr algn="ctr"/>
                <a:r>
                  <a:rPr lang="en-US" sz="2200" dirty="0">
                    <a:solidFill>
                      <a:schemeClr val="tx1"/>
                    </a:solidFill>
                  </a:rPr>
                  <a:t>Final Dataset</a:t>
                </a:r>
              </a:p>
            </p:txBody>
          </p:sp>
          <p:pic>
            <p:nvPicPr>
              <p:cNvPr id="123" name="Graphic 122" descr="Scissors">
                <a:extLst>
                  <a:ext uri="{FF2B5EF4-FFF2-40B4-BE49-F238E27FC236}">
                    <a16:creationId xmlns:a16="http://schemas.microsoft.com/office/drawing/2014/main" id="{49627DA5-4C10-1D4B-976E-314A9193E9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71663" y="2660599"/>
                <a:ext cx="640081" cy="640080"/>
              </a:xfrm>
              <a:prstGeom prst="rect">
                <a:avLst/>
              </a:prstGeom>
            </p:spPr>
          </p:pic>
        </p:grpSp>
        <p:grpSp>
          <p:nvGrpSpPr>
            <p:cNvPr id="143" name="Group 142">
              <a:extLst>
                <a:ext uri="{FF2B5EF4-FFF2-40B4-BE49-F238E27FC236}">
                  <a16:creationId xmlns:a16="http://schemas.microsoft.com/office/drawing/2014/main" id="{F6871D39-25C2-1E42-A16D-0DB02290DD26}"/>
                </a:ext>
              </a:extLst>
            </p:cNvPr>
            <p:cNvGrpSpPr/>
            <p:nvPr/>
          </p:nvGrpSpPr>
          <p:grpSpPr>
            <a:xfrm>
              <a:off x="18276614" y="6507620"/>
              <a:ext cx="5449782" cy="3921718"/>
              <a:chOff x="17905801" y="5561844"/>
              <a:chExt cx="5449782" cy="3921718"/>
            </a:xfrm>
          </p:grpSpPr>
          <p:sp>
            <p:nvSpPr>
              <p:cNvPr id="144" name="TextBox 143">
                <a:extLst>
                  <a:ext uri="{FF2B5EF4-FFF2-40B4-BE49-F238E27FC236}">
                    <a16:creationId xmlns:a16="http://schemas.microsoft.com/office/drawing/2014/main" id="{DD984BEA-6AF2-B44E-BBB8-600468D3EE99}"/>
                  </a:ext>
                </a:extLst>
              </p:cNvPr>
              <p:cNvSpPr txBox="1"/>
              <p:nvPr/>
            </p:nvSpPr>
            <p:spPr>
              <a:xfrm>
                <a:off x="17905801" y="8074114"/>
                <a:ext cx="1318850" cy="471539"/>
              </a:xfrm>
              <a:prstGeom prst="rect">
                <a:avLst/>
              </a:prstGeom>
              <a:noFill/>
            </p:spPr>
            <p:txBody>
              <a:bodyPr wrap="square" rtlCol="0">
                <a:spAutoFit/>
              </a:bodyPr>
              <a:lstStyle/>
              <a:p>
                <a:pPr algn="ctr"/>
                <a:r>
                  <a:rPr lang="en-US" sz="2200" dirty="0"/>
                  <a:t>No TD</a:t>
                </a:r>
              </a:p>
            </p:txBody>
          </p:sp>
          <p:sp>
            <p:nvSpPr>
              <p:cNvPr id="145" name="TextBox 144">
                <a:extLst>
                  <a:ext uri="{FF2B5EF4-FFF2-40B4-BE49-F238E27FC236}">
                    <a16:creationId xmlns:a16="http://schemas.microsoft.com/office/drawing/2014/main" id="{5D0FDDE2-2B19-774D-8E1B-B1FB4546C5F8}"/>
                  </a:ext>
                </a:extLst>
              </p:cNvPr>
              <p:cNvSpPr txBox="1"/>
              <p:nvPr/>
            </p:nvSpPr>
            <p:spPr>
              <a:xfrm>
                <a:off x="19364391" y="8084539"/>
                <a:ext cx="1318850" cy="471539"/>
              </a:xfrm>
              <a:prstGeom prst="rect">
                <a:avLst/>
              </a:prstGeom>
              <a:noFill/>
            </p:spPr>
            <p:txBody>
              <a:bodyPr wrap="square" rtlCol="0">
                <a:spAutoFit/>
              </a:bodyPr>
              <a:lstStyle/>
              <a:p>
                <a:pPr algn="ctr"/>
                <a:r>
                  <a:rPr lang="en-US" sz="2200" dirty="0"/>
                  <a:t>TD</a:t>
                </a:r>
              </a:p>
            </p:txBody>
          </p:sp>
          <p:sp>
            <p:nvSpPr>
              <p:cNvPr id="146" name="Right Brace 145">
                <a:extLst>
                  <a:ext uri="{FF2B5EF4-FFF2-40B4-BE49-F238E27FC236}">
                    <a16:creationId xmlns:a16="http://schemas.microsoft.com/office/drawing/2014/main" id="{A75A3077-AEEE-BD49-85A9-9C3C3C3A63DE}"/>
                  </a:ext>
                </a:extLst>
              </p:cNvPr>
              <p:cNvSpPr/>
              <p:nvPr/>
            </p:nvSpPr>
            <p:spPr>
              <a:xfrm rot="5400000">
                <a:off x="19093668" y="7441759"/>
                <a:ext cx="72804" cy="213912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147" name="TextBox 146">
                <a:extLst>
                  <a:ext uri="{FF2B5EF4-FFF2-40B4-BE49-F238E27FC236}">
                    <a16:creationId xmlns:a16="http://schemas.microsoft.com/office/drawing/2014/main" id="{F27F0F53-7DB2-2D4E-B742-297556082E7B}"/>
                  </a:ext>
                </a:extLst>
              </p:cNvPr>
              <p:cNvSpPr txBox="1"/>
              <p:nvPr/>
            </p:nvSpPr>
            <p:spPr>
              <a:xfrm>
                <a:off x="18024934" y="8560938"/>
                <a:ext cx="2197672" cy="471539"/>
              </a:xfrm>
              <a:prstGeom prst="rect">
                <a:avLst/>
              </a:prstGeom>
              <a:noFill/>
            </p:spPr>
            <p:txBody>
              <a:bodyPr wrap="square" rtlCol="0">
                <a:spAutoFit/>
              </a:bodyPr>
              <a:lstStyle/>
              <a:p>
                <a:pPr algn="ctr"/>
                <a:r>
                  <a:rPr lang="en-US" sz="2200" dirty="0">
                    <a:solidFill>
                      <a:schemeClr val="tx1"/>
                    </a:solidFill>
                  </a:rPr>
                  <a:t>Original Dataset</a:t>
                </a:r>
              </a:p>
            </p:txBody>
          </p:sp>
          <p:sp>
            <p:nvSpPr>
              <p:cNvPr id="148" name="TextBox 147">
                <a:extLst>
                  <a:ext uri="{FF2B5EF4-FFF2-40B4-BE49-F238E27FC236}">
                    <a16:creationId xmlns:a16="http://schemas.microsoft.com/office/drawing/2014/main" id="{6E6426CD-2D1F-AA4D-86F8-F31241AB5357}"/>
                  </a:ext>
                </a:extLst>
              </p:cNvPr>
              <p:cNvSpPr txBox="1"/>
              <p:nvPr/>
            </p:nvSpPr>
            <p:spPr>
              <a:xfrm>
                <a:off x="19156492" y="6398015"/>
                <a:ext cx="378912" cy="919611"/>
              </a:xfrm>
              <a:prstGeom prst="rect">
                <a:avLst/>
              </a:prstGeom>
              <a:noFill/>
            </p:spPr>
            <p:txBody>
              <a:bodyPr wrap="square" rtlCol="0">
                <a:spAutoFit/>
              </a:bodyPr>
              <a:lstStyle/>
              <a:p>
                <a:r>
                  <a:rPr lang="en-US" sz="4800" dirty="0"/>
                  <a:t>:</a:t>
                </a:r>
              </a:p>
            </p:txBody>
          </p:sp>
          <p:sp>
            <p:nvSpPr>
              <p:cNvPr id="149" name="TextBox 148">
                <a:extLst>
                  <a:ext uri="{FF2B5EF4-FFF2-40B4-BE49-F238E27FC236}">
                    <a16:creationId xmlns:a16="http://schemas.microsoft.com/office/drawing/2014/main" id="{A976005A-8943-D44B-8B8F-F46CEA28A63C}"/>
                  </a:ext>
                </a:extLst>
              </p:cNvPr>
              <p:cNvSpPr txBox="1"/>
              <p:nvPr/>
            </p:nvSpPr>
            <p:spPr>
              <a:xfrm>
                <a:off x="20132624" y="6418013"/>
                <a:ext cx="799644" cy="919611"/>
              </a:xfrm>
              <a:prstGeom prst="rect">
                <a:avLst/>
              </a:prstGeom>
              <a:noFill/>
            </p:spPr>
            <p:txBody>
              <a:bodyPr wrap="square" rtlCol="0">
                <a:spAutoFit/>
              </a:bodyPr>
              <a:lstStyle/>
              <a:p>
                <a:r>
                  <a:rPr lang="en-US" sz="4800" dirty="0"/>
                  <a:t>=</a:t>
                </a:r>
              </a:p>
            </p:txBody>
          </p:sp>
          <p:sp>
            <p:nvSpPr>
              <p:cNvPr id="150" name="TextBox 149">
                <a:extLst>
                  <a:ext uri="{FF2B5EF4-FFF2-40B4-BE49-F238E27FC236}">
                    <a16:creationId xmlns:a16="http://schemas.microsoft.com/office/drawing/2014/main" id="{E8E0E77E-5D5F-EC48-8740-181B79C58064}"/>
                  </a:ext>
                </a:extLst>
              </p:cNvPr>
              <p:cNvSpPr txBox="1"/>
              <p:nvPr/>
            </p:nvSpPr>
            <p:spPr>
              <a:xfrm>
                <a:off x="21010047" y="6584098"/>
                <a:ext cx="2345536" cy="643894"/>
              </a:xfrm>
              <a:prstGeom prst="rect">
                <a:avLst/>
              </a:prstGeom>
              <a:noFill/>
            </p:spPr>
            <p:txBody>
              <a:bodyPr wrap="square" rtlCol="0">
                <a:spAutoFit/>
              </a:bodyPr>
              <a:lstStyle/>
              <a:p>
                <a:r>
                  <a:rPr lang="en-US" sz="3200" b="1" dirty="0">
                    <a:solidFill>
                      <a:schemeClr val="tx1"/>
                    </a:solidFill>
                  </a:rPr>
                  <a:t>7.3   :   1</a:t>
                </a:r>
              </a:p>
            </p:txBody>
          </p:sp>
          <p:sp>
            <p:nvSpPr>
              <p:cNvPr id="151" name="TextBox 150">
                <a:extLst>
                  <a:ext uri="{FF2B5EF4-FFF2-40B4-BE49-F238E27FC236}">
                    <a16:creationId xmlns:a16="http://schemas.microsoft.com/office/drawing/2014/main" id="{EE6A6BA7-ADE0-DD41-AFED-215D2C905DF7}"/>
                  </a:ext>
                </a:extLst>
              </p:cNvPr>
              <p:cNvSpPr txBox="1"/>
              <p:nvPr/>
            </p:nvSpPr>
            <p:spPr>
              <a:xfrm>
                <a:off x="20744693" y="8605758"/>
                <a:ext cx="2208162" cy="877804"/>
              </a:xfrm>
              <a:prstGeom prst="rect">
                <a:avLst/>
              </a:prstGeom>
              <a:noFill/>
            </p:spPr>
            <p:txBody>
              <a:bodyPr wrap="square" rtlCol="0">
                <a:spAutoFit/>
              </a:bodyPr>
              <a:lstStyle/>
              <a:p>
                <a:pPr algn="ctr"/>
                <a:r>
                  <a:rPr lang="en-US" sz="2200" dirty="0">
                    <a:solidFill>
                      <a:schemeClr val="tx1"/>
                    </a:solidFill>
                  </a:rPr>
                  <a:t>Weights for cost function</a:t>
                </a:r>
              </a:p>
            </p:txBody>
          </p:sp>
          <p:sp>
            <p:nvSpPr>
              <p:cNvPr id="152" name="Right Brace 151">
                <a:extLst>
                  <a:ext uri="{FF2B5EF4-FFF2-40B4-BE49-F238E27FC236}">
                    <a16:creationId xmlns:a16="http://schemas.microsoft.com/office/drawing/2014/main" id="{4E22121C-A0D9-3940-97A0-BD30C545DB89}"/>
                  </a:ext>
                </a:extLst>
              </p:cNvPr>
              <p:cNvSpPr/>
              <p:nvPr/>
            </p:nvSpPr>
            <p:spPr>
              <a:xfrm rot="5400000">
                <a:off x="21771624" y="7446145"/>
                <a:ext cx="73152" cy="213912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153" name="Rectangle 152">
                <a:extLst>
                  <a:ext uri="{FF2B5EF4-FFF2-40B4-BE49-F238E27FC236}">
                    <a16:creationId xmlns:a16="http://schemas.microsoft.com/office/drawing/2014/main" id="{1D1B67D7-3AD9-E240-A0BB-E97289830E9A}"/>
                  </a:ext>
                </a:extLst>
              </p:cNvPr>
              <p:cNvSpPr/>
              <p:nvPr/>
            </p:nvSpPr>
            <p:spPr>
              <a:xfrm>
                <a:off x="18068577" y="5561844"/>
                <a:ext cx="962714" cy="24864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88%</a:t>
                </a:r>
              </a:p>
            </p:txBody>
          </p:sp>
          <p:sp>
            <p:nvSpPr>
              <p:cNvPr id="154" name="Rectangle 153">
                <a:extLst>
                  <a:ext uri="{FF2B5EF4-FFF2-40B4-BE49-F238E27FC236}">
                    <a16:creationId xmlns:a16="http://schemas.microsoft.com/office/drawing/2014/main" id="{8B5AE07F-707C-D84D-850F-6C8100B0052D}"/>
                  </a:ext>
                </a:extLst>
              </p:cNvPr>
              <p:cNvSpPr/>
              <p:nvPr/>
            </p:nvSpPr>
            <p:spPr>
              <a:xfrm>
                <a:off x="19545951" y="7725365"/>
                <a:ext cx="962714" cy="3229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12%</a:t>
                </a:r>
              </a:p>
            </p:txBody>
          </p:sp>
        </p:grpSp>
        <p:sp>
          <p:nvSpPr>
            <p:cNvPr id="93" name="TextBox 92">
              <a:extLst>
                <a:ext uri="{FF2B5EF4-FFF2-40B4-BE49-F238E27FC236}">
                  <a16:creationId xmlns:a16="http://schemas.microsoft.com/office/drawing/2014/main" id="{176E2B4B-158F-4DD4-91FE-32A851DF2AB6}"/>
                </a:ext>
              </a:extLst>
            </p:cNvPr>
            <p:cNvSpPr txBox="1"/>
            <p:nvPr/>
          </p:nvSpPr>
          <p:spPr>
            <a:xfrm>
              <a:off x="14172336" y="6623496"/>
              <a:ext cx="3066673" cy="471539"/>
            </a:xfrm>
            <a:prstGeom prst="rect">
              <a:avLst/>
            </a:prstGeom>
            <a:noFill/>
          </p:spPr>
          <p:txBody>
            <a:bodyPr wrap="square" rtlCol="0">
              <a:spAutoFit/>
            </a:bodyPr>
            <a:lstStyle/>
            <a:p>
              <a:r>
                <a:rPr lang="en-US" sz="2200" b="1" dirty="0">
                  <a:solidFill>
                    <a:srgbClr val="C00000"/>
                  </a:solidFill>
                </a:rPr>
                <a:t>Random down-sampling</a:t>
              </a:r>
            </a:p>
          </p:txBody>
        </p:sp>
      </p:grpSp>
      <p:grpSp>
        <p:nvGrpSpPr>
          <p:cNvPr id="92" name="Group 91">
            <a:extLst>
              <a:ext uri="{FF2B5EF4-FFF2-40B4-BE49-F238E27FC236}">
                <a16:creationId xmlns:a16="http://schemas.microsoft.com/office/drawing/2014/main" id="{EC42D89C-37AF-2D4C-A9DF-C7F164786D28}"/>
              </a:ext>
            </a:extLst>
          </p:cNvPr>
          <p:cNvGrpSpPr/>
          <p:nvPr/>
        </p:nvGrpSpPr>
        <p:grpSpPr>
          <a:xfrm>
            <a:off x="-24064" y="-141297"/>
            <a:ext cx="24408064" cy="2481959"/>
            <a:chOff x="-24064" y="-141297"/>
            <a:chExt cx="24408064" cy="2481959"/>
          </a:xfrm>
        </p:grpSpPr>
        <p:sp>
          <p:nvSpPr>
            <p:cNvPr id="94" name="Rectangle 93">
              <a:extLst>
                <a:ext uri="{FF2B5EF4-FFF2-40B4-BE49-F238E27FC236}">
                  <a16:creationId xmlns:a16="http://schemas.microsoft.com/office/drawing/2014/main" id="{845757E9-9E56-9F47-A264-F50B1D173140}"/>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5B1B37F-9658-2149-84B0-E06B3E924A1B}"/>
                </a:ext>
              </a:extLst>
            </p:cNvPr>
            <p:cNvGrpSpPr/>
            <p:nvPr/>
          </p:nvGrpSpPr>
          <p:grpSpPr>
            <a:xfrm>
              <a:off x="-24064" y="580704"/>
              <a:ext cx="24408064" cy="1755819"/>
              <a:chOff x="-24064" y="580704"/>
              <a:chExt cx="24408064" cy="1755819"/>
            </a:xfrm>
          </p:grpSpPr>
          <p:sp>
            <p:nvSpPr>
              <p:cNvPr id="96" name="Timeline">
                <a:extLst>
                  <a:ext uri="{FF2B5EF4-FFF2-40B4-BE49-F238E27FC236}">
                    <a16:creationId xmlns:a16="http://schemas.microsoft.com/office/drawing/2014/main" id="{0F4A13A7-E9B0-BE4F-A2BD-63E36AADDAEC}"/>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Imbalanced Data Handling</a:t>
                </a:r>
              </a:p>
            </p:txBody>
          </p:sp>
          <p:grpSp>
            <p:nvGrpSpPr>
              <p:cNvPr id="97" name="Google Shape;10053;p76">
                <a:extLst>
                  <a:ext uri="{FF2B5EF4-FFF2-40B4-BE49-F238E27FC236}">
                    <a16:creationId xmlns:a16="http://schemas.microsoft.com/office/drawing/2014/main" id="{7978587C-4DA5-BD45-9D72-98267EE6F8B4}"/>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99" name="Google Shape;10054;p76">
                  <a:extLst>
                    <a:ext uri="{FF2B5EF4-FFF2-40B4-BE49-F238E27FC236}">
                      <a16:creationId xmlns:a16="http://schemas.microsoft.com/office/drawing/2014/main" id="{5FFDBC48-1F33-374C-A357-536FC96C13F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100" name="Google Shape;10055;p76">
                  <a:extLst>
                    <a:ext uri="{FF2B5EF4-FFF2-40B4-BE49-F238E27FC236}">
                      <a16:creationId xmlns:a16="http://schemas.microsoft.com/office/drawing/2014/main" id="{5BDF8CEE-3AF4-0040-B8C5-0D275E084407}"/>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101" name="Google Shape;10056;p76">
                  <a:extLst>
                    <a:ext uri="{FF2B5EF4-FFF2-40B4-BE49-F238E27FC236}">
                      <a16:creationId xmlns:a16="http://schemas.microsoft.com/office/drawing/2014/main" id="{106752D4-7F0E-A34A-989E-6519AEC53AC4}"/>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102" name="Google Shape;10057;p76">
                  <a:extLst>
                    <a:ext uri="{FF2B5EF4-FFF2-40B4-BE49-F238E27FC236}">
                      <a16:creationId xmlns:a16="http://schemas.microsoft.com/office/drawing/2014/main" id="{5745809E-06DC-6D4A-9ACE-4C2F76BEADB7}"/>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10058;p76">
                  <a:extLst>
                    <a:ext uri="{FF2B5EF4-FFF2-40B4-BE49-F238E27FC236}">
                      <a16:creationId xmlns:a16="http://schemas.microsoft.com/office/drawing/2014/main" id="{18A3418C-7219-3744-ABC2-A6FAEF2EDEB6}"/>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04" name="Google Shape;10059;p76">
                  <a:extLst>
                    <a:ext uri="{FF2B5EF4-FFF2-40B4-BE49-F238E27FC236}">
                      <a16:creationId xmlns:a16="http://schemas.microsoft.com/office/drawing/2014/main" id="{84734C2F-8E1F-8841-BC04-7573EF20F32B}"/>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105" name="Google Shape;10060;p76">
                  <a:extLst>
                    <a:ext uri="{FF2B5EF4-FFF2-40B4-BE49-F238E27FC236}">
                      <a16:creationId xmlns:a16="http://schemas.microsoft.com/office/drawing/2014/main" id="{A71710BB-2BA6-564A-9E2B-1D1909C1DD2C}"/>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8" name="Rectangle 97">
                <a:extLst>
                  <a:ext uri="{FF2B5EF4-FFF2-40B4-BE49-F238E27FC236}">
                    <a16:creationId xmlns:a16="http://schemas.microsoft.com/office/drawing/2014/main" id="{003EE5E5-ECAD-3B42-942C-42BAD11E34BC}"/>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106" name="TextBox 105">
            <a:extLst>
              <a:ext uri="{FF2B5EF4-FFF2-40B4-BE49-F238E27FC236}">
                <a16:creationId xmlns:a16="http://schemas.microsoft.com/office/drawing/2014/main" id="{833780B6-387F-7E4B-8D67-2A6A49A70B37}"/>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bg1"/>
                </a:solidFill>
                <a:effectLst/>
                <a:uFillTx/>
                <a:latin typeface="+mn-lt"/>
                <a:sym typeface="Montserrat Light"/>
              </a:rPr>
              <a:t>19</a:t>
            </a:r>
          </a:p>
        </p:txBody>
      </p:sp>
    </p:spTree>
    <p:extLst>
      <p:ext uri="{BB962C8B-B14F-4D97-AF65-F5344CB8AC3E}">
        <p14:creationId xmlns:p14="http://schemas.microsoft.com/office/powerpoint/2010/main" val="35432764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C6379D9-235E-CA49-AAEB-0B75D271E92D}"/>
              </a:ext>
            </a:extLst>
          </p:cNvPr>
          <p:cNvSpPr/>
          <p:nvPr/>
        </p:nvSpPr>
        <p:spPr>
          <a:xfrm>
            <a:off x="9265920" y="3951498"/>
            <a:ext cx="14622780" cy="7442147"/>
          </a:xfrm>
          <a:prstGeom prst="rect">
            <a:avLst/>
          </a:prstGeom>
          <a:noFill/>
          <a:ln w="12700" cap="flat">
            <a:solidFill>
              <a:srgbClr val="231D88"/>
            </a:solid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8" name="Lorem ipsum dolor sit amet, consectetur adipiscing elit, sed do eiusmod tempor incididunt ut labore et dolore magna aliqua.">
            <a:extLst>
              <a:ext uri="{FF2B5EF4-FFF2-40B4-BE49-F238E27FC236}">
                <a16:creationId xmlns:a16="http://schemas.microsoft.com/office/drawing/2014/main" id="{BBDAAD00-F4C6-194A-B56D-2087746A20E0}"/>
              </a:ext>
            </a:extLst>
          </p:cNvPr>
          <p:cNvSpPr/>
          <p:nvPr/>
        </p:nvSpPr>
        <p:spPr>
          <a:xfrm>
            <a:off x="13759885" y="5747188"/>
            <a:ext cx="9985964" cy="338227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3600" dirty="0">
                <a:solidFill>
                  <a:schemeClr val="tx1"/>
                </a:solidFill>
                <a:latin typeface="+mn-lt"/>
              </a:rPr>
              <a:t>Reducing the failed shipment ratio is a long-sought objective for pharmaceutical cold chain industry</a:t>
            </a:r>
          </a:p>
          <a:p>
            <a:endParaRPr lang="en-US" sz="3600" dirty="0">
              <a:solidFill>
                <a:schemeClr val="tx1"/>
              </a:solidFill>
              <a:latin typeface="+mn-lt"/>
            </a:endParaRPr>
          </a:p>
          <a:p>
            <a:r>
              <a:rPr lang="en-US" sz="3600" dirty="0">
                <a:solidFill>
                  <a:schemeClr val="tx1"/>
                </a:solidFill>
                <a:latin typeface="+mn-lt"/>
              </a:rPr>
              <a:t>Find solutions that can ultimately help to predict and mitigate failures during a shipment</a:t>
            </a:r>
          </a:p>
        </p:txBody>
      </p:sp>
      <p:grpSp>
        <p:nvGrpSpPr>
          <p:cNvPr id="9" name="Group 8">
            <a:extLst>
              <a:ext uri="{FF2B5EF4-FFF2-40B4-BE49-F238E27FC236}">
                <a16:creationId xmlns:a16="http://schemas.microsoft.com/office/drawing/2014/main" id="{35913536-A265-1946-B454-707DF83D9AC3}"/>
              </a:ext>
            </a:extLst>
          </p:cNvPr>
          <p:cNvGrpSpPr/>
          <p:nvPr/>
        </p:nvGrpSpPr>
        <p:grpSpPr>
          <a:xfrm>
            <a:off x="12452454" y="6042431"/>
            <a:ext cx="714932" cy="716199"/>
            <a:chOff x="8893176" y="6853899"/>
            <a:chExt cx="714932" cy="716199"/>
          </a:xfrm>
        </p:grpSpPr>
        <p:sp>
          <p:nvSpPr>
            <p:cNvPr id="10" name="Circle">
              <a:extLst>
                <a:ext uri="{FF2B5EF4-FFF2-40B4-BE49-F238E27FC236}">
                  <a16:creationId xmlns:a16="http://schemas.microsoft.com/office/drawing/2014/main" id="{69A0A09E-715F-BA4E-884C-491D790B8EB6}"/>
                </a:ext>
              </a:extLst>
            </p:cNvPr>
            <p:cNvSpPr/>
            <p:nvPr/>
          </p:nvSpPr>
          <p:spPr>
            <a:xfrm>
              <a:off x="8893176" y="6853899"/>
              <a:ext cx="714932" cy="716199"/>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 name="Graphic 48">
              <a:extLst>
                <a:ext uri="{FF2B5EF4-FFF2-40B4-BE49-F238E27FC236}">
                  <a16:creationId xmlns:a16="http://schemas.microsoft.com/office/drawing/2014/main" id="{854EE1FF-20F7-5045-BB42-6567A19B7F86}"/>
                </a:ext>
              </a:extLst>
            </p:cNvPr>
            <p:cNvSpPr/>
            <p:nvPr/>
          </p:nvSpPr>
          <p:spPr>
            <a:xfrm>
              <a:off x="9104580" y="7103635"/>
              <a:ext cx="324497" cy="216727"/>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2" name="Group 11">
            <a:extLst>
              <a:ext uri="{FF2B5EF4-FFF2-40B4-BE49-F238E27FC236}">
                <a16:creationId xmlns:a16="http://schemas.microsoft.com/office/drawing/2014/main" id="{9758CBE6-1944-AC49-BB41-81110BD342E7}"/>
              </a:ext>
            </a:extLst>
          </p:cNvPr>
          <p:cNvGrpSpPr/>
          <p:nvPr/>
        </p:nvGrpSpPr>
        <p:grpSpPr>
          <a:xfrm>
            <a:off x="12468640" y="8220080"/>
            <a:ext cx="714932" cy="716199"/>
            <a:chOff x="8893176" y="6853899"/>
            <a:chExt cx="714932" cy="716199"/>
          </a:xfrm>
        </p:grpSpPr>
        <p:sp>
          <p:nvSpPr>
            <p:cNvPr id="13" name="Circle">
              <a:extLst>
                <a:ext uri="{FF2B5EF4-FFF2-40B4-BE49-F238E27FC236}">
                  <a16:creationId xmlns:a16="http://schemas.microsoft.com/office/drawing/2014/main" id="{8331A3AC-0606-7143-BF6C-B7CBFCA0D810}"/>
                </a:ext>
              </a:extLst>
            </p:cNvPr>
            <p:cNvSpPr/>
            <p:nvPr/>
          </p:nvSpPr>
          <p:spPr>
            <a:xfrm>
              <a:off x="8893176" y="6853899"/>
              <a:ext cx="714932" cy="716199"/>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 name="Graphic 48">
              <a:extLst>
                <a:ext uri="{FF2B5EF4-FFF2-40B4-BE49-F238E27FC236}">
                  <a16:creationId xmlns:a16="http://schemas.microsoft.com/office/drawing/2014/main" id="{C429BC4D-073E-6441-9AAC-61D5222CA497}"/>
                </a:ext>
              </a:extLst>
            </p:cNvPr>
            <p:cNvSpPr/>
            <p:nvPr/>
          </p:nvSpPr>
          <p:spPr>
            <a:xfrm>
              <a:off x="9104580" y="7103635"/>
              <a:ext cx="324497" cy="216727"/>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 name="Group 1">
            <a:extLst>
              <a:ext uri="{FF2B5EF4-FFF2-40B4-BE49-F238E27FC236}">
                <a16:creationId xmlns:a16="http://schemas.microsoft.com/office/drawing/2014/main" id="{B410894B-6040-CC47-9E2F-A603696FD648}"/>
              </a:ext>
            </a:extLst>
          </p:cNvPr>
          <p:cNvGrpSpPr/>
          <p:nvPr/>
        </p:nvGrpSpPr>
        <p:grpSpPr>
          <a:xfrm>
            <a:off x="-261146" y="5149666"/>
            <a:ext cx="11395329" cy="5168607"/>
            <a:chOff x="-261146" y="5149666"/>
            <a:chExt cx="11395329" cy="5168607"/>
          </a:xfrm>
          <a:solidFill>
            <a:srgbClr val="D2D1F7"/>
          </a:solidFill>
        </p:grpSpPr>
        <p:sp>
          <p:nvSpPr>
            <p:cNvPr id="156" name="Rounded Rectangle"/>
            <p:cNvSpPr/>
            <p:nvPr/>
          </p:nvSpPr>
          <p:spPr>
            <a:xfrm>
              <a:off x="-261146" y="5149666"/>
              <a:ext cx="11395329" cy="5168607"/>
            </a:xfrm>
            <a:prstGeom prst="roundRect">
              <a:avLst>
                <a:gd name="adj" fmla="val 3686"/>
              </a:avLst>
            </a:prstGeom>
            <a:grp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7" name="And, when you want something, all the universe conspires in helping you to achieve it."/>
            <p:cNvSpPr txBox="1"/>
            <p:nvPr/>
          </p:nvSpPr>
          <p:spPr>
            <a:xfrm>
              <a:off x="1398405" y="6133769"/>
              <a:ext cx="8658444" cy="2995692"/>
            </a:xfrm>
            <a:prstGeom prst="rect">
              <a:avLst/>
            </a:prstGeom>
            <a:gr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5000" b="0">
                  <a:solidFill>
                    <a:srgbClr val="242423"/>
                  </a:solidFill>
                  <a:latin typeface="Montserrat Bold"/>
                  <a:ea typeface="Montserrat Bold"/>
                  <a:cs typeface="Montserrat Bold"/>
                  <a:sym typeface="Montserrat Bold"/>
                </a:defRPr>
              </a:lvl1pPr>
            </a:lstStyle>
            <a:p>
              <a:r>
                <a:rPr lang="en-US" dirty="0">
                  <a:solidFill>
                    <a:schemeClr val="tx1"/>
                  </a:solidFill>
                </a:rPr>
                <a:t>“Pharmaceutical manufacturers lose </a:t>
              </a:r>
              <a:r>
                <a:rPr lang="en-US" sz="6000" b="1" dirty="0">
                  <a:solidFill>
                    <a:schemeClr val="tx1"/>
                  </a:solidFill>
                </a:rPr>
                <a:t>15 billion </a:t>
              </a:r>
              <a:r>
                <a:rPr lang="en-US" dirty="0">
                  <a:solidFill>
                    <a:schemeClr val="tx1"/>
                  </a:solidFill>
                </a:rPr>
                <a:t>per year due to cold chain failure”</a:t>
              </a:r>
            </a:p>
          </p:txBody>
        </p:sp>
      </p:grpSp>
      <p:grpSp>
        <p:nvGrpSpPr>
          <p:cNvPr id="3" name="Group 2">
            <a:extLst>
              <a:ext uri="{FF2B5EF4-FFF2-40B4-BE49-F238E27FC236}">
                <a16:creationId xmlns:a16="http://schemas.microsoft.com/office/drawing/2014/main" id="{72EF3EB5-BC46-554E-BBC9-37AD9B2ADC93}"/>
              </a:ext>
            </a:extLst>
          </p:cNvPr>
          <p:cNvGrpSpPr/>
          <p:nvPr/>
        </p:nvGrpSpPr>
        <p:grpSpPr>
          <a:xfrm>
            <a:off x="-24064" y="-141297"/>
            <a:ext cx="24408064" cy="2521642"/>
            <a:chOff x="-24064" y="-141297"/>
            <a:chExt cx="24408064" cy="2521642"/>
          </a:xfrm>
        </p:grpSpPr>
        <p:sp>
          <p:nvSpPr>
            <p:cNvPr id="35" name="Rectangle 34">
              <a:extLst>
                <a:ext uri="{FF2B5EF4-FFF2-40B4-BE49-F238E27FC236}">
                  <a16:creationId xmlns:a16="http://schemas.microsoft.com/office/drawing/2014/main" id="{B3759E32-6FBB-0945-97D6-C433ADE6ECFC}"/>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63B7BBD-B757-FB44-B22F-20E2C0A52363}"/>
                </a:ext>
              </a:extLst>
            </p:cNvPr>
            <p:cNvGrpSpPr/>
            <p:nvPr/>
          </p:nvGrpSpPr>
          <p:grpSpPr>
            <a:xfrm>
              <a:off x="-24064" y="580704"/>
              <a:ext cx="24408064" cy="1799641"/>
              <a:chOff x="-24064" y="580704"/>
              <a:chExt cx="24408064" cy="1799641"/>
            </a:xfrm>
          </p:grpSpPr>
          <p:sp>
            <p:nvSpPr>
              <p:cNvPr id="23" name="Timeline">
                <a:extLst>
                  <a:ext uri="{FF2B5EF4-FFF2-40B4-BE49-F238E27FC236}">
                    <a16:creationId xmlns:a16="http://schemas.microsoft.com/office/drawing/2014/main" id="{CD9D280F-05A2-AE48-ADF2-7DDB9FFCE8CD}"/>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Problem Statement</a:t>
                </a:r>
              </a:p>
            </p:txBody>
          </p:sp>
          <p:grpSp>
            <p:nvGrpSpPr>
              <p:cNvPr id="24" name="Google Shape;10053;p76">
                <a:extLst>
                  <a:ext uri="{FF2B5EF4-FFF2-40B4-BE49-F238E27FC236}">
                    <a16:creationId xmlns:a16="http://schemas.microsoft.com/office/drawing/2014/main" id="{A2B73E1E-6369-094A-B5B0-E87F93CC8151}"/>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6" name="Google Shape;10054;p76">
                  <a:extLst>
                    <a:ext uri="{FF2B5EF4-FFF2-40B4-BE49-F238E27FC236}">
                      <a16:creationId xmlns:a16="http://schemas.microsoft.com/office/drawing/2014/main" id="{F9409C91-3F9B-4B4C-82A7-D46D5FBE468A}"/>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5;p76">
                  <a:extLst>
                    <a:ext uri="{FF2B5EF4-FFF2-40B4-BE49-F238E27FC236}">
                      <a16:creationId xmlns:a16="http://schemas.microsoft.com/office/drawing/2014/main" id="{10A9CA9C-D7CD-1249-869C-D71FA61D294B}"/>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6;p76">
                  <a:extLst>
                    <a:ext uri="{FF2B5EF4-FFF2-40B4-BE49-F238E27FC236}">
                      <a16:creationId xmlns:a16="http://schemas.microsoft.com/office/drawing/2014/main" id="{D38381CF-5C04-9C4A-B8AF-EED1A3FB332B}"/>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57;p76">
                  <a:extLst>
                    <a:ext uri="{FF2B5EF4-FFF2-40B4-BE49-F238E27FC236}">
                      <a16:creationId xmlns:a16="http://schemas.microsoft.com/office/drawing/2014/main" id="{82B5D14C-0350-8142-8053-8E49E4A75AFB}"/>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10058;p76">
                  <a:extLst>
                    <a:ext uri="{FF2B5EF4-FFF2-40B4-BE49-F238E27FC236}">
                      <a16:creationId xmlns:a16="http://schemas.microsoft.com/office/drawing/2014/main" id="{03BEF428-0065-C94D-987D-795E9BE3567F}"/>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10059;p76">
                  <a:extLst>
                    <a:ext uri="{FF2B5EF4-FFF2-40B4-BE49-F238E27FC236}">
                      <a16:creationId xmlns:a16="http://schemas.microsoft.com/office/drawing/2014/main" id="{02B70F2C-9EE3-1E47-BB1D-DD0B78B04D86}"/>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3" name="Google Shape;10060;p76">
                  <a:extLst>
                    <a:ext uri="{FF2B5EF4-FFF2-40B4-BE49-F238E27FC236}">
                      <a16:creationId xmlns:a16="http://schemas.microsoft.com/office/drawing/2014/main" id="{CDDB920C-7C3A-EA4C-9BC4-E1F4743B5980}"/>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5" name="Rectangle 24">
                <a:extLst>
                  <a:ext uri="{FF2B5EF4-FFF2-40B4-BE49-F238E27FC236}">
                    <a16:creationId xmlns:a16="http://schemas.microsoft.com/office/drawing/2014/main" id="{D70BFF57-6D77-1940-B1D5-382AB2E1BC5D}"/>
                  </a:ext>
                </a:extLst>
              </p:cNvPr>
              <p:cNvSpPr/>
              <p:nvPr/>
            </p:nvSpPr>
            <p:spPr>
              <a:xfrm>
                <a:off x="-24064" y="2199364"/>
                <a:ext cx="21579840" cy="180981"/>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40" name="TextBox 39">
            <a:extLst>
              <a:ext uri="{FF2B5EF4-FFF2-40B4-BE49-F238E27FC236}">
                <a16:creationId xmlns:a16="http://schemas.microsoft.com/office/drawing/2014/main" id="{673E438E-82AB-914F-A8E7-504483601E21}"/>
              </a:ext>
            </a:extLst>
          </p:cNvPr>
          <p:cNvSpPr txBox="1"/>
          <p:nvPr/>
        </p:nvSpPr>
        <p:spPr>
          <a:xfrm>
            <a:off x="23502597" y="12681534"/>
            <a:ext cx="310983" cy="630942"/>
          </a:xfrm>
          <a:prstGeom prst="rect">
            <a:avLst/>
          </a:prstGeom>
          <a:noFill/>
          <a:ln w="3175" cap="flat">
            <a:noFill/>
            <a:miter lim="400000"/>
          </a:ln>
          <a:effectLst/>
          <a:sp3d/>
        </p:spPr>
        <p:txBody>
          <a:bodyPr rot="0" spcFirstLastPara="1" vertOverflow="overflow" horzOverflow="overflow" vert="horz" wrap="none" lIns="38100" tIns="38100" rIns="38100" bIns="38100" numCol="1" spcCol="3810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b="1" u="sng" dirty="0">
                <a:solidFill>
                  <a:srgbClr val="000000"/>
                </a:solidFill>
                <a:latin typeface="Montserrat-Bold"/>
              </a:rPr>
              <a:t>3</a:t>
            </a:r>
            <a:endParaRPr kumimoji="0" lang="en-US" sz="3600" b="1" i="0" u="sng" strike="noStrike" kern="0" cap="none" spc="0" normalizeH="0" baseline="0" noProof="0" dirty="0">
              <a:ln>
                <a:noFill/>
              </a:ln>
              <a:solidFill>
                <a:srgbClr val="000000"/>
              </a:solidFill>
              <a:effectLst/>
              <a:uLnTx/>
              <a:uFillTx/>
              <a:latin typeface="Montserrat-Bo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32A96545-F294-9D4C-B053-F191AE62F250}"/>
              </a:ext>
            </a:extLst>
          </p:cNvPr>
          <p:cNvGrpSpPr/>
          <p:nvPr/>
        </p:nvGrpSpPr>
        <p:grpSpPr>
          <a:xfrm>
            <a:off x="-14741" y="12454417"/>
            <a:ext cx="24599037" cy="1398545"/>
            <a:chOff x="-14741" y="12454417"/>
            <a:chExt cx="24599037" cy="1398545"/>
          </a:xfrm>
        </p:grpSpPr>
        <p:sp>
          <p:nvSpPr>
            <p:cNvPr id="43" name="Rectangle 42">
              <a:extLst>
                <a:ext uri="{FF2B5EF4-FFF2-40B4-BE49-F238E27FC236}">
                  <a16:creationId xmlns:a16="http://schemas.microsoft.com/office/drawing/2014/main" id="{2628BB18-A032-F943-8606-1A2891D222CF}"/>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44" name="Chevron 3">
              <a:extLst>
                <a:ext uri="{FF2B5EF4-FFF2-40B4-BE49-F238E27FC236}">
                  <a16:creationId xmlns:a16="http://schemas.microsoft.com/office/drawing/2014/main" id="{5ADCA4DD-38BF-F740-9BA8-1D86DB7A180F}"/>
                </a:ext>
              </a:extLst>
            </p:cNvPr>
            <p:cNvSpPr/>
            <p:nvPr/>
          </p:nvSpPr>
          <p:spPr>
            <a:xfrm>
              <a:off x="12036767" y="12765554"/>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45" name="November">
              <a:extLst>
                <a:ext uri="{FF2B5EF4-FFF2-40B4-BE49-F238E27FC236}">
                  <a16:creationId xmlns:a16="http://schemas.microsoft.com/office/drawing/2014/main" id="{A1B8181A-2094-AC49-9DC8-A35F3F37527E}"/>
                </a:ext>
              </a:extLst>
            </p:cNvPr>
            <p:cNvSpPr txBox="1"/>
            <p:nvPr/>
          </p:nvSpPr>
          <p:spPr>
            <a:xfrm>
              <a:off x="12340335" y="12895450"/>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lvl="0" algn="ctr" defTabSz="914400" hangingPunct="1">
                <a:lnSpc>
                  <a:spcPct val="100000"/>
                </a:lnSpc>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Predictive </a:t>
              </a:r>
              <a:r>
                <a:rPr lang="en-US" sz="3200" b="1" dirty="0">
                  <a:solidFill>
                    <a:srgbClr val="000000"/>
                  </a:solidFill>
                </a:rPr>
                <a:t>Model</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46" name="Chevron 3">
              <a:extLst>
                <a:ext uri="{FF2B5EF4-FFF2-40B4-BE49-F238E27FC236}">
                  <a16:creationId xmlns:a16="http://schemas.microsoft.com/office/drawing/2014/main" id="{68B587E1-6DA2-D14C-A630-0817458D7968}"/>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47" name="Chevron 3">
              <a:extLst>
                <a:ext uri="{FF2B5EF4-FFF2-40B4-BE49-F238E27FC236}">
                  <a16:creationId xmlns:a16="http://schemas.microsoft.com/office/drawing/2014/main" id="{157D62FE-F1F3-D34D-9A73-B53F28A1CC35}"/>
                </a:ext>
              </a:extLst>
            </p:cNvPr>
            <p:cNvSpPr/>
            <p:nvPr/>
          </p:nvSpPr>
          <p:spPr>
            <a:xfrm>
              <a:off x="6666667" y="12789410"/>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48" name="Chevron 3">
              <a:extLst>
                <a:ext uri="{FF2B5EF4-FFF2-40B4-BE49-F238E27FC236}">
                  <a16:creationId xmlns:a16="http://schemas.microsoft.com/office/drawing/2014/main" id="{7DE969B5-1A4C-BD4C-BB47-18BE214A48AB}"/>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49" name="November">
              <a:extLst>
                <a:ext uri="{FF2B5EF4-FFF2-40B4-BE49-F238E27FC236}">
                  <a16:creationId xmlns:a16="http://schemas.microsoft.com/office/drawing/2014/main" id="{9E4E6FCB-06C3-C741-8EAA-75A65706163D}"/>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50" name="November">
              <a:extLst>
                <a:ext uri="{FF2B5EF4-FFF2-40B4-BE49-F238E27FC236}">
                  <a16:creationId xmlns:a16="http://schemas.microsoft.com/office/drawing/2014/main" id="{96CCDF2C-1232-7A4E-B2AD-DE47C336695D}"/>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51" name="November">
              <a:extLst>
                <a:ext uri="{FF2B5EF4-FFF2-40B4-BE49-F238E27FC236}">
                  <a16:creationId xmlns:a16="http://schemas.microsoft.com/office/drawing/2014/main" id="{DA386AC7-26A0-9947-9598-089BE5A5174A}"/>
                </a:ext>
              </a:extLst>
            </p:cNvPr>
            <p:cNvSpPr txBox="1"/>
            <p:nvPr/>
          </p:nvSpPr>
          <p:spPr>
            <a:xfrm>
              <a:off x="7112790" y="12895451"/>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Descriptive Analysis</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sp>
        <p:nvSpPr>
          <p:cNvPr id="25" name="Rectangle 24">
            <a:extLst>
              <a:ext uri="{FF2B5EF4-FFF2-40B4-BE49-F238E27FC236}">
                <a16:creationId xmlns:a16="http://schemas.microsoft.com/office/drawing/2014/main" id="{6EBC21A8-FA2C-3E4F-88A1-C9DB335191E1}"/>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meline">
            <a:extLst>
              <a:ext uri="{FF2B5EF4-FFF2-40B4-BE49-F238E27FC236}">
                <a16:creationId xmlns:a16="http://schemas.microsoft.com/office/drawing/2014/main" id="{625F9AF7-F31D-E94D-A542-E0E267A4011A}"/>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Model Implementation &amp; Evaluation</a:t>
            </a:r>
          </a:p>
        </p:txBody>
      </p:sp>
      <p:sp>
        <p:nvSpPr>
          <p:cNvPr id="29" name="Rectangle 28">
            <a:extLst>
              <a:ext uri="{FF2B5EF4-FFF2-40B4-BE49-F238E27FC236}">
                <a16:creationId xmlns:a16="http://schemas.microsoft.com/office/drawing/2014/main" id="{F0577161-BDD3-154E-B878-7FDAF42126D6}"/>
              </a:ext>
            </a:extLst>
          </p:cNvPr>
          <p:cNvSpPr/>
          <p:nvPr/>
        </p:nvSpPr>
        <p:spPr>
          <a:xfrm>
            <a:off x="-24064" y="2199363"/>
            <a:ext cx="2468880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54" name="Rectangle 66">
            <a:extLst>
              <a:ext uri="{FF2B5EF4-FFF2-40B4-BE49-F238E27FC236}">
                <a16:creationId xmlns:a16="http://schemas.microsoft.com/office/drawing/2014/main" id="{CD066F27-7975-864E-B886-1A0E87C8E17C}"/>
              </a:ext>
            </a:extLst>
          </p:cNvPr>
          <p:cNvSpPr/>
          <p:nvPr/>
        </p:nvSpPr>
        <p:spPr>
          <a:xfrm>
            <a:off x="1779560" y="5970622"/>
            <a:ext cx="7207648" cy="6246749"/>
          </a:xfrm>
          <a:custGeom>
            <a:avLst/>
            <a:gdLst>
              <a:gd name="connsiteX0" fmla="*/ 0 w 7207648"/>
              <a:gd name="connsiteY0" fmla="*/ 0 h 7031175"/>
              <a:gd name="connsiteX1" fmla="*/ 7207648 w 7207648"/>
              <a:gd name="connsiteY1" fmla="*/ 0 h 7031175"/>
              <a:gd name="connsiteX2" fmla="*/ 7207648 w 7207648"/>
              <a:gd name="connsiteY2" fmla="*/ 7031175 h 7031175"/>
              <a:gd name="connsiteX3" fmla="*/ 0 w 7207648"/>
              <a:gd name="connsiteY3" fmla="*/ 7031175 h 7031175"/>
              <a:gd name="connsiteX4" fmla="*/ 0 w 7207648"/>
              <a:gd name="connsiteY4" fmla="*/ 0 h 7031175"/>
              <a:gd name="connsiteX0" fmla="*/ 0 w 7207648"/>
              <a:gd name="connsiteY0" fmla="*/ 35202 h 7066377"/>
              <a:gd name="connsiteX1" fmla="*/ 3545617 w 7207648"/>
              <a:gd name="connsiteY1" fmla="*/ 0 h 7066377"/>
              <a:gd name="connsiteX2" fmla="*/ 7207648 w 7207648"/>
              <a:gd name="connsiteY2" fmla="*/ 35202 h 7066377"/>
              <a:gd name="connsiteX3" fmla="*/ 7207648 w 7207648"/>
              <a:gd name="connsiteY3" fmla="*/ 7066377 h 7066377"/>
              <a:gd name="connsiteX4" fmla="*/ 0 w 7207648"/>
              <a:gd name="connsiteY4" fmla="*/ 7066377 h 7066377"/>
              <a:gd name="connsiteX5" fmla="*/ 0 w 7207648"/>
              <a:gd name="connsiteY5" fmla="*/ 35202 h 7066377"/>
              <a:gd name="connsiteX0" fmla="*/ 0 w 7207648"/>
              <a:gd name="connsiteY0" fmla="*/ 1018182 h 8049357"/>
              <a:gd name="connsiteX1" fmla="*/ 3614197 w 7207648"/>
              <a:gd name="connsiteY1" fmla="*/ 0 h 8049357"/>
              <a:gd name="connsiteX2" fmla="*/ 7207648 w 7207648"/>
              <a:gd name="connsiteY2" fmla="*/ 1018182 h 8049357"/>
              <a:gd name="connsiteX3" fmla="*/ 7207648 w 7207648"/>
              <a:gd name="connsiteY3" fmla="*/ 8049357 h 8049357"/>
              <a:gd name="connsiteX4" fmla="*/ 0 w 7207648"/>
              <a:gd name="connsiteY4" fmla="*/ 8049357 h 8049357"/>
              <a:gd name="connsiteX5" fmla="*/ 0 w 7207648"/>
              <a:gd name="connsiteY5" fmla="*/ 1018182 h 80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7648" h="8049357">
                <a:moveTo>
                  <a:pt x="0" y="1018182"/>
                </a:moveTo>
                <a:lnTo>
                  <a:pt x="3614197" y="0"/>
                </a:lnTo>
                <a:lnTo>
                  <a:pt x="7207648" y="1018182"/>
                </a:lnTo>
                <a:lnTo>
                  <a:pt x="7207648" y="8049357"/>
                </a:lnTo>
                <a:lnTo>
                  <a:pt x="0" y="8049357"/>
                </a:lnTo>
                <a:lnTo>
                  <a:pt x="0" y="1018182"/>
                </a:lnTo>
                <a:close/>
              </a:path>
            </a:pathLst>
          </a:custGeom>
          <a:solidFill>
            <a:srgbClr val="F0F0F1">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CE9FBFF6-D74B-B642-B292-04AF4EDE3B8E}"/>
              </a:ext>
            </a:extLst>
          </p:cNvPr>
          <p:cNvSpPr/>
          <p:nvPr/>
        </p:nvSpPr>
        <p:spPr>
          <a:xfrm>
            <a:off x="10703612" y="5968440"/>
            <a:ext cx="13331670" cy="6206309"/>
          </a:xfrm>
          <a:custGeom>
            <a:avLst/>
            <a:gdLst>
              <a:gd name="connsiteX0" fmla="*/ 0 w 7207648"/>
              <a:gd name="connsiteY0" fmla="*/ 0 h 7031175"/>
              <a:gd name="connsiteX1" fmla="*/ 7207648 w 7207648"/>
              <a:gd name="connsiteY1" fmla="*/ 0 h 7031175"/>
              <a:gd name="connsiteX2" fmla="*/ 7207648 w 7207648"/>
              <a:gd name="connsiteY2" fmla="*/ 7031175 h 7031175"/>
              <a:gd name="connsiteX3" fmla="*/ 0 w 7207648"/>
              <a:gd name="connsiteY3" fmla="*/ 7031175 h 7031175"/>
              <a:gd name="connsiteX4" fmla="*/ 0 w 7207648"/>
              <a:gd name="connsiteY4" fmla="*/ 0 h 7031175"/>
              <a:gd name="connsiteX0" fmla="*/ 0 w 7207648"/>
              <a:gd name="connsiteY0" fmla="*/ 35202 h 7066377"/>
              <a:gd name="connsiteX1" fmla="*/ 3545617 w 7207648"/>
              <a:gd name="connsiteY1" fmla="*/ 0 h 7066377"/>
              <a:gd name="connsiteX2" fmla="*/ 7207648 w 7207648"/>
              <a:gd name="connsiteY2" fmla="*/ 35202 h 7066377"/>
              <a:gd name="connsiteX3" fmla="*/ 7207648 w 7207648"/>
              <a:gd name="connsiteY3" fmla="*/ 7066377 h 7066377"/>
              <a:gd name="connsiteX4" fmla="*/ 0 w 7207648"/>
              <a:gd name="connsiteY4" fmla="*/ 7066377 h 7066377"/>
              <a:gd name="connsiteX5" fmla="*/ 0 w 7207648"/>
              <a:gd name="connsiteY5" fmla="*/ 35202 h 7066377"/>
              <a:gd name="connsiteX0" fmla="*/ 0 w 7207648"/>
              <a:gd name="connsiteY0" fmla="*/ 1018182 h 8049357"/>
              <a:gd name="connsiteX1" fmla="*/ 3614197 w 7207648"/>
              <a:gd name="connsiteY1" fmla="*/ 0 h 8049357"/>
              <a:gd name="connsiteX2" fmla="*/ 7207648 w 7207648"/>
              <a:gd name="connsiteY2" fmla="*/ 1018182 h 8049357"/>
              <a:gd name="connsiteX3" fmla="*/ 7207648 w 7207648"/>
              <a:gd name="connsiteY3" fmla="*/ 8049357 h 8049357"/>
              <a:gd name="connsiteX4" fmla="*/ 0 w 7207648"/>
              <a:gd name="connsiteY4" fmla="*/ 8049357 h 8049357"/>
              <a:gd name="connsiteX5" fmla="*/ 0 w 7207648"/>
              <a:gd name="connsiteY5" fmla="*/ 1018182 h 80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7648" h="8049357">
                <a:moveTo>
                  <a:pt x="0" y="1018182"/>
                </a:moveTo>
                <a:lnTo>
                  <a:pt x="3614197" y="0"/>
                </a:lnTo>
                <a:lnTo>
                  <a:pt x="7207648" y="1018182"/>
                </a:lnTo>
                <a:lnTo>
                  <a:pt x="7207648" y="8049357"/>
                </a:lnTo>
                <a:lnTo>
                  <a:pt x="0" y="8049357"/>
                </a:lnTo>
                <a:lnTo>
                  <a:pt x="0" y="1018182"/>
                </a:lnTo>
                <a:close/>
              </a:path>
            </a:pathLst>
          </a:custGeom>
          <a:solidFill>
            <a:srgbClr val="F0F0F1">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464DC5BA-D6FB-B041-BB83-8A3AB11FAD98}"/>
              </a:ext>
            </a:extLst>
          </p:cNvPr>
          <p:cNvCxnSpPr>
            <a:cxnSpLocks/>
            <a:stCxn id="59" idx="6"/>
          </p:cNvCxnSpPr>
          <p:nvPr/>
        </p:nvCxnSpPr>
        <p:spPr>
          <a:xfrm flipV="1">
            <a:off x="5627228" y="4838103"/>
            <a:ext cx="11521440" cy="15777"/>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57" name="Google Shape;1076;p28">
            <a:extLst>
              <a:ext uri="{FF2B5EF4-FFF2-40B4-BE49-F238E27FC236}">
                <a16:creationId xmlns:a16="http://schemas.microsoft.com/office/drawing/2014/main" id="{02F21D08-229C-DD44-95E7-C503FB47F782}"/>
              </a:ext>
            </a:extLst>
          </p:cNvPr>
          <p:cNvSpPr/>
          <p:nvPr/>
        </p:nvSpPr>
        <p:spPr>
          <a:xfrm>
            <a:off x="13757047" y="3971705"/>
            <a:ext cx="2170981" cy="1895876"/>
          </a:xfrm>
          <a:custGeom>
            <a:avLst/>
            <a:gdLst/>
            <a:ahLst/>
            <a:cxnLst/>
            <a:rect l="l" t="t" r="r" b="b"/>
            <a:pathLst>
              <a:path w="498" h="470" extrusionOk="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tx1"/>
          </a:solidFill>
          <a:ln w="38100">
            <a:solidFill>
              <a:schemeClr val="tx1"/>
            </a:solid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grpSp>
        <p:nvGrpSpPr>
          <p:cNvPr id="58" name="Group 57">
            <a:extLst>
              <a:ext uri="{FF2B5EF4-FFF2-40B4-BE49-F238E27FC236}">
                <a16:creationId xmlns:a16="http://schemas.microsoft.com/office/drawing/2014/main" id="{8C3FB14C-9EF3-0C4A-A9B5-56339FEBAAF9}"/>
              </a:ext>
            </a:extLst>
          </p:cNvPr>
          <p:cNvGrpSpPr/>
          <p:nvPr/>
        </p:nvGrpSpPr>
        <p:grpSpPr>
          <a:xfrm>
            <a:off x="4987144" y="4534719"/>
            <a:ext cx="640080" cy="1538912"/>
            <a:chOff x="6026587" y="3261996"/>
            <a:chExt cx="640080" cy="1538912"/>
          </a:xfrm>
          <a:solidFill>
            <a:schemeClr val="accent1">
              <a:lumMod val="90000"/>
            </a:schemeClr>
          </a:solidFill>
        </p:grpSpPr>
        <p:sp>
          <p:nvSpPr>
            <p:cNvPr id="59" name="Oval 58">
              <a:extLst>
                <a:ext uri="{FF2B5EF4-FFF2-40B4-BE49-F238E27FC236}">
                  <a16:creationId xmlns:a16="http://schemas.microsoft.com/office/drawing/2014/main" id="{3C1E4DA7-0F86-5E4B-95DB-3D8C7E89E6FF}"/>
                </a:ext>
              </a:extLst>
            </p:cNvPr>
            <p:cNvSpPr/>
            <p:nvPr/>
          </p:nvSpPr>
          <p:spPr>
            <a:xfrm>
              <a:off x="6026587" y="3261996"/>
              <a:ext cx="640080" cy="638321"/>
            </a:xfrm>
            <a:prstGeom prst="ellipse">
              <a:avLst/>
            </a:prstGeom>
            <a:grpFill/>
            <a:ln w="38100">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9FC5621-AE3D-F940-8ED8-228D6EDA42CA}"/>
                </a:ext>
              </a:extLst>
            </p:cNvPr>
            <p:cNvSpPr/>
            <p:nvPr/>
          </p:nvSpPr>
          <p:spPr>
            <a:xfrm>
              <a:off x="6209467" y="4526588"/>
              <a:ext cx="274320" cy="274320"/>
            </a:xfrm>
            <a:prstGeom prst="ellipse">
              <a:avLst/>
            </a:prstGeom>
            <a:noFill/>
            <a:ln w="38100">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D2213522-7CB8-6D49-A0AE-C3D21CD7E3FC}"/>
                </a:ext>
              </a:extLst>
            </p:cNvPr>
            <p:cNvCxnSpPr>
              <a:cxnSpLocks/>
              <a:stCxn id="59" idx="4"/>
              <a:endCxn id="60" idx="0"/>
            </p:cNvCxnSpPr>
            <p:nvPr/>
          </p:nvCxnSpPr>
          <p:spPr>
            <a:xfrm>
              <a:off x="6346627" y="3900317"/>
              <a:ext cx="0" cy="626271"/>
            </a:xfrm>
            <a:prstGeom prst="line">
              <a:avLst/>
            </a:prstGeom>
            <a:grpFill/>
            <a:ln w="38100" cap="flat">
              <a:solidFill>
                <a:schemeClr val="accent1">
                  <a:lumMod val="90000"/>
                </a:schemeClr>
              </a:solidFill>
              <a:prstDash val="solid"/>
              <a:miter lim="400000"/>
            </a:ln>
            <a:effectLst/>
            <a:sp3d/>
          </p:spPr>
          <p:style>
            <a:lnRef idx="0">
              <a:scrgbClr r="0" g="0" b="0"/>
            </a:lnRef>
            <a:fillRef idx="0">
              <a:scrgbClr r="0" g="0" b="0"/>
            </a:fillRef>
            <a:effectRef idx="0">
              <a:scrgbClr r="0" g="0" b="0"/>
            </a:effectRef>
            <a:fontRef idx="none"/>
          </p:style>
        </p:cxnSp>
      </p:grpSp>
      <p:sp>
        <p:nvSpPr>
          <p:cNvPr id="66" name="TextBox 65">
            <a:extLst>
              <a:ext uri="{FF2B5EF4-FFF2-40B4-BE49-F238E27FC236}">
                <a16:creationId xmlns:a16="http://schemas.microsoft.com/office/drawing/2014/main" id="{D4C952A7-7E2B-4A44-A87D-96B52DAFDF93}"/>
              </a:ext>
            </a:extLst>
          </p:cNvPr>
          <p:cNvSpPr txBox="1"/>
          <p:nvPr/>
        </p:nvSpPr>
        <p:spPr>
          <a:xfrm>
            <a:off x="2539041" y="6814004"/>
            <a:ext cx="5935920" cy="88947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4400" b="1" dirty="0">
                <a:solidFill>
                  <a:schemeClr val="accent1">
                    <a:lumMod val="50000"/>
                  </a:schemeClr>
                </a:solidFill>
                <a:latin typeface="+mn-lt"/>
              </a:rPr>
              <a:t>Algorithms Implemented</a:t>
            </a:r>
          </a:p>
        </p:txBody>
      </p:sp>
      <p:sp>
        <p:nvSpPr>
          <p:cNvPr id="67" name="TextBox 66">
            <a:extLst>
              <a:ext uri="{FF2B5EF4-FFF2-40B4-BE49-F238E27FC236}">
                <a16:creationId xmlns:a16="http://schemas.microsoft.com/office/drawing/2014/main" id="{A70D9121-21FF-4949-A00D-599AA575F637}"/>
              </a:ext>
            </a:extLst>
          </p:cNvPr>
          <p:cNvSpPr txBox="1"/>
          <p:nvPr/>
        </p:nvSpPr>
        <p:spPr>
          <a:xfrm>
            <a:off x="2188693" y="8619859"/>
            <a:ext cx="6636614" cy="22236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457200" indent="-457200" algn="l">
              <a:lnSpc>
                <a:spcPct val="150000"/>
              </a:lnSpc>
              <a:buClr>
                <a:schemeClr val="accent1">
                  <a:lumMod val="75000"/>
                </a:schemeClr>
              </a:buClr>
              <a:buFont typeface="Arial" panose="020B0604020202020204" pitchFamily="34" charset="0"/>
              <a:buChar char="•"/>
            </a:pPr>
            <a:r>
              <a:rPr lang="en-US" sz="3100" dirty="0">
                <a:solidFill>
                  <a:schemeClr val="tx1"/>
                </a:solidFill>
              </a:rPr>
              <a:t>Logistic Regression</a:t>
            </a:r>
          </a:p>
          <a:p>
            <a:pPr marL="457200" indent="-457200" algn="l">
              <a:lnSpc>
                <a:spcPct val="150000"/>
              </a:lnSpc>
              <a:buClr>
                <a:schemeClr val="accent1">
                  <a:lumMod val="75000"/>
                </a:schemeClr>
              </a:buClr>
              <a:buFont typeface="Arial" panose="020B0604020202020204" pitchFamily="34" charset="0"/>
              <a:buChar char="•"/>
            </a:pPr>
            <a:r>
              <a:rPr lang="en-US" sz="3100" dirty="0">
                <a:solidFill>
                  <a:schemeClr val="tx1"/>
                </a:solidFill>
              </a:rPr>
              <a:t>XGBoost</a:t>
            </a:r>
          </a:p>
          <a:p>
            <a:pPr marL="457200" indent="-457200" algn="l">
              <a:lnSpc>
                <a:spcPct val="150000"/>
              </a:lnSpc>
              <a:buClr>
                <a:schemeClr val="accent1">
                  <a:lumMod val="75000"/>
                </a:schemeClr>
              </a:buClr>
              <a:buFont typeface="Arial" panose="020B0604020202020204" pitchFamily="34" charset="0"/>
              <a:buChar char="•"/>
            </a:pPr>
            <a:r>
              <a:rPr lang="en-US" sz="3100" dirty="0">
                <a:solidFill>
                  <a:schemeClr val="tx1"/>
                </a:solidFill>
              </a:rPr>
              <a:t>Artificial Neural Network (ANN)</a:t>
            </a:r>
          </a:p>
        </p:txBody>
      </p:sp>
      <p:sp>
        <p:nvSpPr>
          <p:cNvPr id="68" name="TextBox 67">
            <a:extLst>
              <a:ext uri="{FF2B5EF4-FFF2-40B4-BE49-F238E27FC236}">
                <a16:creationId xmlns:a16="http://schemas.microsoft.com/office/drawing/2014/main" id="{81B6B5C4-B3A2-B84D-96A3-CAAA37FBDF57}"/>
              </a:ext>
            </a:extLst>
          </p:cNvPr>
          <p:cNvSpPr txBox="1"/>
          <p:nvPr/>
        </p:nvSpPr>
        <p:spPr>
          <a:xfrm>
            <a:off x="15217435" y="6619453"/>
            <a:ext cx="4457952" cy="88947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4400" b="1" dirty="0">
                <a:solidFill>
                  <a:schemeClr val="accent5">
                    <a:lumMod val="75000"/>
                  </a:schemeClr>
                </a:solidFill>
                <a:latin typeface="+mn-lt"/>
              </a:rPr>
              <a:t>Evaluation Metrics</a:t>
            </a:r>
          </a:p>
        </p:txBody>
      </p:sp>
      <p:sp>
        <p:nvSpPr>
          <p:cNvPr id="69" name="TextBox 68">
            <a:extLst>
              <a:ext uri="{FF2B5EF4-FFF2-40B4-BE49-F238E27FC236}">
                <a16:creationId xmlns:a16="http://schemas.microsoft.com/office/drawing/2014/main" id="{994C387D-9187-0346-9397-7BDA930E07E9}"/>
              </a:ext>
            </a:extLst>
          </p:cNvPr>
          <p:cNvSpPr txBox="1"/>
          <p:nvPr/>
        </p:nvSpPr>
        <p:spPr>
          <a:xfrm>
            <a:off x="11238205" y="7378068"/>
            <a:ext cx="9302624" cy="360406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457200" indent="-457200" algn="l">
              <a:buClr>
                <a:schemeClr val="accent5"/>
              </a:buClr>
              <a:buFont typeface="Arial" panose="020B0604020202020204" pitchFamily="34" charset="0"/>
              <a:buChar char="•"/>
            </a:pPr>
            <a:r>
              <a:rPr lang="en-US" sz="3100" dirty="0">
                <a:solidFill>
                  <a:schemeClr val="tx1"/>
                </a:solidFill>
              </a:rPr>
              <a:t>Model Overfitting</a:t>
            </a:r>
          </a:p>
          <a:p>
            <a:pPr marL="457200" indent="-457200" algn="l">
              <a:buClr>
                <a:schemeClr val="accent5"/>
              </a:buClr>
              <a:buFont typeface="Arial" panose="020B0604020202020204" pitchFamily="34" charset="0"/>
              <a:buChar char="•"/>
            </a:pPr>
            <a:r>
              <a:rPr lang="en-US" sz="3100" dirty="0">
                <a:solidFill>
                  <a:schemeClr val="tx1"/>
                </a:solidFill>
              </a:rPr>
              <a:t>Recall</a:t>
            </a:r>
          </a:p>
          <a:p>
            <a:pPr marL="457200" indent="-457200" algn="l">
              <a:buClr>
                <a:schemeClr val="accent5"/>
              </a:buClr>
              <a:buFont typeface="Arial" panose="020B0604020202020204" pitchFamily="34" charset="0"/>
              <a:buChar char="•"/>
            </a:pPr>
            <a:endParaRPr lang="en-US" sz="3100" dirty="0">
              <a:solidFill>
                <a:schemeClr val="tx1"/>
              </a:solidFill>
            </a:endParaRPr>
          </a:p>
          <a:p>
            <a:pPr algn="l">
              <a:buClr>
                <a:schemeClr val="accent5"/>
              </a:buClr>
            </a:pPr>
            <a:endParaRPr lang="en-US" sz="3100" dirty="0">
              <a:solidFill>
                <a:schemeClr val="tx1"/>
              </a:solidFill>
            </a:endParaRPr>
          </a:p>
          <a:p>
            <a:pPr lvl="1" indent="0" algn="l">
              <a:buClr>
                <a:schemeClr val="accent5"/>
              </a:buClr>
            </a:pPr>
            <a:endParaRPr lang="en-US" sz="3100" dirty="0">
              <a:solidFill>
                <a:schemeClr val="tx1"/>
              </a:solidFill>
            </a:endParaRPr>
          </a:p>
          <a:p>
            <a:pPr lvl="1" indent="0" algn="l">
              <a:buClr>
                <a:schemeClr val="accent5"/>
              </a:buClr>
            </a:pPr>
            <a:endParaRPr lang="en-US" sz="300" dirty="0">
              <a:solidFill>
                <a:schemeClr val="tx1"/>
              </a:solidFill>
            </a:endParaRPr>
          </a:p>
          <a:p>
            <a:pPr marL="457200" lvl="1" indent="-457200" algn="l">
              <a:buClr>
                <a:schemeClr val="accent5"/>
              </a:buClr>
              <a:buFont typeface="Arial" panose="020B0604020202020204" pitchFamily="34" charset="0"/>
              <a:buChar char="•"/>
            </a:pPr>
            <a:r>
              <a:rPr lang="en-US" sz="3100" dirty="0">
                <a:solidFill>
                  <a:schemeClr val="tx1"/>
                </a:solidFill>
              </a:rPr>
              <a:t>AUC score</a:t>
            </a:r>
          </a:p>
        </p:txBody>
      </p:sp>
      <p:grpSp>
        <p:nvGrpSpPr>
          <p:cNvPr id="72" name="Group 71">
            <a:extLst>
              <a:ext uri="{FF2B5EF4-FFF2-40B4-BE49-F238E27FC236}">
                <a16:creationId xmlns:a16="http://schemas.microsoft.com/office/drawing/2014/main" id="{4FD376C4-723D-1043-814B-9419DF240774}"/>
              </a:ext>
            </a:extLst>
          </p:cNvPr>
          <p:cNvGrpSpPr/>
          <p:nvPr/>
        </p:nvGrpSpPr>
        <p:grpSpPr>
          <a:xfrm>
            <a:off x="17117031" y="4497296"/>
            <a:ext cx="640080" cy="1538912"/>
            <a:chOff x="15777010" y="3231312"/>
            <a:chExt cx="640080" cy="1538912"/>
          </a:xfrm>
          <a:solidFill>
            <a:schemeClr val="accent4"/>
          </a:solidFill>
        </p:grpSpPr>
        <p:sp>
          <p:nvSpPr>
            <p:cNvPr id="73" name="Oval 72">
              <a:extLst>
                <a:ext uri="{FF2B5EF4-FFF2-40B4-BE49-F238E27FC236}">
                  <a16:creationId xmlns:a16="http://schemas.microsoft.com/office/drawing/2014/main" id="{CA7D42F9-C6F1-FF48-9658-9D293E9B1925}"/>
                </a:ext>
              </a:extLst>
            </p:cNvPr>
            <p:cNvSpPr/>
            <p:nvPr/>
          </p:nvSpPr>
          <p:spPr>
            <a:xfrm>
              <a:off x="15777010" y="3231312"/>
              <a:ext cx="640080" cy="638321"/>
            </a:xfrm>
            <a:prstGeom prst="ellipse">
              <a:avLst/>
            </a:prstGeom>
            <a:solidFill>
              <a:schemeClr val="accent5"/>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2C3C378-E0D8-2447-9CE3-880C66F057D3}"/>
                </a:ext>
              </a:extLst>
            </p:cNvPr>
            <p:cNvSpPr/>
            <p:nvPr/>
          </p:nvSpPr>
          <p:spPr>
            <a:xfrm>
              <a:off x="15959890" y="4495904"/>
              <a:ext cx="274320" cy="2743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D424C191-E540-4045-8063-43CEDFECD155}"/>
                </a:ext>
              </a:extLst>
            </p:cNvPr>
            <p:cNvCxnSpPr>
              <a:cxnSpLocks/>
              <a:stCxn id="73" idx="4"/>
              <a:endCxn id="74" idx="0"/>
            </p:cNvCxnSpPr>
            <p:nvPr/>
          </p:nvCxnSpPr>
          <p:spPr>
            <a:xfrm>
              <a:off x="16097050" y="3869633"/>
              <a:ext cx="0" cy="626271"/>
            </a:xfrm>
            <a:prstGeom prst="line">
              <a:avLst/>
            </a:prstGeom>
            <a:grpFill/>
            <a:ln w="381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grpSp>
      <p:sp>
        <p:nvSpPr>
          <p:cNvPr id="76" name="Rectangle 75">
            <a:extLst>
              <a:ext uri="{FF2B5EF4-FFF2-40B4-BE49-F238E27FC236}">
                <a16:creationId xmlns:a16="http://schemas.microsoft.com/office/drawing/2014/main" id="{118D4EE4-6090-8741-9A82-2803CD3C4A71}"/>
              </a:ext>
            </a:extLst>
          </p:cNvPr>
          <p:cNvSpPr/>
          <p:nvPr/>
        </p:nvSpPr>
        <p:spPr>
          <a:xfrm>
            <a:off x="1779560" y="12221510"/>
            <a:ext cx="7207648" cy="1026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593E45E-1AC1-7247-A357-360162DC54C9}"/>
              </a:ext>
            </a:extLst>
          </p:cNvPr>
          <p:cNvSpPr/>
          <p:nvPr/>
        </p:nvSpPr>
        <p:spPr>
          <a:xfrm>
            <a:off x="10703610" y="12214555"/>
            <a:ext cx="13331672" cy="10265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F955DA0-EE1D-A14C-9D9B-D180DD4FC965}"/>
              </a:ext>
            </a:extLst>
          </p:cNvPr>
          <p:cNvSpPr txBox="1"/>
          <p:nvPr/>
        </p:nvSpPr>
        <p:spPr>
          <a:xfrm>
            <a:off x="11620483" y="8567726"/>
            <a:ext cx="12361408" cy="173893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457200" lvl="1" indent="-457200" algn="l">
              <a:buClr>
                <a:schemeClr val="accent5"/>
              </a:buClr>
              <a:buFont typeface="Courier New" panose="02070309020205020404" pitchFamily="49" charset="0"/>
              <a:buChar char="o"/>
            </a:pPr>
            <a:r>
              <a:rPr lang="en-US" sz="2900" dirty="0">
                <a:solidFill>
                  <a:schemeClr val="tx1"/>
                </a:solidFill>
              </a:rPr>
              <a:t>Failures rarely occur but costly</a:t>
            </a:r>
          </a:p>
          <a:p>
            <a:pPr marL="457200" lvl="1" indent="-457200" algn="l">
              <a:buClr>
                <a:schemeClr val="accent5"/>
              </a:buClr>
              <a:buFont typeface="Courier New" panose="02070309020205020404" pitchFamily="49" charset="0"/>
              <a:buChar char="o"/>
            </a:pPr>
            <a:r>
              <a:rPr lang="en-US" sz="2900" dirty="0">
                <a:solidFill>
                  <a:schemeClr val="tx1"/>
                </a:solidFill>
              </a:rPr>
              <a:t>It preferred to over predict failures to place extra caution and failure preventative measures</a:t>
            </a:r>
          </a:p>
        </p:txBody>
      </p:sp>
      <p:sp>
        <p:nvSpPr>
          <p:cNvPr id="6" name="TextBox 5">
            <a:extLst>
              <a:ext uri="{FF2B5EF4-FFF2-40B4-BE49-F238E27FC236}">
                <a16:creationId xmlns:a16="http://schemas.microsoft.com/office/drawing/2014/main" id="{9C30AFFB-4128-1A43-B2C3-56C07B30A108}"/>
              </a:ext>
            </a:extLst>
          </p:cNvPr>
          <p:cNvSpPr txBox="1"/>
          <p:nvPr/>
        </p:nvSpPr>
        <p:spPr>
          <a:xfrm>
            <a:off x="11556701" y="10882947"/>
            <a:ext cx="13647341" cy="114800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342900" indent="-342900" algn="l">
              <a:buClr>
                <a:schemeClr val="accent5"/>
              </a:buClr>
              <a:buFont typeface="Courier New" panose="02070309020205020404" pitchFamily="49" charset="0"/>
              <a:buChar char="o"/>
            </a:pPr>
            <a:r>
              <a:rPr lang="en-US" sz="2900" dirty="0">
                <a:solidFill>
                  <a:schemeClr val="tx1"/>
                </a:solidFill>
              </a:rPr>
              <a:t>Measures how much the model is capable of distinguishing between classes</a:t>
            </a:r>
          </a:p>
          <a:p>
            <a:pPr marL="342900" indent="-342900" algn="l">
              <a:buClr>
                <a:schemeClr val="accent5"/>
              </a:buClr>
              <a:buFont typeface="Courier New" panose="02070309020205020404" pitchFamily="49" charset="0"/>
              <a:buChar char="o"/>
            </a:pPr>
            <a:r>
              <a:rPr lang="en-US" sz="2900" dirty="0">
                <a:solidFill>
                  <a:schemeClr val="tx1"/>
                </a:solidFill>
              </a:rPr>
              <a:t>Higher the AUC score, the better the model is at predicting 0s as 0s and 1s as 1s</a:t>
            </a:r>
          </a:p>
        </p:txBody>
      </p:sp>
      <p:sp>
        <p:nvSpPr>
          <p:cNvPr id="8" name="Rectangle 7">
            <a:extLst>
              <a:ext uri="{FF2B5EF4-FFF2-40B4-BE49-F238E27FC236}">
                <a16:creationId xmlns:a16="http://schemas.microsoft.com/office/drawing/2014/main" id="{F87DAEDE-4A8F-4F4B-B204-53A5852A57C7}"/>
              </a:ext>
            </a:extLst>
          </p:cNvPr>
          <p:cNvSpPr/>
          <p:nvPr/>
        </p:nvSpPr>
        <p:spPr>
          <a:xfrm>
            <a:off x="1695287" y="2987536"/>
            <a:ext cx="17612514" cy="850682"/>
          </a:xfrm>
          <a:prstGeom prst="rect">
            <a:avLst/>
          </a:prstGeom>
        </p:spPr>
        <p:txBody>
          <a:bodyPr wrap="none">
            <a:spAutoFit/>
          </a:bodyPr>
          <a:lstStyle/>
          <a:p>
            <a:pPr algn="ctr"/>
            <a:r>
              <a:rPr lang="en-US" sz="4400" b="1" dirty="0">
                <a:solidFill>
                  <a:schemeClr val="tx1"/>
                </a:solidFill>
              </a:rPr>
              <a:t>Data was split into train (67.5%), validation (22.5% ), and test (10%) sets</a:t>
            </a:r>
          </a:p>
        </p:txBody>
      </p:sp>
      <p:sp>
        <p:nvSpPr>
          <p:cNvPr id="36" name="TextBox 35">
            <a:extLst>
              <a:ext uri="{FF2B5EF4-FFF2-40B4-BE49-F238E27FC236}">
                <a16:creationId xmlns:a16="http://schemas.microsoft.com/office/drawing/2014/main" id="{6A1A0F9D-03E3-8240-B734-739733EE5663}"/>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bg1"/>
                </a:solidFill>
                <a:effectLst/>
                <a:uFillTx/>
                <a:latin typeface="+mn-lt"/>
                <a:sym typeface="Montserrat Light"/>
              </a:rPr>
              <a:t>20</a:t>
            </a:r>
          </a:p>
        </p:txBody>
      </p:sp>
    </p:spTree>
    <p:extLst>
      <p:ext uri="{BB962C8B-B14F-4D97-AF65-F5344CB8AC3E}">
        <p14:creationId xmlns:p14="http://schemas.microsoft.com/office/powerpoint/2010/main" val="3934830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4DC2EA4-C37F-874C-B48D-756F9F9E91DE}"/>
              </a:ext>
            </a:extLst>
          </p:cNvPr>
          <p:cNvGrpSpPr/>
          <p:nvPr/>
        </p:nvGrpSpPr>
        <p:grpSpPr>
          <a:xfrm>
            <a:off x="-24064" y="-141297"/>
            <a:ext cx="24408064" cy="2481959"/>
            <a:chOff x="-24064" y="-141297"/>
            <a:chExt cx="24408064" cy="2481959"/>
          </a:xfrm>
        </p:grpSpPr>
        <p:sp>
          <p:nvSpPr>
            <p:cNvPr id="13" name="Rectangle 12">
              <a:extLst>
                <a:ext uri="{FF2B5EF4-FFF2-40B4-BE49-F238E27FC236}">
                  <a16:creationId xmlns:a16="http://schemas.microsoft.com/office/drawing/2014/main" id="{20CD6AD3-1019-2348-BB5A-58D0D7A36DFA}"/>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E66DF85-EB46-9749-9CBA-BA653C05FCFF}"/>
                </a:ext>
              </a:extLst>
            </p:cNvPr>
            <p:cNvGrpSpPr/>
            <p:nvPr/>
          </p:nvGrpSpPr>
          <p:grpSpPr>
            <a:xfrm>
              <a:off x="-24064" y="580704"/>
              <a:ext cx="24408064" cy="1755819"/>
              <a:chOff x="-24064" y="580704"/>
              <a:chExt cx="24408064" cy="1755819"/>
            </a:xfrm>
          </p:grpSpPr>
          <p:sp>
            <p:nvSpPr>
              <p:cNvPr id="15" name="Timeline">
                <a:extLst>
                  <a:ext uri="{FF2B5EF4-FFF2-40B4-BE49-F238E27FC236}">
                    <a16:creationId xmlns:a16="http://schemas.microsoft.com/office/drawing/2014/main" id="{07AA08C0-D5A7-AD49-A4EE-8AF26051176D}"/>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Model Implementation – Overfitting Analysis</a:t>
                </a:r>
              </a:p>
            </p:txBody>
          </p:sp>
          <p:grpSp>
            <p:nvGrpSpPr>
              <p:cNvPr id="16" name="Google Shape;10053;p76">
                <a:extLst>
                  <a:ext uri="{FF2B5EF4-FFF2-40B4-BE49-F238E27FC236}">
                    <a16:creationId xmlns:a16="http://schemas.microsoft.com/office/drawing/2014/main" id="{1B14093F-8F29-2C48-8465-2844834E6CC5}"/>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18" name="Google Shape;10054;p76">
                  <a:extLst>
                    <a:ext uri="{FF2B5EF4-FFF2-40B4-BE49-F238E27FC236}">
                      <a16:creationId xmlns:a16="http://schemas.microsoft.com/office/drawing/2014/main" id="{24F3C0C3-A10A-0645-B64E-6F8CD6BD5719}"/>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10055;p76">
                  <a:extLst>
                    <a:ext uri="{FF2B5EF4-FFF2-40B4-BE49-F238E27FC236}">
                      <a16:creationId xmlns:a16="http://schemas.microsoft.com/office/drawing/2014/main" id="{0C05670B-ECFF-2C47-A577-FEDAEC6B7E17}"/>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10056;p76">
                  <a:extLst>
                    <a:ext uri="{FF2B5EF4-FFF2-40B4-BE49-F238E27FC236}">
                      <a16:creationId xmlns:a16="http://schemas.microsoft.com/office/drawing/2014/main" id="{A1706EA2-AB4F-9A41-9B6A-136ED2A1CB84}"/>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10057;p76">
                  <a:extLst>
                    <a:ext uri="{FF2B5EF4-FFF2-40B4-BE49-F238E27FC236}">
                      <a16:creationId xmlns:a16="http://schemas.microsoft.com/office/drawing/2014/main" id="{F02FDA77-B33A-0747-B38F-F40C8535BF0A}"/>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10058;p76">
                  <a:extLst>
                    <a:ext uri="{FF2B5EF4-FFF2-40B4-BE49-F238E27FC236}">
                      <a16:creationId xmlns:a16="http://schemas.microsoft.com/office/drawing/2014/main" id="{9DFCBD5E-9FED-224D-AFBC-A2CDDAE63EC3}"/>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9;p76">
                  <a:extLst>
                    <a:ext uri="{FF2B5EF4-FFF2-40B4-BE49-F238E27FC236}">
                      <a16:creationId xmlns:a16="http://schemas.microsoft.com/office/drawing/2014/main" id="{D9719699-33C6-AD4C-A425-9ACD7782F7C4}"/>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60;p76">
                  <a:extLst>
                    <a:ext uri="{FF2B5EF4-FFF2-40B4-BE49-F238E27FC236}">
                      <a16:creationId xmlns:a16="http://schemas.microsoft.com/office/drawing/2014/main" id="{A0B80A7C-991B-8841-9AF3-A938C784CDA8}"/>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 name="Rectangle 16">
                <a:extLst>
                  <a:ext uri="{FF2B5EF4-FFF2-40B4-BE49-F238E27FC236}">
                    <a16:creationId xmlns:a16="http://schemas.microsoft.com/office/drawing/2014/main" id="{C006521F-A373-1D4A-8AF8-AA5D8C2A799E}"/>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25" name="Group 24">
            <a:extLst>
              <a:ext uri="{FF2B5EF4-FFF2-40B4-BE49-F238E27FC236}">
                <a16:creationId xmlns:a16="http://schemas.microsoft.com/office/drawing/2014/main" id="{6EDFB131-94CC-8B43-BE18-EAF73C8D0AB5}"/>
              </a:ext>
            </a:extLst>
          </p:cNvPr>
          <p:cNvGrpSpPr/>
          <p:nvPr/>
        </p:nvGrpSpPr>
        <p:grpSpPr>
          <a:xfrm>
            <a:off x="-14741" y="12454417"/>
            <a:ext cx="24599037" cy="1398545"/>
            <a:chOff x="-14741" y="12454417"/>
            <a:chExt cx="24599037" cy="1398545"/>
          </a:xfrm>
        </p:grpSpPr>
        <p:sp>
          <p:nvSpPr>
            <p:cNvPr id="26" name="Rectangle 25">
              <a:extLst>
                <a:ext uri="{FF2B5EF4-FFF2-40B4-BE49-F238E27FC236}">
                  <a16:creationId xmlns:a16="http://schemas.microsoft.com/office/drawing/2014/main" id="{7443C2E3-A648-3445-BD49-F0EBF7A0D2F6}"/>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27" name="Chevron 3">
              <a:extLst>
                <a:ext uri="{FF2B5EF4-FFF2-40B4-BE49-F238E27FC236}">
                  <a16:creationId xmlns:a16="http://schemas.microsoft.com/office/drawing/2014/main" id="{19115A05-A255-064C-BB63-9328E90D4B7D}"/>
                </a:ext>
              </a:extLst>
            </p:cNvPr>
            <p:cNvSpPr/>
            <p:nvPr/>
          </p:nvSpPr>
          <p:spPr>
            <a:xfrm>
              <a:off x="12036767" y="12765554"/>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28" name="November">
              <a:extLst>
                <a:ext uri="{FF2B5EF4-FFF2-40B4-BE49-F238E27FC236}">
                  <a16:creationId xmlns:a16="http://schemas.microsoft.com/office/drawing/2014/main" id="{1F77B54D-34F0-DF4D-AA5B-BF25AADC418B}"/>
                </a:ext>
              </a:extLst>
            </p:cNvPr>
            <p:cNvSpPr txBox="1"/>
            <p:nvPr/>
          </p:nvSpPr>
          <p:spPr>
            <a:xfrm>
              <a:off x="12340335" y="12895450"/>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lvl="0" algn="ctr" defTabSz="914400" hangingPunct="1">
                <a:lnSpc>
                  <a:spcPct val="100000"/>
                </a:lnSpc>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Predictive </a:t>
              </a:r>
              <a:r>
                <a:rPr lang="en-US" sz="3200" b="1" dirty="0">
                  <a:solidFill>
                    <a:srgbClr val="000000"/>
                  </a:solidFill>
                </a:rPr>
                <a:t>Model</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29" name="Chevron 3">
              <a:extLst>
                <a:ext uri="{FF2B5EF4-FFF2-40B4-BE49-F238E27FC236}">
                  <a16:creationId xmlns:a16="http://schemas.microsoft.com/office/drawing/2014/main" id="{8C2A4E88-088C-5748-B503-5DD72C6640CB}"/>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30" name="Chevron 3">
              <a:extLst>
                <a:ext uri="{FF2B5EF4-FFF2-40B4-BE49-F238E27FC236}">
                  <a16:creationId xmlns:a16="http://schemas.microsoft.com/office/drawing/2014/main" id="{B4B51FBA-1D37-7940-8EF5-EB2B97A1F524}"/>
                </a:ext>
              </a:extLst>
            </p:cNvPr>
            <p:cNvSpPr/>
            <p:nvPr/>
          </p:nvSpPr>
          <p:spPr>
            <a:xfrm>
              <a:off x="6666667" y="12789410"/>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31" name="Chevron 3">
              <a:extLst>
                <a:ext uri="{FF2B5EF4-FFF2-40B4-BE49-F238E27FC236}">
                  <a16:creationId xmlns:a16="http://schemas.microsoft.com/office/drawing/2014/main" id="{D0CF79F8-7B76-F94E-A707-DE83599B11E5}"/>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32" name="November">
              <a:extLst>
                <a:ext uri="{FF2B5EF4-FFF2-40B4-BE49-F238E27FC236}">
                  <a16:creationId xmlns:a16="http://schemas.microsoft.com/office/drawing/2014/main" id="{0FDED56C-12DA-B842-B788-6632E5653BD0}"/>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33" name="November">
              <a:extLst>
                <a:ext uri="{FF2B5EF4-FFF2-40B4-BE49-F238E27FC236}">
                  <a16:creationId xmlns:a16="http://schemas.microsoft.com/office/drawing/2014/main" id="{B072B3B6-360F-F14B-AC08-69B45FC71FD2}"/>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34" name="November">
              <a:extLst>
                <a:ext uri="{FF2B5EF4-FFF2-40B4-BE49-F238E27FC236}">
                  <a16:creationId xmlns:a16="http://schemas.microsoft.com/office/drawing/2014/main" id="{3B458C12-FC01-F442-B333-7560FC64D2B2}"/>
                </a:ext>
              </a:extLst>
            </p:cNvPr>
            <p:cNvSpPr txBox="1"/>
            <p:nvPr/>
          </p:nvSpPr>
          <p:spPr>
            <a:xfrm>
              <a:off x="7112790" y="12895451"/>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Descriptive Analysis</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sp>
        <p:nvSpPr>
          <p:cNvPr id="91" name="Rectangle 90">
            <a:extLst>
              <a:ext uri="{FF2B5EF4-FFF2-40B4-BE49-F238E27FC236}">
                <a16:creationId xmlns:a16="http://schemas.microsoft.com/office/drawing/2014/main" id="{5A978DF1-2B7F-F94B-969C-960F29887446}"/>
              </a:ext>
            </a:extLst>
          </p:cNvPr>
          <p:cNvSpPr/>
          <p:nvPr/>
        </p:nvSpPr>
        <p:spPr>
          <a:xfrm>
            <a:off x="15244162" y="5892316"/>
            <a:ext cx="8561383" cy="4189480"/>
          </a:xfrm>
          <a:prstGeom prst="rect">
            <a:avLst/>
          </a:prstGeom>
        </p:spPr>
        <p:txBody>
          <a:bodyPr wrap="square">
            <a:spAutoFit/>
          </a:bodyPr>
          <a:lstStyle/>
          <a:p>
            <a:pPr marL="342900" indent="-342900" algn="l">
              <a:buClr>
                <a:schemeClr val="accent1">
                  <a:lumMod val="75000"/>
                </a:schemeClr>
              </a:buClr>
              <a:buFont typeface="Arial" panose="020B0604020202020204" pitchFamily="34" charset="0"/>
              <a:buChar char="•"/>
            </a:pPr>
            <a:r>
              <a:rPr lang="en-US" sz="3200" dirty="0">
                <a:solidFill>
                  <a:schemeClr val="tx1"/>
                </a:solidFill>
              </a:rPr>
              <a:t>Cost sensitive learning performed best for both XGBoost and ANN</a:t>
            </a:r>
          </a:p>
          <a:p>
            <a:pPr marL="342900" indent="-342900" algn="l">
              <a:buClr>
                <a:schemeClr val="accent1">
                  <a:lumMod val="75000"/>
                </a:schemeClr>
              </a:buClr>
              <a:buFont typeface="Arial" panose="020B0604020202020204" pitchFamily="34" charset="0"/>
              <a:buChar char="•"/>
            </a:pPr>
            <a:endParaRPr lang="en-US" sz="3200" dirty="0">
              <a:solidFill>
                <a:schemeClr val="tx1"/>
              </a:solidFill>
            </a:endParaRPr>
          </a:p>
          <a:p>
            <a:pPr marL="342900" indent="-342900" algn="l">
              <a:buClr>
                <a:schemeClr val="accent1">
                  <a:lumMod val="75000"/>
                </a:schemeClr>
              </a:buClr>
              <a:buFont typeface="Arial" panose="020B0604020202020204" pitchFamily="34" charset="0"/>
              <a:buChar char="•"/>
            </a:pPr>
            <a:r>
              <a:rPr lang="en-US" sz="3200" dirty="0">
                <a:solidFill>
                  <a:schemeClr val="tx1"/>
                </a:solidFill>
              </a:rPr>
              <a:t>However, </a:t>
            </a:r>
            <a:r>
              <a:rPr lang="en-US" sz="3200" b="1" dirty="0">
                <a:solidFill>
                  <a:schemeClr val="tx1"/>
                </a:solidFill>
              </a:rPr>
              <a:t>ANN with cost-sensitive learning </a:t>
            </a:r>
            <a:r>
              <a:rPr lang="en-US" sz="3200" dirty="0">
                <a:solidFill>
                  <a:schemeClr val="tx1"/>
                </a:solidFill>
              </a:rPr>
              <a:t>performed much better in the convergence progression between train and validation AUC scores than XGBoost.</a:t>
            </a:r>
          </a:p>
        </p:txBody>
      </p:sp>
      <p:graphicFrame>
        <p:nvGraphicFramePr>
          <p:cNvPr id="2" name="Table 2">
            <a:extLst>
              <a:ext uri="{FF2B5EF4-FFF2-40B4-BE49-F238E27FC236}">
                <a16:creationId xmlns:a16="http://schemas.microsoft.com/office/drawing/2014/main" id="{A8A052E6-FD50-054A-BB56-398EFBC7764E}"/>
              </a:ext>
            </a:extLst>
          </p:cNvPr>
          <p:cNvGraphicFramePr>
            <a:graphicFrameLocks noGrp="1"/>
          </p:cNvGraphicFramePr>
          <p:nvPr>
            <p:extLst>
              <p:ext uri="{D42A27DB-BD31-4B8C-83A1-F6EECF244321}">
                <p14:modId xmlns:p14="http://schemas.microsoft.com/office/powerpoint/2010/main" val="3668227310"/>
              </p:ext>
            </p:extLst>
          </p:nvPr>
        </p:nvGraphicFramePr>
        <p:xfrm>
          <a:off x="268941" y="2521602"/>
          <a:ext cx="14756983" cy="9876586"/>
        </p:xfrm>
        <a:graphic>
          <a:graphicData uri="http://schemas.openxmlformats.org/drawingml/2006/table">
            <a:tbl>
              <a:tblPr firstRow="1" bandRow="1">
                <a:tableStyleId>{5940675A-B579-460E-94D1-54222C63F5DA}</a:tableStyleId>
              </a:tblPr>
              <a:tblGrid>
                <a:gridCol w="2474257">
                  <a:extLst>
                    <a:ext uri="{9D8B030D-6E8A-4147-A177-3AD203B41FA5}">
                      <a16:colId xmlns:a16="http://schemas.microsoft.com/office/drawing/2014/main" val="1054814414"/>
                    </a:ext>
                  </a:extLst>
                </a:gridCol>
                <a:gridCol w="6234361">
                  <a:extLst>
                    <a:ext uri="{9D8B030D-6E8A-4147-A177-3AD203B41FA5}">
                      <a16:colId xmlns:a16="http://schemas.microsoft.com/office/drawing/2014/main" val="3585766011"/>
                    </a:ext>
                  </a:extLst>
                </a:gridCol>
                <a:gridCol w="6048365">
                  <a:extLst>
                    <a:ext uri="{9D8B030D-6E8A-4147-A177-3AD203B41FA5}">
                      <a16:colId xmlns:a16="http://schemas.microsoft.com/office/drawing/2014/main" val="4201569397"/>
                    </a:ext>
                  </a:extLst>
                </a:gridCol>
              </a:tblGrid>
              <a:tr h="947739">
                <a:tc>
                  <a:txBody>
                    <a:bodyPr/>
                    <a:lstStyle/>
                    <a:p>
                      <a:r>
                        <a:rPr lang="en-US" sz="2800" b="1" cap="none" baseline="0" dirty="0"/>
                        <a:t>Cost-Sensitive Learning</a:t>
                      </a:r>
                      <a:endParaRPr lang="en-US" sz="2800" b="1" baseline="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825500" rtl="0" eaLnBrk="1" fontAlgn="auto" latinLnBrk="0" hangingPunct="1">
                        <a:lnSpc>
                          <a:spcPct val="70000"/>
                        </a:lnSpc>
                        <a:spcBef>
                          <a:spcPts val="0"/>
                        </a:spcBef>
                        <a:spcAft>
                          <a:spcPts val="0"/>
                        </a:spcAft>
                        <a:buClrTx/>
                        <a:buSzTx/>
                        <a:buFontTx/>
                        <a:buNone/>
                        <a:tabLst/>
                        <a:defRPr/>
                      </a:pPr>
                      <a:r>
                        <a:rPr kumimoji="0" lang="en-US" sz="2800" b="1" i="0" u="none" strike="noStrike" cap="none" spc="0" normalizeH="0" baseline="0" dirty="0">
                          <a:ln>
                            <a:noFill/>
                          </a:ln>
                          <a:solidFill>
                            <a:schemeClr val="tx1"/>
                          </a:solidFill>
                          <a:effectLst/>
                          <a:uFillTx/>
                          <a:latin typeface="+mn-lt"/>
                          <a:sym typeface="Montserrat Light"/>
                        </a:rPr>
                        <a:t>XGBoost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825500" rtl="0" eaLnBrk="1" fontAlgn="auto" latinLnBrk="0" hangingPunct="1">
                        <a:lnSpc>
                          <a:spcPct val="70000"/>
                        </a:lnSpc>
                        <a:spcBef>
                          <a:spcPts val="0"/>
                        </a:spcBef>
                        <a:spcAft>
                          <a:spcPts val="0"/>
                        </a:spcAft>
                        <a:buClrTx/>
                        <a:buSzTx/>
                        <a:buFontTx/>
                        <a:buNone/>
                        <a:tabLst/>
                        <a:defRPr/>
                      </a:pPr>
                      <a:r>
                        <a:rPr kumimoji="0" lang="en-US" sz="2800" b="1" i="0" u="none" strike="noStrike" cap="none" spc="0" normalizeH="0" baseline="0" dirty="0">
                          <a:ln>
                            <a:noFill/>
                          </a:ln>
                          <a:solidFill>
                            <a:schemeClr val="tx1"/>
                          </a:solidFill>
                          <a:effectLst/>
                          <a:uFillTx/>
                          <a:latin typeface="+mn-lt"/>
                          <a:sym typeface="Montserrat Light"/>
                        </a:rPr>
                        <a:t>ANN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02675942"/>
                  </a:ext>
                </a:extLst>
              </a:tr>
              <a:tr h="4507076">
                <a:tc>
                  <a:txBody>
                    <a:bodyPr/>
                    <a:lstStyle/>
                    <a:p>
                      <a:pPr marL="0" marR="0" lvl="0" indent="0" algn="ctr" defTabSz="825500" rtl="0" eaLnBrk="1" fontAlgn="auto" latinLnBrk="0" hangingPunct="1">
                        <a:lnSpc>
                          <a:spcPct val="70000"/>
                        </a:lnSpc>
                        <a:spcBef>
                          <a:spcPts val="0"/>
                        </a:spcBef>
                        <a:spcAft>
                          <a:spcPts val="0"/>
                        </a:spcAft>
                        <a:buClrTx/>
                        <a:buSzTx/>
                        <a:buFontTx/>
                        <a:buNone/>
                        <a:tabLst/>
                        <a:defRPr/>
                      </a:pPr>
                      <a:r>
                        <a:rPr kumimoji="0" lang="en-US" sz="2800" b="1" i="0" u="none" strike="noStrike" cap="none" spc="0" normalizeH="0" baseline="0" dirty="0">
                          <a:ln>
                            <a:noFill/>
                          </a:ln>
                          <a:solidFill>
                            <a:schemeClr val="tx1"/>
                          </a:solidFill>
                          <a:effectLst/>
                          <a:uFillTx/>
                          <a:latin typeface="+mn-lt"/>
                          <a:sym typeface="Montserrat Light"/>
                        </a:rPr>
                        <a:t>Loss Curve</a:t>
                      </a:r>
                    </a:p>
                    <a:p>
                      <a:endParaRPr lang="en-US" sz="28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6">
                        <a:lumMod val="20000"/>
                        <a:lumOff val="80000"/>
                      </a:schemeClr>
                    </a:solidFill>
                  </a:tcPr>
                </a:tc>
                <a:tc>
                  <a:txBody>
                    <a:bodyPr/>
                    <a:lstStyle/>
                    <a:p>
                      <a:endParaRPr lang="en-U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endParaRPr lang="en-U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113165026"/>
                  </a:ext>
                </a:extLst>
              </a:tr>
              <a:tr h="4421771">
                <a:tc>
                  <a:txBody>
                    <a:bodyPr/>
                    <a:lstStyle/>
                    <a:p>
                      <a:pPr marL="0" marR="0" lvl="0" indent="0" algn="ctr" defTabSz="825500" rtl="0" eaLnBrk="1" fontAlgn="auto" latinLnBrk="0" hangingPunct="1">
                        <a:lnSpc>
                          <a:spcPct val="70000"/>
                        </a:lnSpc>
                        <a:spcBef>
                          <a:spcPts val="0"/>
                        </a:spcBef>
                        <a:spcAft>
                          <a:spcPts val="0"/>
                        </a:spcAft>
                        <a:buClrTx/>
                        <a:buSzTx/>
                        <a:buFontTx/>
                        <a:buNone/>
                        <a:tabLst/>
                        <a:defRPr/>
                      </a:pPr>
                      <a:r>
                        <a:rPr kumimoji="0" lang="en-US" sz="2800" b="1" i="0" u="none" strike="noStrike" cap="none" spc="0" normalizeH="0" baseline="0" dirty="0">
                          <a:ln>
                            <a:noFill/>
                          </a:ln>
                          <a:solidFill>
                            <a:schemeClr val="tx1"/>
                          </a:solidFill>
                          <a:effectLst/>
                          <a:uFillTx/>
                          <a:latin typeface="+mn-lt"/>
                          <a:sym typeface="Montserrat Light"/>
                        </a:rPr>
                        <a:t>AUC Curve</a:t>
                      </a:r>
                    </a:p>
                    <a:p>
                      <a:endParaRPr lang="en-US" sz="28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6">
                        <a:lumMod val="20000"/>
                        <a:lumOff val="80000"/>
                      </a:schemeClr>
                    </a:solidFill>
                  </a:tcPr>
                </a:tc>
                <a:tc>
                  <a:txBody>
                    <a:bodyPr/>
                    <a:lstStyle/>
                    <a:p>
                      <a:endParaRPr lang="en-U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endParaRPr lang="en-U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637573737"/>
                  </a:ext>
                </a:extLst>
              </a:tr>
            </a:tbl>
          </a:graphicData>
        </a:graphic>
      </p:graphicFrame>
      <p:pic>
        <p:nvPicPr>
          <p:cNvPr id="46" name="Picture 45">
            <a:extLst>
              <a:ext uri="{FF2B5EF4-FFF2-40B4-BE49-F238E27FC236}">
                <a16:creationId xmlns:a16="http://schemas.microsoft.com/office/drawing/2014/main" id="{B93755FF-5AF8-7B4A-9C22-8CD72F8A4AB8}"/>
              </a:ext>
            </a:extLst>
          </p:cNvPr>
          <p:cNvPicPr>
            <a:picLocks noChangeAspect="1"/>
          </p:cNvPicPr>
          <p:nvPr/>
        </p:nvPicPr>
        <p:blipFill rotWithShape="1">
          <a:blip r:embed="rId2"/>
          <a:srcRect l="-526" t="5486" r="526" b="5311"/>
          <a:stretch/>
        </p:blipFill>
        <p:spPr>
          <a:xfrm>
            <a:off x="2933413" y="3548187"/>
            <a:ext cx="5536712" cy="3759335"/>
          </a:xfrm>
          <a:prstGeom prst="rect">
            <a:avLst/>
          </a:prstGeom>
        </p:spPr>
      </p:pic>
      <p:pic>
        <p:nvPicPr>
          <p:cNvPr id="47" name="Picture 46">
            <a:extLst>
              <a:ext uri="{FF2B5EF4-FFF2-40B4-BE49-F238E27FC236}">
                <a16:creationId xmlns:a16="http://schemas.microsoft.com/office/drawing/2014/main" id="{7B7FFEC2-FA53-5F4F-89A4-1686BA7750A8}"/>
              </a:ext>
            </a:extLst>
          </p:cNvPr>
          <p:cNvPicPr>
            <a:picLocks noChangeAspect="1"/>
          </p:cNvPicPr>
          <p:nvPr/>
        </p:nvPicPr>
        <p:blipFill rotWithShape="1">
          <a:blip r:embed="rId3"/>
          <a:srcRect t="5223" b="6794"/>
          <a:stretch/>
        </p:blipFill>
        <p:spPr>
          <a:xfrm>
            <a:off x="2775689" y="7961135"/>
            <a:ext cx="5852160" cy="3870128"/>
          </a:xfrm>
          <a:prstGeom prst="rect">
            <a:avLst/>
          </a:prstGeom>
        </p:spPr>
      </p:pic>
      <p:pic>
        <p:nvPicPr>
          <p:cNvPr id="48" name="Picture 47">
            <a:extLst>
              <a:ext uri="{FF2B5EF4-FFF2-40B4-BE49-F238E27FC236}">
                <a16:creationId xmlns:a16="http://schemas.microsoft.com/office/drawing/2014/main" id="{02DF9D4B-F85F-C045-B94B-28B751726AE3}"/>
              </a:ext>
            </a:extLst>
          </p:cNvPr>
          <p:cNvPicPr>
            <a:picLocks noChangeAspect="1"/>
          </p:cNvPicPr>
          <p:nvPr/>
        </p:nvPicPr>
        <p:blipFill rotWithShape="1">
          <a:blip r:embed="rId4"/>
          <a:srcRect t="4659" b="4909"/>
          <a:stretch/>
        </p:blipFill>
        <p:spPr>
          <a:xfrm>
            <a:off x="9210893" y="3522323"/>
            <a:ext cx="5444647" cy="3827890"/>
          </a:xfrm>
          <a:prstGeom prst="rect">
            <a:avLst/>
          </a:prstGeom>
        </p:spPr>
      </p:pic>
      <p:pic>
        <p:nvPicPr>
          <p:cNvPr id="49" name="Picture 48">
            <a:extLst>
              <a:ext uri="{FF2B5EF4-FFF2-40B4-BE49-F238E27FC236}">
                <a16:creationId xmlns:a16="http://schemas.microsoft.com/office/drawing/2014/main" id="{83A3E377-0F1C-2846-B5F4-790FFC0BD91E}"/>
              </a:ext>
            </a:extLst>
          </p:cNvPr>
          <p:cNvPicPr>
            <a:picLocks noChangeAspect="1"/>
          </p:cNvPicPr>
          <p:nvPr/>
        </p:nvPicPr>
        <p:blipFill rotWithShape="1">
          <a:blip r:embed="rId5"/>
          <a:srcRect t="4774" b="5606"/>
          <a:stretch/>
        </p:blipFill>
        <p:spPr>
          <a:xfrm>
            <a:off x="9148745" y="7939478"/>
            <a:ext cx="5732228" cy="3869293"/>
          </a:xfrm>
          <a:prstGeom prst="rect">
            <a:avLst/>
          </a:prstGeom>
        </p:spPr>
      </p:pic>
      <p:grpSp>
        <p:nvGrpSpPr>
          <p:cNvPr id="35" name="Group 34">
            <a:extLst>
              <a:ext uri="{FF2B5EF4-FFF2-40B4-BE49-F238E27FC236}">
                <a16:creationId xmlns:a16="http://schemas.microsoft.com/office/drawing/2014/main" id="{81670A0D-3038-1949-A61D-47AA9469C0D8}"/>
              </a:ext>
            </a:extLst>
          </p:cNvPr>
          <p:cNvGrpSpPr/>
          <p:nvPr/>
        </p:nvGrpSpPr>
        <p:grpSpPr>
          <a:xfrm>
            <a:off x="15244162" y="3182167"/>
            <a:ext cx="4221519" cy="1398544"/>
            <a:chOff x="15019791" y="2725268"/>
            <a:chExt cx="4221519" cy="1398544"/>
          </a:xfrm>
        </p:grpSpPr>
        <p:sp>
          <p:nvSpPr>
            <p:cNvPr id="60" name="Rectangle 59">
              <a:extLst>
                <a:ext uri="{FF2B5EF4-FFF2-40B4-BE49-F238E27FC236}">
                  <a16:creationId xmlns:a16="http://schemas.microsoft.com/office/drawing/2014/main" id="{81E6CC8A-7A1B-FF45-96E0-051D60F3D458}"/>
                </a:ext>
              </a:extLst>
            </p:cNvPr>
            <p:cNvSpPr/>
            <p:nvPr/>
          </p:nvSpPr>
          <p:spPr>
            <a:xfrm>
              <a:off x="15019791" y="2725268"/>
              <a:ext cx="4221519" cy="139854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		     Training Loss</a:t>
              </a:r>
            </a:p>
            <a:p>
              <a:pPr algn="l"/>
              <a:r>
                <a:rPr lang="en-US" dirty="0">
                  <a:solidFill>
                    <a:schemeClr val="tx1"/>
                  </a:solidFill>
                </a:rPr>
                <a:t>		     Validation Loss  </a:t>
              </a:r>
            </a:p>
          </p:txBody>
        </p:sp>
        <p:cxnSp>
          <p:nvCxnSpPr>
            <p:cNvPr id="9" name="Straight Connector 8">
              <a:extLst>
                <a:ext uri="{FF2B5EF4-FFF2-40B4-BE49-F238E27FC236}">
                  <a16:creationId xmlns:a16="http://schemas.microsoft.com/office/drawing/2014/main" id="{BC142AF3-8308-5344-B99B-AEED354EA041}"/>
                </a:ext>
              </a:extLst>
            </p:cNvPr>
            <p:cNvCxnSpPr>
              <a:cxnSpLocks/>
            </p:cNvCxnSpPr>
            <p:nvPr/>
          </p:nvCxnSpPr>
          <p:spPr>
            <a:xfrm>
              <a:off x="15362651" y="3230349"/>
              <a:ext cx="1348721" cy="0"/>
            </a:xfrm>
            <a:prstGeom prst="line">
              <a:avLst/>
            </a:prstGeom>
            <a:noFill/>
            <a:ln w="38100" cap="flat">
              <a:solidFill>
                <a:srgbClr val="F53736"/>
              </a:solidFill>
              <a:prstDash val="solid"/>
              <a:miter lim="400000"/>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ACB82556-2E87-C042-9C1E-3776C1102419}"/>
                </a:ext>
              </a:extLst>
            </p:cNvPr>
            <p:cNvCxnSpPr>
              <a:cxnSpLocks/>
            </p:cNvCxnSpPr>
            <p:nvPr/>
          </p:nvCxnSpPr>
          <p:spPr>
            <a:xfrm>
              <a:off x="15362651" y="3657363"/>
              <a:ext cx="1348721" cy="0"/>
            </a:xfrm>
            <a:prstGeom prst="line">
              <a:avLst/>
            </a:prstGeom>
            <a:noFill/>
            <a:ln w="38100" cap="flat">
              <a:solidFill>
                <a:srgbClr val="1503FF"/>
              </a:solidFill>
              <a:prstDash val="solid"/>
              <a:miter lim="400000"/>
            </a:ln>
            <a:effectLst/>
            <a:sp3d/>
          </p:spPr>
          <p:style>
            <a:lnRef idx="0">
              <a:scrgbClr r="0" g="0" b="0"/>
            </a:lnRef>
            <a:fillRef idx="0">
              <a:scrgbClr r="0" g="0" b="0"/>
            </a:fillRef>
            <a:effectRef idx="0">
              <a:scrgbClr r="0" g="0" b="0"/>
            </a:effectRef>
            <a:fontRef idx="none"/>
          </p:style>
        </p:cxnSp>
      </p:grpSp>
      <p:sp>
        <p:nvSpPr>
          <p:cNvPr id="65" name="Rectangle 64">
            <a:extLst>
              <a:ext uri="{FF2B5EF4-FFF2-40B4-BE49-F238E27FC236}">
                <a16:creationId xmlns:a16="http://schemas.microsoft.com/office/drawing/2014/main" id="{C0B2CDF5-02C0-4042-9EA3-F3571D144EC3}"/>
              </a:ext>
            </a:extLst>
          </p:cNvPr>
          <p:cNvSpPr/>
          <p:nvPr/>
        </p:nvSpPr>
        <p:spPr>
          <a:xfrm>
            <a:off x="6065424" y="3612497"/>
            <a:ext cx="2300012"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1C77E6C-D2F5-4343-80D1-177D22B2B0A1}"/>
              </a:ext>
            </a:extLst>
          </p:cNvPr>
          <p:cNvSpPr/>
          <p:nvPr/>
        </p:nvSpPr>
        <p:spPr>
          <a:xfrm>
            <a:off x="12224551" y="3572910"/>
            <a:ext cx="2300012"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C428480-F6BC-934E-B378-B8C8551AA788}"/>
              </a:ext>
            </a:extLst>
          </p:cNvPr>
          <p:cNvSpPr/>
          <p:nvPr/>
        </p:nvSpPr>
        <p:spPr>
          <a:xfrm>
            <a:off x="6162699" y="10650363"/>
            <a:ext cx="2300012"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A809492-5B07-6C4F-979D-9BADC02343D1}"/>
              </a:ext>
            </a:extLst>
          </p:cNvPr>
          <p:cNvSpPr/>
          <p:nvPr/>
        </p:nvSpPr>
        <p:spPr>
          <a:xfrm>
            <a:off x="12413283" y="10668223"/>
            <a:ext cx="2300012"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5AEB5E0-BF31-4141-86D0-627297A8DE5C}"/>
              </a:ext>
            </a:extLst>
          </p:cNvPr>
          <p:cNvSpPr txBox="1"/>
          <p:nvPr/>
        </p:nvSpPr>
        <p:spPr>
          <a:xfrm>
            <a:off x="3803012" y="7377587"/>
            <a:ext cx="3797514" cy="44627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2000" i="0" u="none" strike="noStrike" cap="none" spc="0" normalizeH="0" baseline="0" dirty="0">
                <a:ln>
                  <a:noFill/>
                </a:ln>
                <a:solidFill>
                  <a:schemeClr val="tx1"/>
                </a:solidFill>
                <a:effectLst/>
                <a:uFillTx/>
                <a:latin typeface="+mn-lt"/>
                <a:sym typeface="Montserrat Light"/>
              </a:rPr>
              <a:t>Number of Gradient Boosted Trees</a:t>
            </a:r>
          </a:p>
        </p:txBody>
      </p:sp>
      <p:sp>
        <p:nvSpPr>
          <p:cNvPr id="70" name="TextBox 69">
            <a:extLst>
              <a:ext uri="{FF2B5EF4-FFF2-40B4-BE49-F238E27FC236}">
                <a16:creationId xmlns:a16="http://schemas.microsoft.com/office/drawing/2014/main" id="{2242C237-E298-274F-B988-9B39EAE96834}"/>
              </a:ext>
            </a:extLst>
          </p:cNvPr>
          <p:cNvSpPr txBox="1"/>
          <p:nvPr/>
        </p:nvSpPr>
        <p:spPr>
          <a:xfrm>
            <a:off x="3837476" y="11937302"/>
            <a:ext cx="3728585" cy="44627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2000" b="0" i="0" u="none" strike="noStrike" cap="none" spc="0" normalizeH="0" baseline="0" dirty="0">
                <a:ln>
                  <a:noFill/>
                </a:ln>
                <a:solidFill>
                  <a:schemeClr val="tx1"/>
                </a:solidFill>
                <a:effectLst/>
                <a:uFillTx/>
                <a:latin typeface="+mn-lt"/>
                <a:sym typeface="Montserrat Light"/>
              </a:rPr>
              <a:t>Number of Gradient Boosted Trees</a:t>
            </a:r>
          </a:p>
        </p:txBody>
      </p:sp>
      <p:sp>
        <p:nvSpPr>
          <p:cNvPr id="71" name="TextBox 70">
            <a:extLst>
              <a:ext uri="{FF2B5EF4-FFF2-40B4-BE49-F238E27FC236}">
                <a16:creationId xmlns:a16="http://schemas.microsoft.com/office/drawing/2014/main" id="{83F304EF-05B5-2143-B611-0111B6A9EDE1}"/>
              </a:ext>
            </a:extLst>
          </p:cNvPr>
          <p:cNvSpPr txBox="1"/>
          <p:nvPr/>
        </p:nvSpPr>
        <p:spPr>
          <a:xfrm>
            <a:off x="11563411" y="7400800"/>
            <a:ext cx="815929" cy="44627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2000" b="0" i="0" u="none" strike="noStrike" cap="none" spc="0" normalizeH="0" baseline="0" dirty="0">
                <a:ln>
                  <a:noFill/>
                </a:ln>
                <a:solidFill>
                  <a:schemeClr val="tx1"/>
                </a:solidFill>
                <a:effectLst/>
                <a:uFillTx/>
                <a:latin typeface="+mn-lt"/>
                <a:sym typeface="Montserrat Light"/>
              </a:rPr>
              <a:t>Epochs</a:t>
            </a:r>
          </a:p>
        </p:txBody>
      </p:sp>
      <p:sp>
        <p:nvSpPr>
          <p:cNvPr id="72" name="TextBox 71">
            <a:extLst>
              <a:ext uri="{FF2B5EF4-FFF2-40B4-BE49-F238E27FC236}">
                <a16:creationId xmlns:a16="http://schemas.microsoft.com/office/drawing/2014/main" id="{51B6DF03-9842-604D-B3C2-ACED2310ADF8}"/>
              </a:ext>
            </a:extLst>
          </p:cNvPr>
          <p:cNvSpPr txBox="1"/>
          <p:nvPr/>
        </p:nvSpPr>
        <p:spPr>
          <a:xfrm>
            <a:off x="11597354" y="11960757"/>
            <a:ext cx="815929" cy="44627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2000" b="0" i="0" u="none" strike="noStrike" cap="none" spc="0" normalizeH="0" baseline="0" dirty="0">
                <a:ln>
                  <a:noFill/>
                </a:ln>
                <a:solidFill>
                  <a:schemeClr val="tx1"/>
                </a:solidFill>
                <a:effectLst/>
                <a:uFillTx/>
                <a:latin typeface="+mn-lt"/>
                <a:sym typeface="Montserrat Light"/>
              </a:rPr>
              <a:t>Epochs</a:t>
            </a:r>
          </a:p>
        </p:txBody>
      </p:sp>
      <p:sp>
        <p:nvSpPr>
          <p:cNvPr id="43" name="TextBox 42">
            <a:extLst>
              <a:ext uri="{FF2B5EF4-FFF2-40B4-BE49-F238E27FC236}">
                <a16:creationId xmlns:a16="http://schemas.microsoft.com/office/drawing/2014/main" id="{95E23A22-D0B1-934C-BE5C-83B957AC770C}"/>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bg1"/>
                </a:solidFill>
                <a:effectLst/>
                <a:uFillTx/>
                <a:latin typeface="+mn-lt"/>
                <a:sym typeface="Montserrat Light"/>
              </a:rPr>
              <a:t>21</a:t>
            </a:r>
          </a:p>
        </p:txBody>
      </p:sp>
      <p:sp>
        <p:nvSpPr>
          <p:cNvPr id="3" name="Oval 2">
            <a:extLst>
              <a:ext uri="{FF2B5EF4-FFF2-40B4-BE49-F238E27FC236}">
                <a16:creationId xmlns:a16="http://schemas.microsoft.com/office/drawing/2014/main" id="{036B29E8-8D14-4BF8-9094-004C14F06F0B}"/>
              </a:ext>
            </a:extLst>
          </p:cNvPr>
          <p:cNvSpPr/>
          <p:nvPr/>
        </p:nvSpPr>
        <p:spPr>
          <a:xfrm>
            <a:off x="10983433" y="2668772"/>
            <a:ext cx="2062716" cy="592651"/>
          </a:xfrm>
          <a:prstGeom prst="ellipse">
            <a:avLst/>
          </a:prstGeom>
          <a:noFill/>
          <a:ln w="28575" cap="flat">
            <a:solidFill>
              <a:srgbClr val="FF0000"/>
            </a:solid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1583468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ed Rectangle">
            <a:extLst>
              <a:ext uri="{FF2B5EF4-FFF2-40B4-BE49-F238E27FC236}">
                <a16:creationId xmlns:a16="http://schemas.microsoft.com/office/drawing/2014/main" id="{CFD4564B-BE32-2C45-8740-AE2C8C4FE885}"/>
              </a:ext>
            </a:extLst>
          </p:cNvPr>
          <p:cNvSpPr/>
          <p:nvPr/>
        </p:nvSpPr>
        <p:spPr>
          <a:xfrm>
            <a:off x="815484" y="4448699"/>
            <a:ext cx="10644344" cy="7793959"/>
          </a:xfrm>
          <a:prstGeom prst="roundRect">
            <a:avLst>
              <a:gd name="adj" fmla="val 4058"/>
            </a:avLst>
          </a:prstGeom>
          <a:solidFill>
            <a:schemeClr val="accent6">
              <a:lumMod val="20000"/>
              <a:lumOff val="80000"/>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4400" dirty="0">
              <a:latin typeface="+mn-lt"/>
              <a:cs typeface="Arial Black" panose="020B0604020202020204" pitchFamily="34" charset="0"/>
            </a:endParaRPr>
          </a:p>
        </p:txBody>
      </p:sp>
      <p:sp>
        <p:nvSpPr>
          <p:cNvPr id="64" name="Rounded Rectangle 63">
            <a:extLst>
              <a:ext uri="{FF2B5EF4-FFF2-40B4-BE49-F238E27FC236}">
                <a16:creationId xmlns:a16="http://schemas.microsoft.com/office/drawing/2014/main" id="{D00FE007-BB4E-DE49-BBB5-EAC20EF448E2}"/>
              </a:ext>
            </a:extLst>
          </p:cNvPr>
          <p:cNvSpPr/>
          <p:nvPr/>
        </p:nvSpPr>
        <p:spPr>
          <a:xfrm>
            <a:off x="804358" y="4034338"/>
            <a:ext cx="10644345" cy="884266"/>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defTabSz="1828800" hangingPunct="1">
              <a:lnSpc>
                <a:spcPct val="100000"/>
              </a:lnSpc>
            </a:pPr>
            <a:r>
              <a:rPr lang="en-US" sz="4000" b="1" kern="1200" dirty="0">
                <a:solidFill>
                  <a:prstClr val="black"/>
                </a:solidFill>
                <a:latin typeface="Calibri" panose="020F0502020204030204"/>
              </a:rPr>
              <a:t>Validation set</a:t>
            </a:r>
          </a:p>
        </p:txBody>
      </p:sp>
      <p:grpSp>
        <p:nvGrpSpPr>
          <p:cNvPr id="12" name="Group 11">
            <a:extLst>
              <a:ext uri="{FF2B5EF4-FFF2-40B4-BE49-F238E27FC236}">
                <a16:creationId xmlns:a16="http://schemas.microsoft.com/office/drawing/2014/main" id="{54DC2EA4-C37F-874C-B48D-756F9F9E91DE}"/>
              </a:ext>
            </a:extLst>
          </p:cNvPr>
          <p:cNvGrpSpPr/>
          <p:nvPr/>
        </p:nvGrpSpPr>
        <p:grpSpPr>
          <a:xfrm>
            <a:off x="-24064" y="-141297"/>
            <a:ext cx="24408064" cy="2481959"/>
            <a:chOff x="-24064" y="-141297"/>
            <a:chExt cx="24408064" cy="2481959"/>
          </a:xfrm>
        </p:grpSpPr>
        <p:sp>
          <p:nvSpPr>
            <p:cNvPr id="13" name="Rectangle 12">
              <a:extLst>
                <a:ext uri="{FF2B5EF4-FFF2-40B4-BE49-F238E27FC236}">
                  <a16:creationId xmlns:a16="http://schemas.microsoft.com/office/drawing/2014/main" id="{20CD6AD3-1019-2348-BB5A-58D0D7A36DFA}"/>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E66DF85-EB46-9749-9CBA-BA653C05FCFF}"/>
                </a:ext>
              </a:extLst>
            </p:cNvPr>
            <p:cNvGrpSpPr/>
            <p:nvPr/>
          </p:nvGrpSpPr>
          <p:grpSpPr>
            <a:xfrm>
              <a:off x="-24064" y="580704"/>
              <a:ext cx="24408064" cy="1755819"/>
              <a:chOff x="-24064" y="580704"/>
              <a:chExt cx="24408064" cy="1755819"/>
            </a:xfrm>
          </p:grpSpPr>
          <p:sp>
            <p:nvSpPr>
              <p:cNvPr id="15" name="Timeline">
                <a:extLst>
                  <a:ext uri="{FF2B5EF4-FFF2-40B4-BE49-F238E27FC236}">
                    <a16:creationId xmlns:a16="http://schemas.microsoft.com/office/drawing/2014/main" id="{07AA08C0-D5A7-AD49-A4EE-8AF26051176D}"/>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AUC &amp; Recall Scores</a:t>
                </a:r>
              </a:p>
            </p:txBody>
          </p:sp>
          <p:grpSp>
            <p:nvGrpSpPr>
              <p:cNvPr id="16" name="Google Shape;10053;p76">
                <a:extLst>
                  <a:ext uri="{FF2B5EF4-FFF2-40B4-BE49-F238E27FC236}">
                    <a16:creationId xmlns:a16="http://schemas.microsoft.com/office/drawing/2014/main" id="{1B14093F-8F29-2C48-8465-2844834E6CC5}"/>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18" name="Google Shape;10054;p76">
                  <a:extLst>
                    <a:ext uri="{FF2B5EF4-FFF2-40B4-BE49-F238E27FC236}">
                      <a16:creationId xmlns:a16="http://schemas.microsoft.com/office/drawing/2014/main" id="{24F3C0C3-A10A-0645-B64E-6F8CD6BD5719}"/>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10055;p76">
                  <a:extLst>
                    <a:ext uri="{FF2B5EF4-FFF2-40B4-BE49-F238E27FC236}">
                      <a16:creationId xmlns:a16="http://schemas.microsoft.com/office/drawing/2014/main" id="{0C05670B-ECFF-2C47-A577-FEDAEC6B7E17}"/>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10056;p76">
                  <a:extLst>
                    <a:ext uri="{FF2B5EF4-FFF2-40B4-BE49-F238E27FC236}">
                      <a16:creationId xmlns:a16="http://schemas.microsoft.com/office/drawing/2014/main" id="{A1706EA2-AB4F-9A41-9B6A-136ED2A1CB84}"/>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10057;p76">
                  <a:extLst>
                    <a:ext uri="{FF2B5EF4-FFF2-40B4-BE49-F238E27FC236}">
                      <a16:creationId xmlns:a16="http://schemas.microsoft.com/office/drawing/2014/main" id="{F02FDA77-B33A-0747-B38F-F40C8535BF0A}"/>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10058;p76">
                  <a:extLst>
                    <a:ext uri="{FF2B5EF4-FFF2-40B4-BE49-F238E27FC236}">
                      <a16:creationId xmlns:a16="http://schemas.microsoft.com/office/drawing/2014/main" id="{9DFCBD5E-9FED-224D-AFBC-A2CDDAE63EC3}"/>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9;p76">
                  <a:extLst>
                    <a:ext uri="{FF2B5EF4-FFF2-40B4-BE49-F238E27FC236}">
                      <a16:creationId xmlns:a16="http://schemas.microsoft.com/office/drawing/2014/main" id="{D9719699-33C6-AD4C-A425-9ACD7782F7C4}"/>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60;p76">
                  <a:extLst>
                    <a:ext uri="{FF2B5EF4-FFF2-40B4-BE49-F238E27FC236}">
                      <a16:creationId xmlns:a16="http://schemas.microsoft.com/office/drawing/2014/main" id="{A0B80A7C-991B-8841-9AF3-A938C784CDA8}"/>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 name="Rectangle 16">
                <a:extLst>
                  <a:ext uri="{FF2B5EF4-FFF2-40B4-BE49-F238E27FC236}">
                    <a16:creationId xmlns:a16="http://schemas.microsoft.com/office/drawing/2014/main" id="{C006521F-A373-1D4A-8AF8-AA5D8C2A799E}"/>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25" name="Group 24">
            <a:extLst>
              <a:ext uri="{FF2B5EF4-FFF2-40B4-BE49-F238E27FC236}">
                <a16:creationId xmlns:a16="http://schemas.microsoft.com/office/drawing/2014/main" id="{6EDFB131-94CC-8B43-BE18-EAF73C8D0AB5}"/>
              </a:ext>
            </a:extLst>
          </p:cNvPr>
          <p:cNvGrpSpPr/>
          <p:nvPr/>
        </p:nvGrpSpPr>
        <p:grpSpPr>
          <a:xfrm>
            <a:off x="-14741" y="12454417"/>
            <a:ext cx="24599037" cy="1398545"/>
            <a:chOff x="-14741" y="12454417"/>
            <a:chExt cx="24599037" cy="1398545"/>
          </a:xfrm>
        </p:grpSpPr>
        <p:sp>
          <p:nvSpPr>
            <p:cNvPr id="26" name="Rectangle 25">
              <a:extLst>
                <a:ext uri="{FF2B5EF4-FFF2-40B4-BE49-F238E27FC236}">
                  <a16:creationId xmlns:a16="http://schemas.microsoft.com/office/drawing/2014/main" id="{7443C2E3-A648-3445-BD49-F0EBF7A0D2F6}"/>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27" name="Chevron 3">
              <a:extLst>
                <a:ext uri="{FF2B5EF4-FFF2-40B4-BE49-F238E27FC236}">
                  <a16:creationId xmlns:a16="http://schemas.microsoft.com/office/drawing/2014/main" id="{19115A05-A255-064C-BB63-9328E90D4B7D}"/>
                </a:ext>
              </a:extLst>
            </p:cNvPr>
            <p:cNvSpPr/>
            <p:nvPr/>
          </p:nvSpPr>
          <p:spPr>
            <a:xfrm>
              <a:off x="12036767" y="12765554"/>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28" name="November">
              <a:extLst>
                <a:ext uri="{FF2B5EF4-FFF2-40B4-BE49-F238E27FC236}">
                  <a16:creationId xmlns:a16="http://schemas.microsoft.com/office/drawing/2014/main" id="{1F77B54D-34F0-DF4D-AA5B-BF25AADC418B}"/>
                </a:ext>
              </a:extLst>
            </p:cNvPr>
            <p:cNvSpPr txBox="1"/>
            <p:nvPr/>
          </p:nvSpPr>
          <p:spPr>
            <a:xfrm>
              <a:off x="12340335" y="12895450"/>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lvl="0" algn="ctr" defTabSz="914400" hangingPunct="1">
                <a:lnSpc>
                  <a:spcPct val="100000"/>
                </a:lnSpc>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Predictive </a:t>
              </a:r>
              <a:r>
                <a:rPr lang="en-US" sz="3200" b="1" dirty="0">
                  <a:solidFill>
                    <a:srgbClr val="000000"/>
                  </a:solidFill>
                </a:rPr>
                <a:t>Model</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29" name="Chevron 3">
              <a:extLst>
                <a:ext uri="{FF2B5EF4-FFF2-40B4-BE49-F238E27FC236}">
                  <a16:creationId xmlns:a16="http://schemas.microsoft.com/office/drawing/2014/main" id="{8C2A4E88-088C-5748-B503-5DD72C6640CB}"/>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30" name="Chevron 3">
              <a:extLst>
                <a:ext uri="{FF2B5EF4-FFF2-40B4-BE49-F238E27FC236}">
                  <a16:creationId xmlns:a16="http://schemas.microsoft.com/office/drawing/2014/main" id="{B4B51FBA-1D37-7940-8EF5-EB2B97A1F524}"/>
                </a:ext>
              </a:extLst>
            </p:cNvPr>
            <p:cNvSpPr/>
            <p:nvPr/>
          </p:nvSpPr>
          <p:spPr>
            <a:xfrm>
              <a:off x="6666667" y="12789410"/>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31" name="Chevron 3">
              <a:extLst>
                <a:ext uri="{FF2B5EF4-FFF2-40B4-BE49-F238E27FC236}">
                  <a16:creationId xmlns:a16="http://schemas.microsoft.com/office/drawing/2014/main" id="{D0CF79F8-7B76-F94E-A707-DE83599B11E5}"/>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32" name="November">
              <a:extLst>
                <a:ext uri="{FF2B5EF4-FFF2-40B4-BE49-F238E27FC236}">
                  <a16:creationId xmlns:a16="http://schemas.microsoft.com/office/drawing/2014/main" id="{0FDED56C-12DA-B842-B788-6632E5653BD0}"/>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33" name="November">
              <a:extLst>
                <a:ext uri="{FF2B5EF4-FFF2-40B4-BE49-F238E27FC236}">
                  <a16:creationId xmlns:a16="http://schemas.microsoft.com/office/drawing/2014/main" id="{B072B3B6-360F-F14B-AC08-69B45FC71FD2}"/>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34" name="November">
              <a:extLst>
                <a:ext uri="{FF2B5EF4-FFF2-40B4-BE49-F238E27FC236}">
                  <a16:creationId xmlns:a16="http://schemas.microsoft.com/office/drawing/2014/main" id="{3B458C12-FC01-F442-B333-7560FC64D2B2}"/>
                </a:ext>
              </a:extLst>
            </p:cNvPr>
            <p:cNvSpPr txBox="1"/>
            <p:nvPr/>
          </p:nvSpPr>
          <p:spPr>
            <a:xfrm>
              <a:off x="7112790" y="12895451"/>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Descriptive Analysis</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graphicFrame>
        <p:nvGraphicFramePr>
          <p:cNvPr id="35" name="Table 34">
            <a:extLst>
              <a:ext uri="{FF2B5EF4-FFF2-40B4-BE49-F238E27FC236}">
                <a16:creationId xmlns:a16="http://schemas.microsoft.com/office/drawing/2014/main" id="{2C43D2E6-CEA5-B84B-9451-9E697294501B}"/>
              </a:ext>
            </a:extLst>
          </p:cNvPr>
          <p:cNvGraphicFramePr>
            <a:graphicFrameLocks noGrp="1"/>
          </p:cNvGraphicFramePr>
          <p:nvPr>
            <p:extLst>
              <p:ext uri="{D42A27DB-BD31-4B8C-83A1-F6EECF244321}">
                <p14:modId xmlns:p14="http://schemas.microsoft.com/office/powerpoint/2010/main" val="4287802958"/>
              </p:ext>
            </p:extLst>
          </p:nvPr>
        </p:nvGraphicFramePr>
        <p:xfrm>
          <a:off x="1376422" y="5089627"/>
          <a:ext cx="9441110" cy="3291838"/>
        </p:xfrm>
        <a:graphic>
          <a:graphicData uri="http://schemas.openxmlformats.org/drawingml/2006/table">
            <a:tbl>
              <a:tblPr bandRow="1">
                <a:tableStyleId>{5940675A-B579-460E-94D1-54222C63F5DA}</a:tableStyleId>
              </a:tblPr>
              <a:tblGrid>
                <a:gridCol w="3867080">
                  <a:extLst>
                    <a:ext uri="{9D8B030D-6E8A-4147-A177-3AD203B41FA5}">
                      <a16:colId xmlns:a16="http://schemas.microsoft.com/office/drawing/2014/main" val="1659917462"/>
                    </a:ext>
                  </a:extLst>
                </a:gridCol>
                <a:gridCol w="1861224">
                  <a:extLst>
                    <a:ext uri="{9D8B030D-6E8A-4147-A177-3AD203B41FA5}">
                      <a16:colId xmlns:a16="http://schemas.microsoft.com/office/drawing/2014/main" val="1761899439"/>
                    </a:ext>
                  </a:extLst>
                </a:gridCol>
                <a:gridCol w="1485122">
                  <a:extLst>
                    <a:ext uri="{9D8B030D-6E8A-4147-A177-3AD203B41FA5}">
                      <a16:colId xmlns:a16="http://schemas.microsoft.com/office/drawing/2014/main" val="4176811155"/>
                    </a:ext>
                  </a:extLst>
                </a:gridCol>
                <a:gridCol w="2227684">
                  <a:extLst>
                    <a:ext uri="{9D8B030D-6E8A-4147-A177-3AD203B41FA5}">
                      <a16:colId xmlns:a16="http://schemas.microsoft.com/office/drawing/2014/main" val="3246361724"/>
                    </a:ext>
                  </a:extLst>
                </a:gridCol>
              </a:tblGrid>
              <a:tr h="842206">
                <a:tc>
                  <a:txBody>
                    <a:bodyPr/>
                    <a:lstStyle/>
                    <a:p>
                      <a:pPr marL="0" marR="0" algn="ctr">
                        <a:lnSpc>
                          <a:spcPct val="107000"/>
                        </a:lnSpc>
                        <a:spcBef>
                          <a:spcPts val="0"/>
                        </a:spcBef>
                        <a:spcAft>
                          <a:spcPts val="800"/>
                        </a:spcAft>
                      </a:pPr>
                      <a:r>
                        <a:rPr lang="en-US" sz="2800" b="1" cap="none" baseline="0" dirty="0">
                          <a:effectLst/>
                          <a:latin typeface="+mn-lt"/>
                          <a:cs typeface="Arial" panose="020B0604020202020204" pitchFamily="34" charset="0"/>
                        </a:rPr>
                        <a:t>Recall Score</a:t>
                      </a:r>
                      <a:endParaRPr lang="en-US" sz="2800" b="1"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Logistic Regression</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T w="12700" cap="flat" cmpd="sng" algn="ctr">
                      <a:noFill/>
                      <a:prstDash val="solid"/>
                      <a:round/>
                      <a:headEnd type="none" w="med" len="med"/>
                      <a:tailEnd type="none" w="med" len="med"/>
                    </a:lnT>
                  </a:tcPr>
                </a:tc>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XGBoost</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T w="12700" cap="flat" cmpd="sng" algn="ctr">
                      <a:noFill/>
                      <a:prstDash val="solid"/>
                      <a:round/>
                      <a:headEnd type="none" w="med" len="med"/>
                      <a:tailEnd type="none" w="med" len="med"/>
                    </a:lnT>
                  </a:tcPr>
                </a:tc>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ANN</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770600363"/>
                  </a:ext>
                </a:extLst>
              </a:tr>
              <a:tr h="612408">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Original data</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0.298</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0.486</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0.484</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1536657504"/>
                  </a:ext>
                </a:extLst>
              </a:tr>
              <a:tr h="612408">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Oversampling with SMOTE</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0.821</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0.590</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 0.825</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397751246"/>
                  </a:ext>
                </a:extLst>
              </a:tr>
              <a:tr h="612408">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Random down-sampling</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0.820</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0.878</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0.891</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381442179"/>
                  </a:ext>
                </a:extLst>
              </a:tr>
              <a:tr h="612408">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Cost sensitive learning</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600" baseline="0">
                          <a:effectLst/>
                          <a:latin typeface="+mn-lt"/>
                          <a:cs typeface="Arial" panose="020B0604020202020204" pitchFamily="34" charset="0"/>
                        </a:rPr>
                        <a:t>0.821</a:t>
                      </a:r>
                      <a:endParaRPr lang="en-US" sz="2600" baseline="0">
                        <a:effectLst/>
                        <a:latin typeface="+mn-lt"/>
                        <a:ea typeface="Times New Roman" panose="02020603050405020304" pitchFamily="18" charset="0"/>
                        <a:cs typeface="Arial" panose="020B0604020202020204" pitchFamily="34" charset="0"/>
                      </a:endParaRPr>
                    </a:p>
                  </a:txBody>
                  <a:tcPr marL="68580" marR="68580" marT="0" marB="0" anchor="ctr">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0.878</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0.891</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635329591"/>
                  </a:ext>
                </a:extLst>
              </a:tr>
            </a:tbl>
          </a:graphicData>
        </a:graphic>
      </p:graphicFrame>
      <p:graphicFrame>
        <p:nvGraphicFramePr>
          <p:cNvPr id="36" name="Table 35">
            <a:extLst>
              <a:ext uri="{FF2B5EF4-FFF2-40B4-BE49-F238E27FC236}">
                <a16:creationId xmlns:a16="http://schemas.microsoft.com/office/drawing/2014/main" id="{4860F90E-2031-E644-8D1F-6EF8D50299C7}"/>
              </a:ext>
            </a:extLst>
          </p:cNvPr>
          <p:cNvGraphicFramePr>
            <a:graphicFrameLocks noGrp="1"/>
          </p:cNvGraphicFramePr>
          <p:nvPr>
            <p:extLst>
              <p:ext uri="{D42A27DB-BD31-4B8C-83A1-F6EECF244321}">
                <p14:modId xmlns:p14="http://schemas.microsoft.com/office/powerpoint/2010/main" val="3104403540"/>
              </p:ext>
            </p:extLst>
          </p:nvPr>
        </p:nvGraphicFramePr>
        <p:xfrm>
          <a:off x="1415306" y="8769040"/>
          <a:ext cx="9444685" cy="3291838"/>
        </p:xfrm>
        <a:graphic>
          <a:graphicData uri="http://schemas.openxmlformats.org/drawingml/2006/table">
            <a:tbl>
              <a:tblPr bandRow="1">
                <a:tableStyleId>{5940675A-B579-460E-94D1-54222C63F5DA}</a:tableStyleId>
              </a:tblPr>
              <a:tblGrid>
                <a:gridCol w="3867317">
                  <a:extLst>
                    <a:ext uri="{9D8B030D-6E8A-4147-A177-3AD203B41FA5}">
                      <a16:colId xmlns:a16="http://schemas.microsoft.com/office/drawing/2014/main" val="4210185861"/>
                    </a:ext>
                  </a:extLst>
                </a:gridCol>
                <a:gridCol w="1836822">
                  <a:extLst>
                    <a:ext uri="{9D8B030D-6E8A-4147-A177-3AD203B41FA5}">
                      <a16:colId xmlns:a16="http://schemas.microsoft.com/office/drawing/2014/main" val="3487331322"/>
                    </a:ext>
                  </a:extLst>
                </a:gridCol>
                <a:gridCol w="1480993">
                  <a:extLst>
                    <a:ext uri="{9D8B030D-6E8A-4147-A177-3AD203B41FA5}">
                      <a16:colId xmlns:a16="http://schemas.microsoft.com/office/drawing/2014/main" val="1248425118"/>
                    </a:ext>
                  </a:extLst>
                </a:gridCol>
                <a:gridCol w="2259553">
                  <a:extLst>
                    <a:ext uri="{9D8B030D-6E8A-4147-A177-3AD203B41FA5}">
                      <a16:colId xmlns:a16="http://schemas.microsoft.com/office/drawing/2014/main" val="711742096"/>
                    </a:ext>
                  </a:extLst>
                </a:gridCol>
              </a:tblGrid>
              <a:tr h="842206">
                <a:tc>
                  <a:txBody>
                    <a:bodyPr/>
                    <a:lstStyle/>
                    <a:p>
                      <a:pPr marL="0" marR="0" algn="ctr">
                        <a:lnSpc>
                          <a:spcPct val="107000"/>
                        </a:lnSpc>
                        <a:spcBef>
                          <a:spcPts val="0"/>
                        </a:spcBef>
                        <a:spcAft>
                          <a:spcPts val="800"/>
                        </a:spcAft>
                      </a:pPr>
                      <a:r>
                        <a:rPr lang="en-US" sz="2800" b="1" cap="none" baseline="0" dirty="0">
                          <a:effectLst/>
                          <a:latin typeface="+mn-lt"/>
                          <a:cs typeface="Arial" panose="020B0604020202020204" pitchFamily="34" charset="0"/>
                        </a:rPr>
                        <a:t>AUC Score</a:t>
                      </a:r>
                      <a:endParaRPr lang="en-US" sz="2800" b="1"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Logistic Regression</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T w="12700" cap="flat" cmpd="sng" algn="ctr">
                      <a:noFill/>
                      <a:prstDash val="solid"/>
                      <a:round/>
                      <a:headEnd type="none" w="med" len="med"/>
                      <a:tailEnd type="none" w="med" len="med"/>
                    </a:lnT>
                  </a:tcPr>
                </a:tc>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XGBoost</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T w="12700" cap="flat" cmpd="sng" algn="ctr">
                      <a:noFill/>
                      <a:prstDash val="solid"/>
                      <a:round/>
                      <a:headEnd type="none" w="med" len="med"/>
                      <a:tailEnd type="none" w="med" len="med"/>
                    </a:lnT>
                  </a:tcPr>
                </a:tc>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ANN</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799207886"/>
                  </a:ext>
                </a:extLst>
              </a:tr>
              <a:tr h="612408">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Original data</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0.876</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0.931</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0.936</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3035216044"/>
                  </a:ext>
                </a:extLst>
              </a:tr>
              <a:tr h="612408">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Oversampling with SMOTE</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0.889</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0.920</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 0.930</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643755672"/>
                  </a:ext>
                </a:extLst>
              </a:tr>
              <a:tr h="612408">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Random down-sampling</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600" baseline="0">
                          <a:effectLst/>
                          <a:latin typeface="+mn-lt"/>
                          <a:cs typeface="Arial" panose="020B0604020202020204" pitchFamily="34" charset="0"/>
                        </a:rPr>
                        <a:t>0.887</a:t>
                      </a:r>
                      <a:endParaRPr lang="en-US" sz="2600" baseline="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0.927</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0.928</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3727480491"/>
                  </a:ext>
                </a:extLst>
              </a:tr>
              <a:tr h="612408">
                <a:tc>
                  <a:txBody>
                    <a:bodyPr/>
                    <a:lstStyle/>
                    <a:p>
                      <a:pPr marL="0" marR="0" algn="ctr">
                        <a:lnSpc>
                          <a:spcPct val="107000"/>
                        </a:lnSpc>
                        <a:spcBef>
                          <a:spcPts val="0"/>
                        </a:spcBef>
                        <a:spcAft>
                          <a:spcPts val="800"/>
                        </a:spcAft>
                      </a:pPr>
                      <a:r>
                        <a:rPr lang="en-US" sz="2600" cap="none" baseline="0" dirty="0">
                          <a:effectLst/>
                          <a:latin typeface="+mn-lt"/>
                          <a:cs typeface="Arial" panose="020B0604020202020204" pitchFamily="34" charset="0"/>
                        </a:rPr>
                        <a:t>Cost sensitive learning</a:t>
                      </a:r>
                      <a:endParaRPr lang="en-US" sz="2600" cap="none" baseline="0" dirty="0">
                        <a:effectLst/>
                        <a:latin typeface="+mn-lt"/>
                        <a:ea typeface="Times New Roman" panose="02020603050405020304" pitchFamily="18"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0.888</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0.931</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600" baseline="0" dirty="0">
                          <a:effectLst/>
                          <a:latin typeface="+mn-lt"/>
                          <a:cs typeface="Arial" panose="020B0604020202020204" pitchFamily="34" charset="0"/>
                        </a:rPr>
                        <a:t>0.936</a:t>
                      </a:r>
                      <a:endParaRPr lang="en-US" sz="2600" baseline="0" dirty="0">
                        <a:effectLst/>
                        <a:latin typeface="+mn-lt"/>
                        <a:ea typeface="Times New Roman" panose="02020603050405020304" pitchFamily="18" charset="0"/>
                        <a:cs typeface="Arial" panose="020B0604020202020204" pitchFamily="34" charset="0"/>
                      </a:endParaRPr>
                    </a:p>
                  </a:txBody>
                  <a:tcPr marL="68580" marR="68580" marT="0"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71229399"/>
                  </a:ext>
                </a:extLst>
              </a:tr>
            </a:tbl>
          </a:graphicData>
        </a:graphic>
      </p:graphicFrame>
      <p:sp>
        <p:nvSpPr>
          <p:cNvPr id="37" name="Slide Number">
            <a:extLst>
              <a:ext uri="{FF2B5EF4-FFF2-40B4-BE49-F238E27FC236}">
                <a16:creationId xmlns:a16="http://schemas.microsoft.com/office/drawing/2014/main" id="{FA14F448-B514-9D47-BEE9-65F340D944D6}"/>
              </a:ext>
            </a:extLst>
          </p:cNvPr>
          <p:cNvSpPr txBox="1">
            <a:spLocks/>
          </p:cNvSpPr>
          <p:nvPr/>
        </p:nvSpPr>
        <p:spPr>
          <a:xfrm>
            <a:off x="22628230" y="10220873"/>
            <a:ext cx="571501" cy="29898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1400" b="1" i="0" u="none" strike="noStrike" cap="none" spc="0" normalizeH="0" baseline="0">
                <a:ln>
                  <a:noFill/>
                </a:ln>
                <a:solidFill>
                  <a:srgbClr val="F0F0F0"/>
                </a:solidFill>
                <a:effectLst/>
                <a:uFillTx/>
                <a:latin typeface="Arial"/>
                <a:ea typeface="Arial"/>
                <a:cs typeface="Arial"/>
                <a:sym typeface="Arial"/>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22</a:t>
            </a:fld>
            <a:endParaRPr lang="en-US"/>
          </a:p>
        </p:txBody>
      </p:sp>
      <p:sp>
        <p:nvSpPr>
          <p:cNvPr id="38" name="Rectangle: Rounded Corners 3">
            <a:extLst>
              <a:ext uri="{FF2B5EF4-FFF2-40B4-BE49-F238E27FC236}">
                <a16:creationId xmlns:a16="http://schemas.microsoft.com/office/drawing/2014/main" id="{8D3014EA-DDFE-E743-A0BB-A2D1F878240F}"/>
              </a:ext>
            </a:extLst>
          </p:cNvPr>
          <p:cNvSpPr/>
          <p:nvPr/>
        </p:nvSpPr>
        <p:spPr>
          <a:xfrm>
            <a:off x="1383133" y="8769041"/>
            <a:ext cx="9465731" cy="3291840"/>
          </a:xfrm>
          <a:prstGeom prst="roundRect">
            <a:avLst>
              <a:gd name="adj" fmla="val 12122"/>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sp>
        <p:nvSpPr>
          <p:cNvPr id="39" name="Oval 38">
            <a:extLst>
              <a:ext uri="{FF2B5EF4-FFF2-40B4-BE49-F238E27FC236}">
                <a16:creationId xmlns:a16="http://schemas.microsoft.com/office/drawing/2014/main" id="{07A0EA7D-A750-B34A-8ABD-B9781D797CD6}"/>
              </a:ext>
            </a:extLst>
          </p:cNvPr>
          <p:cNvSpPr/>
          <p:nvPr/>
        </p:nvSpPr>
        <p:spPr>
          <a:xfrm>
            <a:off x="1102879" y="8793751"/>
            <a:ext cx="640080" cy="640080"/>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sp>
        <p:nvSpPr>
          <p:cNvPr id="40" name="Rectangle: Rounded Corners 9">
            <a:extLst>
              <a:ext uri="{FF2B5EF4-FFF2-40B4-BE49-F238E27FC236}">
                <a16:creationId xmlns:a16="http://schemas.microsoft.com/office/drawing/2014/main" id="{A07A8956-8114-8340-9FDB-31FCF7119424}"/>
              </a:ext>
            </a:extLst>
          </p:cNvPr>
          <p:cNvSpPr/>
          <p:nvPr/>
        </p:nvSpPr>
        <p:spPr>
          <a:xfrm>
            <a:off x="1361115" y="5089626"/>
            <a:ext cx="9456419" cy="3291840"/>
          </a:xfrm>
          <a:prstGeom prst="roundRect">
            <a:avLst>
              <a:gd name="adj" fmla="val 12122"/>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sp>
        <p:nvSpPr>
          <p:cNvPr id="41" name="Oval 40">
            <a:extLst>
              <a:ext uri="{FF2B5EF4-FFF2-40B4-BE49-F238E27FC236}">
                <a16:creationId xmlns:a16="http://schemas.microsoft.com/office/drawing/2014/main" id="{B6D7479F-F34F-4242-9395-06F82D2F2988}"/>
              </a:ext>
            </a:extLst>
          </p:cNvPr>
          <p:cNvSpPr/>
          <p:nvPr/>
        </p:nvSpPr>
        <p:spPr>
          <a:xfrm>
            <a:off x="1214665" y="8909921"/>
            <a:ext cx="420624" cy="4154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sp>
        <p:nvSpPr>
          <p:cNvPr id="42" name="Oval 41">
            <a:extLst>
              <a:ext uri="{FF2B5EF4-FFF2-40B4-BE49-F238E27FC236}">
                <a16:creationId xmlns:a16="http://schemas.microsoft.com/office/drawing/2014/main" id="{0EDB0C12-CD8E-394D-AE41-514C51C5610D}"/>
              </a:ext>
            </a:extLst>
          </p:cNvPr>
          <p:cNvSpPr/>
          <p:nvPr/>
        </p:nvSpPr>
        <p:spPr>
          <a:xfrm>
            <a:off x="1049117" y="5148634"/>
            <a:ext cx="640080" cy="640080"/>
          </a:xfrm>
          <a:prstGeom prst="ellipse">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sp>
        <p:nvSpPr>
          <p:cNvPr id="43" name="Oval 42">
            <a:extLst>
              <a:ext uri="{FF2B5EF4-FFF2-40B4-BE49-F238E27FC236}">
                <a16:creationId xmlns:a16="http://schemas.microsoft.com/office/drawing/2014/main" id="{3373AC58-D942-6642-B276-058EC31D974F}"/>
              </a:ext>
            </a:extLst>
          </p:cNvPr>
          <p:cNvSpPr/>
          <p:nvPr/>
        </p:nvSpPr>
        <p:spPr>
          <a:xfrm>
            <a:off x="1160903" y="5264804"/>
            <a:ext cx="420624" cy="4154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sp>
        <p:nvSpPr>
          <p:cNvPr id="44" name="Rectangle: Rounded Corners 13">
            <a:extLst>
              <a:ext uri="{FF2B5EF4-FFF2-40B4-BE49-F238E27FC236}">
                <a16:creationId xmlns:a16="http://schemas.microsoft.com/office/drawing/2014/main" id="{4A0FB655-0D57-F44E-A969-6280A14ED41A}"/>
              </a:ext>
            </a:extLst>
          </p:cNvPr>
          <p:cNvSpPr/>
          <p:nvPr/>
        </p:nvSpPr>
        <p:spPr>
          <a:xfrm>
            <a:off x="1128567" y="11455742"/>
            <a:ext cx="9958148" cy="640080"/>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sp>
        <p:nvSpPr>
          <p:cNvPr id="45" name="Rectangle: Rounded Corners 24">
            <a:extLst>
              <a:ext uri="{FF2B5EF4-FFF2-40B4-BE49-F238E27FC236}">
                <a16:creationId xmlns:a16="http://schemas.microsoft.com/office/drawing/2014/main" id="{BBFC7F38-D387-CE4C-A869-755907B3DA82}"/>
              </a:ext>
            </a:extLst>
          </p:cNvPr>
          <p:cNvSpPr/>
          <p:nvPr/>
        </p:nvSpPr>
        <p:spPr>
          <a:xfrm>
            <a:off x="1069933" y="7795608"/>
            <a:ext cx="9958148" cy="640080"/>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sp>
        <p:nvSpPr>
          <p:cNvPr id="54" name="Shape">
            <a:extLst>
              <a:ext uri="{FF2B5EF4-FFF2-40B4-BE49-F238E27FC236}">
                <a16:creationId xmlns:a16="http://schemas.microsoft.com/office/drawing/2014/main" id="{1A5D1ABE-F419-B14A-9429-EBBA5F9DC75E}"/>
              </a:ext>
            </a:extLst>
          </p:cNvPr>
          <p:cNvSpPr/>
          <p:nvPr/>
        </p:nvSpPr>
        <p:spPr>
          <a:xfrm>
            <a:off x="11733272" y="7863683"/>
            <a:ext cx="776963" cy="49752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rgbClr val="EFF0EF"/>
          </a:solidFill>
          <a:ln w="12700">
            <a:solidFill>
              <a:srgbClr val="7E8089">
                <a:lumMod val="75000"/>
              </a:srgbClr>
            </a:solidFill>
            <a:miter lim="400000"/>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Arial Black" panose="020B0604020202020204" pitchFamily="34" charset="0"/>
              <a:ea typeface="+mn-ea"/>
              <a:cs typeface="Arial Black" panose="020B0604020202020204" pitchFamily="34" charset="0"/>
              <a:sym typeface="Helvetica Neue Medium"/>
            </a:endParaRPr>
          </a:p>
        </p:txBody>
      </p:sp>
      <p:sp>
        <p:nvSpPr>
          <p:cNvPr id="55" name="Shape">
            <a:extLst>
              <a:ext uri="{FF2B5EF4-FFF2-40B4-BE49-F238E27FC236}">
                <a16:creationId xmlns:a16="http://schemas.microsoft.com/office/drawing/2014/main" id="{E8156F3B-D8A0-1B45-B7E1-4358263A2588}"/>
              </a:ext>
            </a:extLst>
          </p:cNvPr>
          <p:cNvSpPr/>
          <p:nvPr/>
        </p:nvSpPr>
        <p:spPr>
          <a:xfrm>
            <a:off x="18095870" y="7863683"/>
            <a:ext cx="776963" cy="49752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rgbClr val="EFF0EF"/>
          </a:solidFill>
          <a:ln w="12700">
            <a:solidFill>
              <a:srgbClr val="7E8089">
                <a:lumMod val="75000"/>
              </a:srgbClr>
            </a:solidFill>
            <a:miter lim="400000"/>
          </a:ln>
        </p:spPr>
        <p:txBody>
          <a:bodyPr lIns="50800" tIns="50800" rIns="50800" bIns="5080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Arial Black" panose="020B0604020202020204" pitchFamily="34" charset="0"/>
              <a:ea typeface="+mn-ea"/>
              <a:cs typeface="Arial Black" panose="020B0604020202020204" pitchFamily="34" charset="0"/>
              <a:sym typeface="Helvetica Neue Medium"/>
            </a:endParaRPr>
          </a:p>
        </p:txBody>
      </p:sp>
      <p:grpSp>
        <p:nvGrpSpPr>
          <p:cNvPr id="56" name="Group 55">
            <a:extLst>
              <a:ext uri="{FF2B5EF4-FFF2-40B4-BE49-F238E27FC236}">
                <a16:creationId xmlns:a16="http://schemas.microsoft.com/office/drawing/2014/main" id="{3A439C84-4BD0-554F-AE8D-8CA1AA60B13E}"/>
              </a:ext>
            </a:extLst>
          </p:cNvPr>
          <p:cNvGrpSpPr/>
          <p:nvPr/>
        </p:nvGrpSpPr>
        <p:grpSpPr>
          <a:xfrm>
            <a:off x="12510236" y="5663159"/>
            <a:ext cx="5385878" cy="5318495"/>
            <a:chOff x="1872510" y="4001601"/>
            <a:chExt cx="7849735" cy="5318495"/>
          </a:xfrm>
        </p:grpSpPr>
        <p:sp>
          <p:nvSpPr>
            <p:cNvPr id="57" name="Rounded Rectangle">
              <a:extLst>
                <a:ext uri="{FF2B5EF4-FFF2-40B4-BE49-F238E27FC236}">
                  <a16:creationId xmlns:a16="http://schemas.microsoft.com/office/drawing/2014/main" id="{8F3BECBB-1137-8B40-8C59-9DF99036DEFF}"/>
                </a:ext>
              </a:extLst>
            </p:cNvPr>
            <p:cNvSpPr/>
            <p:nvPr/>
          </p:nvSpPr>
          <p:spPr>
            <a:xfrm>
              <a:off x="2213813" y="4242810"/>
              <a:ext cx="7243009" cy="5077286"/>
            </a:xfrm>
            <a:prstGeom prst="roundRect">
              <a:avLst>
                <a:gd name="adj" fmla="val 4058"/>
              </a:avLst>
            </a:prstGeom>
            <a:solidFill>
              <a:schemeClr val="accent5">
                <a:lumMod val="20000"/>
                <a:lumOff val="80000"/>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4400" dirty="0">
                <a:latin typeface="+mn-lt"/>
                <a:cs typeface="Arial Black" panose="020B0604020202020204" pitchFamily="34" charset="0"/>
              </a:endParaRPr>
            </a:p>
          </p:txBody>
        </p:sp>
        <p:sp>
          <p:nvSpPr>
            <p:cNvPr id="58" name="Rounded Rectangle 57">
              <a:extLst>
                <a:ext uri="{FF2B5EF4-FFF2-40B4-BE49-F238E27FC236}">
                  <a16:creationId xmlns:a16="http://schemas.microsoft.com/office/drawing/2014/main" id="{B64965B2-DCEB-7C4B-B772-C464479C9A83}"/>
                </a:ext>
              </a:extLst>
            </p:cNvPr>
            <p:cNvSpPr/>
            <p:nvPr/>
          </p:nvSpPr>
          <p:spPr>
            <a:xfrm>
              <a:off x="1872510" y="4001601"/>
              <a:ext cx="7849735" cy="980415"/>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    Winning Model</a:t>
              </a:r>
            </a:p>
          </p:txBody>
        </p:sp>
      </p:grpSp>
      <p:grpSp>
        <p:nvGrpSpPr>
          <p:cNvPr id="49" name="Group 48">
            <a:extLst>
              <a:ext uri="{FF2B5EF4-FFF2-40B4-BE49-F238E27FC236}">
                <a16:creationId xmlns:a16="http://schemas.microsoft.com/office/drawing/2014/main" id="{02FFC40D-B0B8-FD46-BD8F-5606A4DC2E18}"/>
              </a:ext>
            </a:extLst>
          </p:cNvPr>
          <p:cNvGrpSpPr/>
          <p:nvPr/>
        </p:nvGrpSpPr>
        <p:grpSpPr>
          <a:xfrm>
            <a:off x="19068383" y="5709003"/>
            <a:ext cx="4974785" cy="5318495"/>
            <a:chOff x="2206241" y="4001601"/>
            <a:chExt cx="7250581" cy="5318495"/>
          </a:xfrm>
        </p:grpSpPr>
        <p:sp>
          <p:nvSpPr>
            <p:cNvPr id="50" name="Rounded Rectangle">
              <a:extLst>
                <a:ext uri="{FF2B5EF4-FFF2-40B4-BE49-F238E27FC236}">
                  <a16:creationId xmlns:a16="http://schemas.microsoft.com/office/drawing/2014/main" id="{E114AD7E-76B3-834D-946E-4D311FC50C12}"/>
                </a:ext>
              </a:extLst>
            </p:cNvPr>
            <p:cNvSpPr/>
            <p:nvPr/>
          </p:nvSpPr>
          <p:spPr>
            <a:xfrm>
              <a:off x="2213813" y="4242809"/>
              <a:ext cx="7243009" cy="5077287"/>
            </a:xfrm>
            <a:prstGeom prst="roundRect">
              <a:avLst>
                <a:gd name="adj" fmla="val 4058"/>
              </a:avLst>
            </a:prstGeom>
            <a:solidFill>
              <a:schemeClr val="accent5">
                <a:lumMod val="20000"/>
                <a:lumOff val="80000"/>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4400" dirty="0">
                <a:latin typeface="+mn-lt"/>
                <a:cs typeface="Arial Black" panose="020B0604020202020204" pitchFamily="34" charset="0"/>
              </a:endParaRPr>
            </a:p>
          </p:txBody>
        </p:sp>
        <p:sp>
          <p:nvSpPr>
            <p:cNvPr id="53" name="Rounded Rectangle 52">
              <a:extLst>
                <a:ext uri="{FF2B5EF4-FFF2-40B4-BE49-F238E27FC236}">
                  <a16:creationId xmlns:a16="http://schemas.microsoft.com/office/drawing/2014/main" id="{BA1F5C42-F5B9-D142-A056-A1CFC8F0DE1C}"/>
                </a:ext>
              </a:extLst>
            </p:cNvPr>
            <p:cNvSpPr/>
            <p:nvPr/>
          </p:nvSpPr>
          <p:spPr>
            <a:xfrm>
              <a:off x="2206241" y="4001601"/>
              <a:ext cx="7243011" cy="934571"/>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defTabSz="1828800" hangingPunct="1">
                <a:lnSpc>
                  <a:spcPct val="100000"/>
                </a:lnSpc>
              </a:pPr>
              <a:r>
                <a:rPr lang="en-US" sz="4000" b="1" kern="1200" dirty="0">
                  <a:solidFill>
                    <a:prstClr val="black"/>
                  </a:solidFill>
                  <a:latin typeface="Calibri" panose="020F0502020204030204"/>
                </a:rPr>
                <a:t>Test Set</a:t>
              </a:r>
            </a:p>
          </p:txBody>
        </p:sp>
        <p:sp>
          <p:nvSpPr>
            <p:cNvPr id="60" name="Lorem ipsum dolor sit amet, consectetur adipiscing elit.">
              <a:extLst>
                <a:ext uri="{FF2B5EF4-FFF2-40B4-BE49-F238E27FC236}">
                  <a16:creationId xmlns:a16="http://schemas.microsoft.com/office/drawing/2014/main" id="{A75340DB-7B33-9646-B16D-C69466BD38A2}"/>
                </a:ext>
              </a:extLst>
            </p:cNvPr>
            <p:cNvSpPr txBox="1"/>
            <p:nvPr/>
          </p:nvSpPr>
          <p:spPr>
            <a:xfrm>
              <a:off x="3049681" y="5178744"/>
              <a:ext cx="5852160" cy="37196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pPr defTabSz="1828800" hangingPunct="1">
                <a:lnSpc>
                  <a:spcPct val="150000"/>
                </a:lnSpc>
              </a:pPr>
              <a:r>
                <a:rPr lang="en-US" sz="3200" kern="1200" dirty="0">
                  <a:solidFill>
                    <a:prstClr val="black"/>
                  </a:solidFill>
                  <a:latin typeface="+mj-lt"/>
                  <a:ea typeface="DengXian" panose="02010600030101010101" pitchFamily="2" charset="-122"/>
                </a:rPr>
                <a:t>Accuracy: 0.8641</a:t>
              </a:r>
            </a:p>
            <a:p>
              <a:pPr defTabSz="1828800" hangingPunct="1">
                <a:lnSpc>
                  <a:spcPct val="150000"/>
                </a:lnSpc>
              </a:pPr>
              <a:r>
                <a:rPr lang="en-US" sz="3200" kern="1200" dirty="0">
                  <a:solidFill>
                    <a:prstClr val="black"/>
                  </a:solidFill>
                  <a:latin typeface="+mj-lt"/>
                  <a:ea typeface="DengXian" panose="02010600030101010101" pitchFamily="2" charset="-122"/>
                </a:rPr>
                <a:t>Precision: 0.472</a:t>
              </a:r>
            </a:p>
            <a:p>
              <a:pPr defTabSz="1828800" hangingPunct="1">
                <a:lnSpc>
                  <a:spcPct val="150000"/>
                </a:lnSpc>
              </a:pPr>
              <a:r>
                <a:rPr lang="en-US" sz="3200" kern="1200" dirty="0">
                  <a:solidFill>
                    <a:prstClr val="black"/>
                  </a:solidFill>
                  <a:latin typeface="+mj-lt"/>
                  <a:ea typeface="DengXian" panose="02010600030101010101" pitchFamily="2" charset="-122"/>
                </a:rPr>
                <a:t>Recall Score: 0.891</a:t>
              </a:r>
            </a:p>
            <a:p>
              <a:pPr defTabSz="1828800" hangingPunct="1">
                <a:lnSpc>
                  <a:spcPct val="150000"/>
                </a:lnSpc>
              </a:pPr>
              <a:r>
                <a:rPr lang="en-US" sz="3200" kern="1200" dirty="0">
                  <a:solidFill>
                    <a:prstClr val="black"/>
                  </a:solidFill>
                  <a:latin typeface="+mj-lt"/>
                  <a:ea typeface="DengXian" panose="02010600030101010101" pitchFamily="2" charset="-122"/>
                </a:rPr>
                <a:t>F1 Score: 0.61</a:t>
              </a:r>
            </a:p>
            <a:p>
              <a:pPr defTabSz="1828800" hangingPunct="1">
                <a:lnSpc>
                  <a:spcPct val="150000"/>
                </a:lnSpc>
              </a:pPr>
              <a:r>
                <a:rPr lang="en-US" sz="3200" kern="1200" dirty="0">
                  <a:solidFill>
                    <a:prstClr val="black"/>
                  </a:solidFill>
                  <a:latin typeface="+mj-lt"/>
                  <a:ea typeface="DengXian" panose="02010600030101010101" pitchFamily="2" charset="-122"/>
                </a:rPr>
                <a:t>AUC score 0.936</a:t>
              </a:r>
            </a:p>
          </p:txBody>
        </p:sp>
      </p:grpSp>
      <p:sp>
        <p:nvSpPr>
          <p:cNvPr id="61" name="Rectangle 60">
            <a:extLst>
              <a:ext uri="{FF2B5EF4-FFF2-40B4-BE49-F238E27FC236}">
                <a16:creationId xmlns:a16="http://schemas.microsoft.com/office/drawing/2014/main" id="{2930E20E-A260-9846-89F6-FAD7DA0B38A7}"/>
              </a:ext>
            </a:extLst>
          </p:cNvPr>
          <p:cNvSpPr/>
          <p:nvPr/>
        </p:nvSpPr>
        <p:spPr>
          <a:xfrm>
            <a:off x="13096490" y="7560848"/>
            <a:ext cx="4255041" cy="1569660"/>
          </a:xfrm>
          <a:prstGeom prst="rect">
            <a:avLst/>
          </a:prstGeom>
        </p:spPr>
        <p:txBody>
          <a:bodyPr wrap="square">
            <a:spAutoFit/>
          </a:bodyPr>
          <a:lstStyle/>
          <a:p>
            <a:pPr algn="ctr" defTabSz="1828800" hangingPunct="1">
              <a:lnSpc>
                <a:spcPct val="100000"/>
              </a:lnSpc>
            </a:pPr>
            <a:r>
              <a:rPr lang="en-US" sz="3200" kern="1200" dirty="0">
                <a:solidFill>
                  <a:schemeClr val="tx1"/>
                </a:solidFill>
              </a:rPr>
              <a:t>Artificial Neural Network with cost-sensitive learning</a:t>
            </a:r>
          </a:p>
        </p:txBody>
      </p:sp>
      <p:sp>
        <p:nvSpPr>
          <p:cNvPr id="65" name="Rectangle 64">
            <a:extLst>
              <a:ext uri="{FF2B5EF4-FFF2-40B4-BE49-F238E27FC236}">
                <a16:creationId xmlns:a16="http://schemas.microsoft.com/office/drawing/2014/main" id="{4C279E5D-CA84-5B4C-A424-8B319EA35B10}"/>
              </a:ext>
            </a:extLst>
          </p:cNvPr>
          <p:cNvSpPr/>
          <p:nvPr/>
        </p:nvSpPr>
        <p:spPr>
          <a:xfrm>
            <a:off x="1384664" y="2587160"/>
            <a:ext cx="9305754" cy="850682"/>
          </a:xfrm>
          <a:prstGeom prst="rect">
            <a:avLst/>
          </a:prstGeom>
        </p:spPr>
        <p:txBody>
          <a:bodyPr wrap="none">
            <a:spAutoFit/>
          </a:bodyPr>
          <a:lstStyle/>
          <a:p>
            <a:pPr marL="342900" indent="-342900" algn="ctr">
              <a:buFont typeface="Arial" panose="020B0604020202020204" pitchFamily="34" charset="0"/>
              <a:buChar char="•"/>
            </a:pPr>
            <a:r>
              <a:rPr lang="en-US" sz="4400" b="1" dirty="0">
                <a:solidFill>
                  <a:schemeClr val="tx1"/>
                </a:solidFill>
              </a:rPr>
              <a:t>Highest Recall with Good AUC Scores </a:t>
            </a:r>
          </a:p>
        </p:txBody>
      </p:sp>
      <p:sp>
        <p:nvSpPr>
          <p:cNvPr id="74" name="Oval 27">
            <a:extLst>
              <a:ext uri="{FF2B5EF4-FFF2-40B4-BE49-F238E27FC236}">
                <a16:creationId xmlns:a16="http://schemas.microsoft.com/office/drawing/2014/main" id="{1077C708-19B5-F14A-9186-B3EB073F4818}"/>
              </a:ext>
            </a:extLst>
          </p:cNvPr>
          <p:cNvSpPr/>
          <p:nvPr/>
        </p:nvSpPr>
        <p:spPr>
          <a:xfrm>
            <a:off x="12961512" y="5671177"/>
            <a:ext cx="505106" cy="786267"/>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1" name="TextBox 50">
            <a:extLst>
              <a:ext uri="{FF2B5EF4-FFF2-40B4-BE49-F238E27FC236}">
                <a16:creationId xmlns:a16="http://schemas.microsoft.com/office/drawing/2014/main" id="{D6F3F92A-C182-684E-B184-F63AC4A139F6}"/>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bg1"/>
                </a:solidFill>
                <a:effectLst/>
                <a:uFillTx/>
                <a:latin typeface="+mn-lt"/>
                <a:sym typeface="Montserrat Light"/>
              </a:rPr>
              <a:t>22</a:t>
            </a:r>
          </a:p>
        </p:txBody>
      </p:sp>
    </p:spTree>
    <p:extLst>
      <p:ext uri="{BB962C8B-B14F-4D97-AF65-F5344CB8AC3E}">
        <p14:creationId xmlns:p14="http://schemas.microsoft.com/office/powerpoint/2010/main" val="190871938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4DC2EA4-C37F-874C-B48D-756F9F9E91DE}"/>
              </a:ext>
            </a:extLst>
          </p:cNvPr>
          <p:cNvGrpSpPr/>
          <p:nvPr/>
        </p:nvGrpSpPr>
        <p:grpSpPr>
          <a:xfrm>
            <a:off x="-24064" y="-141297"/>
            <a:ext cx="24408064" cy="2481959"/>
            <a:chOff x="-24064" y="-141297"/>
            <a:chExt cx="24408064" cy="2481959"/>
          </a:xfrm>
        </p:grpSpPr>
        <p:sp>
          <p:nvSpPr>
            <p:cNvPr id="13" name="Rectangle 12">
              <a:extLst>
                <a:ext uri="{FF2B5EF4-FFF2-40B4-BE49-F238E27FC236}">
                  <a16:creationId xmlns:a16="http://schemas.microsoft.com/office/drawing/2014/main" id="{20CD6AD3-1019-2348-BB5A-58D0D7A36DFA}"/>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E66DF85-EB46-9749-9CBA-BA653C05FCFF}"/>
                </a:ext>
              </a:extLst>
            </p:cNvPr>
            <p:cNvGrpSpPr/>
            <p:nvPr/>
          </p:nvGrpSpPr>
          <p:grpSpPr>
            <a:xfrm>
              <a:off x="-24064" y="580704"/>
              <a:ext cx="24408064" cy="1755819"/>
              <a:chOff x="-24064" y="580704"/>
              <a:chExt cx="24408064" cy="1755819"/>
            </a:xfrm>
          </p:grpSpPr>
          <p:sp>
            <p:nvSpPr>
              <p:cNvPr id="15" name="Timeline">
                <a:extLst>
                  <a:ext uri="{FF2B5EF4-FFF2-40B4-BE49-F238E27FC236}">
                    <a16:creationId xmlns:a16="http://schemas.microsoft.com/office/drawing/2014/main" id="{07AA08C0-D5A7-AD49-A4EE-8AF26051176D}"/>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Model Interpretability</a:t>
                </a:r>
              </a:p>
            </p:txBody>
          </p:sp>
          <p:grpSp>
            <p:nvGrpSpPr>
              <p:cNvPr id="16" name="Google Shape;10053;p76">
                <a:extLst>
                  <a:ext uri="{FF2B5EF4-FFF2-40B4-BE49-F238E27FC236}">
                    <a16:creationId xmlns:a16="http://schemas.microsoft.com/office/drawing/2014/main" id="{1B14093F-8F29-2C48-8465-2844834E6CC5}"/>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18" name="Google Shape;10054;p76">
                  <a:extLst>
                    <a:ext uri="{FF2B5EF4-FFF2-40B4-BE49-F238E27FC236}">
                      <a16:creationId xmlns:a16="http://schemas.microsoft.com/office/drawing/2014/main" id="{24F3C0C3-A10A-0645-B64E-6F8CD6BD5719}"/>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10055;p76">
                  <a:extLst>
                    <a:ext uri="{FF2B5EF4-FFF2-40B4-BE49-F238E27FC236}">
                      <a16:creationId xmlns:a16="http://schemas.microsoft.com/office/drawing/2014/main" id="{0C05670B-ECFF-2C47-A577-FEDAEC6B7E17}"/>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10056;p76">
                  <a:extLst>
                    <a:ext uri="{FF2B5EF4-FFF2-40B4-BE49-F238E27FC236}">
                      <a16:creationId xmlns:a16="http://schemas.microsoft.com/office/drawing/2014/main" id="{A1706EA2-AB4F-9A41-9B6A-136ED2A1CB84}"/>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10057;p76">
                  <a:extLst>
                    <a:ext uri="{FF2B5EF4-FFF2-40B4-BE49-F238E27FC236}">
                      <a16:creationId xmlns:a16="http://schemas.microsoft.com/office/drawing/2014/main" id="{F02FDA77-B33A-0747-B38F-F40C8535BF0A}"/>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10058;p76">
                  <a:extLst>
                    <a:ext uri="{FF2B5EF4-FFF2-40B4-BE49-F238E27FC236}">
                      <a16:creationId xmlns:a16="http://schemas.microsoft.com/office/drawing/2014/main" id="{9DFCBD5E-9FED-224D-AFBC-A2CDDAE63EC3}"/>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9;p76">
                  <a:extLst>
                    <a:ext uri="{FF2B5EF4-FFF2-40B4-BE49-F238E27FC236}">
                      <a16:creationId xmlns:a16="http://schemas.microsoft.com/office/drawing/2014/main" id="{D9719699-33C6-AD4C-A425-9ACD7782F7C4}"/>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60;p76">
                  <a:extLst>
                    <a:ext uri="{FF2B5EF4-FFF2-40B4-BE49-F238E27FC236}">
                      <a16:creationId xmlns:a16="http://schemas.microsoft.com/office/drawing/2014/main" id="{A0B80A7C-991B-8841-9AF3-A938C784CDA8}"/>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 name="Rectangle 16">
                <a:extLst>
                  <a:ext uri="{FF2B5EF4-FFF2-40B4-BE49-F238E27FC236}">
                    <a16:creationId xmlns:a16="http://schemas.microsoft.com/office/drawing/2014/main" id="{C006521F-A373-1D4A-8AF8-AA5D8C2A799E}"/>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25" name="Group 24">
            <a:extLst>
              <a:ext uri="{FF2B5EF4-FFF2-40B4-BE49-F238E27FC236}">
                <a16:creationId xmlns:a16="http://schemas.microsoft.com/office/drawing/2014/main" id="{6EDFB131-94CC-8B43-BE18-EAF73C8D0AB5}"/>
              </a:ext>
            </a:extLst>
          </p:cNvPr>
          <p:cNvGrpSpPr/>
          <p:nvPr/>
        </p:nvGrpSpPr>
        <p:grpSpPr>
          <a:xfrm>
            <a:off x="-14741" y="12454417"/>
            <a:ext cx="24599037" cy="1398545"/>
            <a:chOff x="-14741" y="12454417"/>
            <a:chExt cx="24599037" cy="1398545"/>
          </a:xfrm>
        </p:grpSpPr>
        <p:sp>
          <p:nvSpPr>
            <p:cNvPr id="26" name="Rectangle 25">
              <a:extLst>
                <a:ext uri="{FF2B5EF4-FFF2-40B4-BE49-F238E27FC236}">
                  <a16:creationId xmlns:a16="http://schemas.microsoft.com/office/drawing/2014/main" id="{7443C2E3-A648-3445-BD49-F0EBF7A0D2F6}"/>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27" name="Chevron 3">
              <a:extLst>
                <a:ext uri="{FF2B5EF4-FFF2-40B4-BE49-F238E27FC236}">
                  <a16:creationId xmlns:a16="http://schemas.microsoft.com/office/drawing/2014/main" id="{19115A05-A255-064C-BB63-9328E90D4B7D}"/>
                </a:ext>
              </a:extLst>
            </p:cNvPr>
            <p:cNvSpPr/>
            <p:nvPr/>
          </p:nvSpPr>
          <p:spPr>
            <a:xfrm>
              <a:off x="12036767" y="12765554"/>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28" name="November">
              <a:extLst>
                <a:ext uri="{FF2B5EF4-FFF2-40B4-BE49-F238E27FC236}">
                  <a16:creationId xmlns:a16="http://schemas.microsoft.com/office/drawing/2014/main" id="{1F77B54D-34F0-DF4D-AA5B-BF25AADC418B}"/>
                </a:ext>
              </a:extLst>
            </p:cNvPr>
            <p:cNvSpPr txBox="1"/>
            <p:nvPr/>
          </p:nvSpPr>
          <p:spPr>
            <a:xfrm>
              <a:off x="12340335" y="12895450"/>
              <a:ext cx="489867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lvl="0" algn="ctr" defTabSz="914400" hangingPunct="1">
                <a:lnSpc>
                  <a:spcPct val="100000"/>
                </a:lnSpc>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Predictive </a:t>
              </a:r>
              <a:r>
                <a:rPr lang="en-US" sz="3200" b="1" dirty="0">
                  <a:solidFill>
                    <a:srgbClr val="000000"/>
                  </a:solidFill>
                </a:rPr>
                <a:t>Model</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29" name="Chevron 3">
              <a:extLst>
                <a:ext uri="{FF2B5EF4-FFF2-40B4-BE49-F238E27FC236}">
                  <a16:creationId xmlns:a16="http://schemas.microsoft.com/office/drawing/2014/main" id="{8C2A4E88-088C-5748-B503-5DD72C6640CB}"/>
                </a:ext>
              </a:extLst>
            </p:cNvPr>
            <p:cNvSpPr/>
            <p:nvPr/>
          </p:nvSpPr>
          <p:spPr>
            <a:xfrm>
              <a:off x="1080154"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30" name="Chevron 3">
              <a:extLst>
                <a:ext uri="{FF2B5EF4-FFF2-40B4-BE49-F238E27FC236}">
                  <a16:creationId xmlns:a16="http://schemas.microsoft.com/office/drawing/2014/main" id="{B4B51FBA-1D37-7940-8EF5-EB2B97A1F524}"/>
                </a:ext>
              </a:extLst>
            </p:cNvPr>
            <p:cNvSpPr/>
            <p:nvPr/>
          </p:nvSpPr>
          <p:spPr>
            <a:xfrm>
              <a:off x="6666667" y="12789410"/>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31" name="Chevron 3">
              <a:extLst>
                <a:ext uri="{FF2B5EF4-FFF2-40B4-BE49-F238E27FC236}">
                  <a16:creationId xmlns:a16="http://schemas.microsoft.com/office/drawing/2014/main" id="{D0CF79F8-7B76-F94E-A707-DE83599B11E5}"/>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32" name="November">
              <a:extLst>
                <a:ext uri="{FF2B5EF4-FFF2-40B4-BE49-F238E27FC236}">
                  <a16:creationId xmlns:a16="http://schemas.microsoft.com/office/drawing/2014/main" id="{0FDED56C-12DA-B842-B788-6632E5653BD0}"/>
                </a:ext>
              </a:extLst>
            </p:cNvPr>
            <p:cNvSpPr txBox="1"/>
            <p:nvPr/>
          </p:nvSpPr>
          <p:spPr>
            <a:xfrm>
              <a:off x="1953838" y="12895450"/>
              <a:ext cx="39426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Data Preparation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33" name="November">
              <a:extLst>
                <a:ext uri="{FF2B5EF4-FFF2-40B4-BE49-F238E27FC236}">
                  <a16:creationId xmlns:a16="http://schemas.microsoft.com/office/drawing/2014/main" id="{B072B3B6-360F-F14B-AC08-69B45FC71FD2}"/>
                </a:ext>
              </a:extLst>
            </p:cNvPr>
            <p:cNvSpPr txBox="1"/>
            <p:nvPr/>
          </p:nvSpPr>
          <p:spPr>
            <a:xfrm>
              <a:off x="18550303" y="12895451"/>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34" name="November">
              <a:extLst>
                <a:ext uri="{FF2B5EF4-FFF2-40B4-BE49-F238E27FC236}">
                  <a16:creationId xmlns:a16="http://schemas.microsoft.com/office/drawing/2014/main" id="{3B458C12-FC01-F442-B333-7560FC64D2B2}"/>
                </a:ext>
              </a:extLst>
            </p:cNvPr>
            <p:cNvSpPr txBox="1"/>
            <p:nvPr/>
          </p:nvSpPr>
          <p:spPr>
            <a:xfrm>
              <a:off x="7112790" y="12895451"/>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Descriptive Analysis</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grpSp>
      <p:sp>
        <p:nvSpPr>
          <p:cNvPr id="2" name="Rectangle 1">
            <a:extLst>
              <a:ext uri="{FF2B5EF4-FFF2-40B4-BE49-F238E27FC236}">
                <a16:creationId xmlns:a16="http://schemas.microsoft.com/office/drawing/2014/main" id="{7C5403C8-8D26-134D-B86F-6D3B35261B59}"/>
              </a:ext>
            </a:extLst>
          </p:cNvPr>
          <p:cNvSpPr/>
          <p:nvPr/>
        </p:nvSpPr>
        <p:spPr>
          <a:xfrm>
            <a:off x="1784853" y="2826772"/>
            <a:ext cx="16233931" cy="1493358"/>
          </a:xfrm>
          <a:prstGeom prst="rect">
            <a:avLst/>
          </a:prstGeom>
        </p:spPr>
        <p:txBody>
          <a:bodyPr wrap="none">
            <a:spAutoFit/>
          </a:bodyPr>
          <a:lstStyle/>
          <a:p>
            <a:pPr marL="457200" indent="-457200">
              <a:lnSpc>
                <a:spcPct val="150000"/>
              </a:lnSpc>
              <a:buFont typeface="Arial" panose="020B0604020202020204" pitchFamily="34" charset="0"/>
              <a:buChar char="•"/>
            </a:pPr>
            <a:r>
              <a:rPr lang="en-US" sz="3200" dirty="0">
                <a:solidFill>
                  <a:schemeClr val="tx1"/>
                </a:solidFill>
                <a:latin typeface="+mj-lt"/>
              </a:rPr>
              <a:t>XGBoost is more interpretable that ANN</a:t>
            </a:r>
          </a:p>
          <a:p>
            <a:pPr marL="457200" indent="-457200">
              <a:lnSpc>
                <a:spcPct val="150000"/>
              </a:lnSpc>
              <a:buClr>
                <a:schemeClr val="tx1"/>
              </a:buClr>
              <a:buFont typeface="Arial" panose="020B0604020202020204" pitchFamily="34" charset="0"/>
              <a:buChar char="•"/>
            </a:pPr>
            <a:r>
              <a:rPr lang="en-US" sz="3200" b="1" dirty="0">
                <a:solidFill>
                  <a:srgbClr val="231D88"/>
                </a:solidFill>
                <a:latin typeface="+mj-lt"/>
              </a:rPr>
              <a:t>Shipment Duration </a:t>
            </a:r>
            <a:r>
              <a:rPr lang="en-US" sz="3200" dirty="0">
                <a:solidFill>
                  <a:schemeClr val="tx1"/>
                </a:solidFill>
                <a:latin typeface="+mj-lt"/>
              </a:rPr>
              <a:t>and </a:t>
            </a:r>
            <a:r>
              <a:rPr lang="en-US" sz="3200" b="1" dirty="0">
                <a:solidFill>
                  <a:srgbClr val="231D88"/>
                </a:solidFill>
                <a:latin typeface="+mj-lt"/>
              </a:rPr>
              <a:t>Delta (AWAT-Set Temp) </a:t>
            </a:r>
            <a:r>
              <a:rPr lang="en-US" sz="3200" dirty="0">
                <a:solidFill>
                  <a:schemeClr val="tx1"/>
                </a:solidFill>
                <a:latin typeface="+mj-lt"/>
              </a:rPr>
              <a:t>have the most impact on failure occurrence.</a:t>
            </a:r>
          </a:p>
        </p:txBody>
      </p:sp>
      <p:grpSp>
        <p:nvGrpSpPr>
          <p:cNvPr id="5" name="Group 4">
            <a:extLst>
              <a:ext uri="{FF2B5EF4-FFF2-40B4-BE49-F238E27FC236}">
                <a16:creationId xmlns:a16="http://schemas.microsoft.com/office/drawing/2014/main" id="{FE1369A8-AC17-0047-A5AA-E56C5247C9E1}"/>
              </a:ext>
            </a:extLst>
          </p:cNvPr>
          <p:cNvGrpSpPr/>
          <p:nvPr/>
        </p:nvGrpSpPr>
        <p:grpSpPr>
          <a:xfrm>
            <a:off x="400603" y="4512557"/>
            <a:ext cx="20730506" cy="7680960"/>
            <a:chOff x="1080154" y="4512557"/>
            <a:chExt cx="20730506" cy="7680960"/>
          </a:xfrm>
        </p:grpSpPr>
        <p:graphicFrame>
          <p:nvGraphicFramePr>
            <p:cNvPr id="4" name="Chart 3">
              <a:extLst>
                <a:ext uri="{FF2B5EF4-FFF2-40B4-BE49-F238E27FC236}">
                  <a16:creationId xmlns:a16="http://schemas.microsoft.com/office/drawing/2014/main" id="{1A13A0FC-21C1-E745-8B2B-01C641DE87D1}"/>
                </a:ext>
              </a:extLst>
            </p:cNvPr>
            <p:cNvGraphicFramePr/>
            <p:nvPr>
              <p:extLst>
                <p:ext uri="{D42A27DB-BD31-4B8C-83A1-F6EECF244321}">
                  <p14:modId xmlns:p14="http://schemas.microsoft.com/office/powerpoint/2010/main" val="2218893198"/>
                </p:ext>
              </p:extLst>
            </p:nvPr>
          </p:nvGraphicFramePr>
          <p:xfrm>
            <a:off x="1080154" y="4512557"/>
            <a:ext cx="20730506" cy="7680960"/>
          </p:xfrm>
          <a:graphic>
            <a:graphicData uri="http://schemas.openxmlformats.org/drawingml/2006/chart">
              <c:chart xmlns:c="http://schemas.openxmlformats.org/drawingml/2006/chart" xmlns:r="http://schemas.openxmlformats.org/officeDocument/2006/relationships" r:id="rId2"/>
            </a:graphicData>
          </a:graphic>
        </p:graphicFrame>
        <p:sp>
          <p:nvSpPr>
            <p:cNvPr id="35" name="Rectangle: Rounded Corners 13">
              <a:extLst>
                <a:ext uri="{FF2B5EF4-FFF2-40B4-BE49-F238E27FC236}">
                  <a16:creationId xmlns:a16="http://schemas.microsoft.com/office/drawing/2014/main" id="{41A39512-C15D-E04E-952B-CA1765A783E6}"/>
                </a:ext>
              </a:extLst>
            </p:cNvPr>
            <p:cNvSpPr/>
            <p:nvPr/>
          </p:nvSpPr>
          <p:spPr>
            <a:xfrm>
              <a:off x="8077200" y="5295416"/>
              <a:ext cx="2798353" cy="640080"/>
            </a:xfrm>
            <a:prstGeom prst="roundRect">
              <a:avLst/>
            </a:prstGeom>
            <a:no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sp>
          <p:nvSpPr>
            <p:cNvPr id="36" name="Rectangle: Rounded Corners 13">
              <a:extLst>
                <a:ext uri="{FF2B5EF4-FFF2-40B4-BE49-F238E27FC236}">
                  <a16:creationId xmlns:a16="http://schemas.microsoft.com/office/drawing/2014/main" id="{21D42DCA-6DBB-D549-858E-FF2D1F245BEC}"/>
                </a:ext>
              </a:extLst>
            </p:cNvPr>
            <p:cNvSpPr/>
            <p:nvPr/>
          </p:nvSpPr>
          <p:spPr>
            <a:xfrm>
              <a:off x="4724399" y="7813709"/>
              <a:ext cx="6151153" cy="640080"/>
            </a:xfrm>
            <a:prstGeom prst="roundRect">
              <a:avLst/>
            </a:prstGeom>
            <a:no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US" sz="3600" kern="1200">
                <a:solidFill>
                  <a:prstClr val="white"/>
                </a:solidFill>
                <a:latin typeface="Calibri" panose="020F0502020204030204"/>
              </a:endParaRPr>
            </a:p>
          </p:txBody>
        </p:sp>
      </p:grpSp>
      <p:sp>
        <p:nvSpPr>
          <p:cNvPr id="37" name="TextBox 36">
            <a:extLst>
              <a:ext uri="{FF2B5EF4-FFF2-40B4-BE49-F238E27FC236}">
                <a16:creationId xmlns:a16="http://schemas.microsoft.com/office/drawing/2014/main" id="{EB7E9067-7553-A14F-B5FA-FBE7FA891637}"/>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bg1"/>
                </a:solidFill>
                <a:effectLst/>
                <a:uFillTx/>
                <a:latin typeface="+mn-lt"/>
                <a:sym typeface="Montserrat Light"/>
              </a:rPr>
              <a:t>23</a:t>
            </a:r>
          </a:p>
        </p:txBody>
      </p:sp>
    </p:spTree>
    <p:extLst>
      <p:ext uri="{BB962C8B-B14F-4D97-AF65-F5344CB8AC3E}">
        <p14:creationId xmlns:p14="http://schemas.microsoft.com/office/powerpoint/2010/main" val="31767370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33CFEF7-8E21-A24D-BFE8-A5993A1AC965}"/>
              </a:ext>
            </a:extLst>
          </p:cNvPr>
          <p:cNvGrpSpPr/>
          <p:nvPr/>
        </p:nvGrpSpPr>
        <p:grpSpPr>
          <a:xfrm rot="733306">
            <a:off x="6164359" y="3272010"/>
            <a:ext cx="10979202" cy="8735298"/>
            <a:chOff x="7503013" y="6537161"/>
            <a:chExt cx="4015049" cy="5102297"/>
          </a:xfrm>
        </p:grpSpPr>
        <p:sp>
          <p:nvSpPr>
            <p:cNvPr id="26" name="Freeform 19">
              <a:extLst>
                <a:ext uri="{FF2B5EF4-FFF2-40B4-BE49-F238E27FC236}">
                  <a16:creationId xmlns:a16="http://schemas.microsoft.com/office/drawing/2014/main" id="{6663BBF4-A64F-1142-985A-682D258D7C8D}"/>
                </a:ext>
              </a:extLst>
            </p:cNvPr>
            <p:cNvSpPr>
              <a:spLocks/>
            </p:cNvSpPr>
            <p:nvPr/>
          </p:nvSpPr>
          <p:spPr bwMode="auto">
            <a:xfrm rot="17846398" flipH="1" flipV="1">
              <a:off x="6998381" y="7041793"/>
              <a:ext cx="4808583" cy="3799319"/>
            </a:xfrm>
            <a:custGeom>
              <a:avLst/>
              <a:gdLst>
                <a:gd name="T0" fmla="*/ 4199 w 727"/>
                <a:gd name="T1" fmla="*/ 100930 h 436"/>
                <a:gd name="T2" fmla="*/ 8398 w 727"/>
                <a:gd name="T3" fmla="*/ 4205 h 436"/>
                <a:gd name="T4" fmla="*/ 3052762 w 727"/>
                <a:gd name="T5" fmla="*/ 1833562 h 436"/>
                <a:gd name="T6" fmla="*/ 4199 w 727"/>
                <a:gd name="T7" fmla="*/ 100930 h 4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9">
              <a:extLst>
                <a:ext uri="{FF2B5EF4-FFF2-40B4-BE49-F238E27FC236}">
                  <a16:creationId xmlns:a16="http://schemas.microsoft.com/office/drawing/2014/main" id="{36C8593A-47C1-2D4B-8588-EB0240A9DB2F}"/>
                </a:ext>
              </a:extLst>
            </p:cNvPr>
            <p:cNvSpPr>
              <a:spLocks/>
            </p:cNvSpPr>
            <p:nvPr/>
          </p:nvSpPr>
          <p:spPr bwMode="auto">
            <a:xfrm rot="18116212" flipH="1" flipV="1">
              <a:off x="7062192" y="7183587"/>
              <a:ext cx="5099212" cy="3812529"/>
            </a:xfrm>
            <a:custGeom>
              <a:avLst/>
              <a:gdLst>
                <a:gd name="T0" fmla="*/ 4199 w 727"/>
                <a:gd name="T1" fmla="*/ 100930 h 436"/>
                <a:gd name="T2" fmla="*/ 8398 w 727"/>
                <a:gd name="T3" fmla="*/ 4205 h 436"/>
                <a:gd name="T4" fmla="*/ 3052762 w 727"/>
                <a:gd name="T5" fmla="*/ 1833562 h 436"/>
                <a:gd name="T6" fmla="*/ 4199 w 727"/>
                <a:gd name="T7" fmla="*/ 100930 h 4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2" name="Rectangle 11">
            <a:extLst>
              <a:ext uri="{FF2B5EF4-FFF2-40B4-BE49-F238E27FC236}">
                <a16:creationId xmlns:a16="http://schemas.microsoft.com/office/drawing/2014/main" id="{CFFA2175-3847-4547-B92C-4C5001E53A64}"/>
              </a:ext>
            </a:extLst>
          </p:cNvPr>
          <p:cNvSpPr/>
          <p:nvPr/>
        </p:nvSpPr>
        <p:spPr>
          <a:xfrm>
            <a:off x="-278150" y="5037619"/>
            <a:ext cx="24940299" cy="970612"/>
          </a:xfrm>
          <a:prstGeom prst="rect">
            <a:avLst/>
          </a:prstGeom>
        </p:spPr>
        <p:txBody>
          <a:bodyPr vert="horz" lIns="182880" tIns="91440" rIns="182880" bIns="91440" rtlCol="0" anchor="t">
            <a:noAutofit/>
          </a:bodyPr>
          <a:lstStyle/>
          <a:p>
            <a:pPr marL="0" marR="0" lvl="0" indent="0" algn="ctr" defTabSz="1828800" rtl="0" eaLnBrk="1" fontAlgn="auto" latinLnBrk="0" hangingPunct="0">
              <a:lnSpc>
                <a:spcPct val="90000"/>
              </a:lnSpc>
              <a:spcBef>
                <a:spcPct val="0"/>
              </a:spcBef>
              <a:spcAft>
                <a:spcPts val="1200"/>
              </a:spcAft>
              <a:buClrTx/>
              <a:buSzTx/>
              <a:buFontTx/>
              <a:buNone/>
              <a:tabLst/>
              <a:defRPr/>
            </a:pPr>
            <a:r>
              <a:rPr kumimoji="0" lang="en-US" altLang="ko-KR" sz="8000" b="1" i="0" u="none" strike="noStrike" kern="0" cap="none" spc="0" normalizeH="0" baseline="0" noProof="0" dirty="0">
                <a:ln>
                  <a:noFill/>
                </a:ln>
                <a:solidFill>
                  <a:srgbClr val="231D88"/>
                </a:solidFill>
                <a:effectLst/>
                <a:uLnTx/>
                <a:uFillTx/>
                <a:latin typeface="+mj-lt"/>
                <a:ea typeface="+mj-ea"/>
                <a:cs typeface="+mj-cs"/>
                <a:sym typeface="Montserrat Light"/>
              </a:rPr>
              <a:t>Recommendation</a:t>
            </a:r>
          </a:p>
        </p:txBody>
      </p:sp>
      <p:sp>
        <p:nvSpPr>
          <p:cNvPr id="27" name="Freeform 20">
            <a:extLst>
              <a:ext uri="{FF2B5EF4-FFF2-40B4-BE49-F238E27FC236}">
                <a16:creationId xmlns:a16="http://schemas.microsoft.com/office/drawing/2014/main" id="{6E26BA0D-98F3-E846-BD7C-EFAF4374D25F}"/>
              </a:ext>
            </a:extLst>
          </p:cNvPr>
          <p:cNvSpPr>
            <a:spLocks/>
          </p:cNvSpPr>
          <p:nvPr/>
        </p:nvSpPr>
        <p:spPr bwMode="auto">
          <a:xfrm rot="19582034" flipH="1">
            <a:off x="18105095" y="5551400"/>
            <a:ext cx="2468880" cy="2468880"/>
          </a:xfrm>
          <a:custGeom>
            <a:avLst/>
            <a:gdLst>
              <a:gd name="T0" fmla="*/ 149438 w 179"/>
              <a:gd name="T1" fmla="*/ 562137 h 176"/>
              <a:gd name="T2" fmla="*/ 364628 w 179"/>
              <a:gd name="T3" fmla="*/ 562137 h 176"/>
              <a:gd name="T4" fmla="*/ 436359 w 179"/>
              <a:gd name="T5" fmla="*/ 663800 h 176"/>
              <a:gd name="T6" fmla="*/ 382561 w 179"/>
              <a:gd name="T7" fmla="*/ 657820 h 176"/>
              <a:gd name="T8" fmla="*/ 352673 w 179"/>
              <a:gd name="T9" fmla="*/ 687721 h 176"/>
              <a:gd name="T10" fmla="*/ 352673 w 179"/>
              <a:gd name="T11" fmla="*/ 687721 h 176"/>
              <a:gd name="T12" fmla="*/ 376583 w 179"/>
              <a:gd name="T13" fmla="*/ 717622 h 176"/>
              <a:gd name="T14" fmla="*/ 460269 w 179"/>
              <a:gd name="T15" fmla="*/ 723602 h 176"/>
              <a:gd name="T16" fmla="*/ 478201 w 179"/>
              <a:gd name="T17" fmla="*/ 717622 h 176"/>
              <a:gd name="T18" fmla="*/ 717302 w 179"/>
              <a:gd name="T19" fmla="*/ 1046532 h 176"/>
              <a:gd name="T20" fmla="*/ 771099 w 179"/>
              <a:gd name="T21" fmla="*/ 1052512 h 176"/>
              <a:gd name="T22" fmla="*/ 609706 w 179"/>
              <a:gd name="T23" fmla="*/ 681741 h 176"/>
              <a:gd name="T24" fmla="*/ 615684 w 179"/>
              <a:gd name="T25" fmla="*/ 586058 h 176"/>
              <a:gd name="T26" fmla="*/ 765122 w 179"/>
              <a:gd name="T27" fmla="*/ 592038 h 176"/>
              <a:gd name="T28" fmla="*/ 836852 w 179"/>
              <a:gd name="T29" fmla="*/ 580078 h 176"/>
              <a:gd name="T30" fmla="*/ 974335 w 179"/>
              <a:gd name="T31" fmla="*/ 795364 h 176"/>
              <a:gd name="T32" fmla="*/ 1046065 w 179"/>
              <a:gd name="T33" fmla="*/ 801344 h 176"/>
              <a:gd name="T34" fmla="*/ 992267 w 179"/>
              <a:gd name="T35" fmla="*/ 568117 h 176"/>
              <a:gd name="T36" fmla="*/ 1058020 w 179"/>
              <a:gd name="T37" fmla="*/ 544197 h 176"/>
              <a:gd name="T38" fmla="*/ 1058020 w 179"/>
              <a:gd name="T39" fmla="*/ 544197 h 176"/>
              <a:gd name="T40" fmla="*/ 1058020 w 179"/>
              <a:gd name="T41" fmla="*/ 544197 h 176"/>
              <a:gd name="T42" fmla="*/ 1058020 w 179"/>
              <a:gd name="T43" fmla="*/ 538216 h 176"/>
              <a:gd name="T44" fmla="*/ 1058020 w 179"/>
              <a:gd name="T45" fmla="*/ 538216 h 176"/>
              <a:gd name="T46" fmla="*/ 998245 w 179"/>
              <a:gd name="T47" fmla="*/ 508315 h 176"/>
              <a:gd name="T48" fmla="*/ 1069975 w 179"/>
              <a:gd name="T49" fmla="*/ 281069 h 176"/>
              <a:gd name="T50" fmla="*/ 1004222 w 179"/>
              <a:gd name="T51" fmla="*/ 281069 h 176"/>
              <a:gd name="T52" fmla="*/ 842829 w 179"/>
              <a:gd name="T53" fmla="*/ 478415 h 176"/>
              <a:gd name="T54" fmla="*/ 771099 w 179"/>
              <a:gd name="T55" fmla="*/ 460474 h 176"/>
              <a:gd name="T56" fmla="*/ 621661 w 179"/>
              <a:gd name="T57" fmla="*/ 448514 h 176"/>
              <a:gd name="T58" fmla="*/ 627639 w 179"/>
              <a:gd name="T59" fmla="*/ 358811 h 176"/>
              <a:gd name="T60" fmla="*/ 824897 w 179"/>
              <a:gd name="T61" fmla="*/ 5980 h 176"/>
              <a:gd name="T62" fmla="*/ 771099 w 179"/>
              <a:gd name="T63" fmla="*/ 0 h 176"/>
              <a:gd name="T64" fmla="*/ 496134 w 179"/>
              <a:gd name="T65" fmla="*/ 304989 h 176"/>
              <a:gd name="T66" fmla="*/ 484179 w 179"/>
              <a:gd name="T67" fmla="*/ 299009 h 176"/>
              <a:gd name="T68" fmla="*/ 400493 w 179"/>
              <a:gd name="T69" fmla="*/ 293029 h 176"/>
              <a:gd name="T70" fmla="*/ 370606 w 179"/>
              <a:gd name="T71" fmla="*/ 322930 h 176"/>
              <a:gd name="T72" fmla="*/ 370606 w 179"/>
              <a:gd name="T73" fmla="*/ 322930 h 176"/>
              <a:gd name="T74" fmla="*/ 394516 w 179"/>
              <a:gd name="T75" fmla="*/ 352831 h 176"/>
              <a:gd name="T76" fmla="*/ 448314 w 179"/>
              <a:gd name="T77" fmla="*/ 358811 h 176"/>
              <a:gd name="T78" fmla="*/ 370606 w 179"/>
              <a:gd name="T79" fmla="*/ 448514 h 176"/>
              <a:gd name="T80" fmla="*/ 155415 w 179"/>
              <a:gd name="T81" fmla="*/ 424593 h 176"/>
              <a:gd name="T82" fmla="*/ 0 w 179"/>
              <a:gd name="T83" fmla="*/ 484395 h 176"/>
              <a:gd name="T84" fmla="*/ 0 w 179"/>
              <a:gd name="T85" fmla="*/ 484395 h 176"/>
              <a:gd name="T86" fmla="*/ 0 w 179"/>
              <a:gd name="T87" fmla="*/ 484395 h 176"/>
              <a:gd name="T88" fmla="*/ 0 w 179"/>
              <a:gd name="T89" fmla="*/ 484395 h 176"/>
              <a:gd name="T90" fmla="*/ 0 w 179"/>
              <a:gd name="T91" fmla="*/ 484395 h 176"/>
              <a:gd name="T92" fmla="*/ 149438 w 179"/>
              <a:gd name="T93" fmla="*/ 562137 h 1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79" h="176">
                <a:moveTo>
                  <a:pt x="25" y="94"/>
                </a:moveTo>
                <a:cubicBezTo>
                  <a:pt x="61" y="94"/>
                  <a:pt x="61" y="94"/>
                  <a:pt x="61" y="94"/>
                </a:cubicBezTo>
                <a:cubicBezTo>
                  <a:pt x="73" y="111"/>
                  <a:pt x="73" y="111"/>
                  <a:pt x="73" y="111"/>
                </a:cubicBezTo>
                <a:cubicBezTo>
                  <a:pt x="64" y="110"/>
                  <a:pt x="64" y="110"/>
                  <a:pt x="64" y="110"/>
                </a:cubicBezTo>
                <a:cubicBezTo>
                  <a:pt x="61" y="110"/>
                  <a:pt x="59" y="112"/>
                  <a:pt x="59" y="115"/>
                </a:cubicBezTo>
                <a:cubicBezTo>
                  <a:pt x="59" y="115"/>
                  <a:pt x="59" y="115"/>
                  <a:pt x="59" y="115"/>
                </a:cubicBezTo>
                <a:cubicBezTo>
                  <a:pt x="59" y="118"/>
                  <a:pt x="61" y="120"/>
                  <a:pt x="63" y="120"/>
                </a:cubicBezTo>
                <a:cubicBezTo>
                  <a:pt x="77" y="121"/>
                  <a:pt x="77" y="121"/>
                  <a:pt x="77" y="121"/>
                </a:cubicBezTo>
                <a:cubicBezTo>
                  <a:pt x="78" y="121"/>
                  <a:pt x="79" y="121"/>
                  <a:pt x="80" y="120"/>
                </a:cubicBezTo>
                <a:cubicBezTo>
                  <a:pt x="120" y="175"/>
                  <a:pt x="120" y="175"/>
                  <a:pt x="120" y="175"/>
                </a:cubicBezTo>
                <a:cubicBezTo>
                  <a:pt x="129" y="176"/>
                  <a:pt x="129" y="176"/>
                  <a:pt x="129" y="176"/>
                </a:cubicBezTo>
                <a:cubicBezTo>
                  <a:pt x="102" y="114"/>
                  <a:pt x="102" y="114"/>
                  <a:pt x="102" y="114"/>
                </a:cubicBezTo>
                <a:cubicBezTo>
                  <a:pt x="103" y="98"/>
                  <a:pt x="103" y="98"/>
                  <a:pt x="103" y="98"/>
                </a:cubicBezTo>
                <a:cubicBezTo>
                  <a:pt x="103" y="98"/>
                  <a:pt x="122" y="100"/>
                  <a:pt x="128" y="99"/>
                </a:cubicBezTo>
                <a:cubicBezTo>
                  <a:pt x="134" y="98"/>
                  <a:pt x="140" y="97"/>
                  <a:pt x="140" y="97"/>
                </a:cubicBezTo>
                <a:cubicBezTo>
                  <a:pt x="163" y="133"/>
                  <a:pt x="163" y="133"/>
                  <a:pt x="163" y="133"/>
                </a:cubicBezTo>
                <a:cubicBezTo>
                  <a:pt x="175" y="134"/>
                  <a:pt x="175" y="134"/>
                  <a:pt x="175" y="134"/>
                </a:cubicBezTo>
                <a:cubicBezTo>
                  <a:pt x="166" y="95"/>
                  <a:pt x="166" y="95"/>
                  <a:pt x="166" y="95"/>
                </a:cubicBezTo>
                <a:cubicBezTo>
                  <a:pt x="169" y="94"/>
                  <a:pt x="175" y="93"/>
                  <a:pt x="177" y="91"/>
                </a:cubicBezTo>
                <a:cubicBezTo>
                  <a:pt x="177" y="91"/>
                  <a:pt x="177" y="91"/>
                  <a:pt x="177" y="91"/>
                </a:cubicBezTo>
                <a:cubicBezTo>
                  <a:pt x="177" y="91"/>
                  <a:pt x="177" y="91"/>
                  <a:pt x="177" y="91"/>
                </a:cubicBezTo>
                <a:cubicBezTo>
                  <a:pt x="177" y="90"/>
                  <a:pt x="177" y="90"/>
                  <a:pt x="177" y="90"/>
                </a:cubicBezTo>
                <a:cubicBezTo>
                  <a:pt x="177" y="90"/>
                  <a:pt x="177" y="90"/>
                  <a:pt x="177" y="90"/>
                </a:cubicBezTo>
                <a:cubicBezTo>
                  <a:pt x="176" y="88"/>
                  <a:pt x="169" y="86"/>
                  <a:pt x="167" y="85"/>
                </a:cubicBezTo>
                <a:cubicBezTo>
                  <a:pt x="179" y="47"/>
                  <a:pt x="179" y="47"/>
                  <a:pt x="179" y="47"/>
                </a:cubicBezTo>
                <a:cubicBezTo>
                  <a:pt x="168" y="47"/>
                  <a:pt x="168" y="47"/>
                  <a:pt x="168" y="47"/>
                </a:cubicBezTo>
                <a:cubicBezTo>
                  <a:pt x="141" y="80"/>
                  <a:pt x="141" y="80"/>
                  <a:pt x="141" y="80"/>
                </a:cubicBezTo>
                <a:cubicBezTo>
                  <a:pt x="141" y="80"/>
                  <a:pt x="135" y="78"/>
                  <a:pt x="129" y="77"/>
                </a:cubicBezTo>
                <a:cubicBezTo>
                  <a:pt x="123" y="76"/>
                  <a:pt x="104" y="75"/>
                  <a:pt x="104" y="75"/>
                </a:cubicBezTo>
                <a:cubicBezTo>
                  <a:pt x="105" y="60"/>
                  <a:pt x="105" y="60"/>
                  <a:pt x="105" y="60"/>
                </a:cubicBezTo>
                <a:cubicBezTo>
                  <a:pt x="138" y="1"/>
                  <a:pt x="138" y="1"/>
                  <a:pt x="138" y="1"/>
                </a:cubicBezTo>
                <a:cubicBezTo>
                  <a:pt x="129" y="0"/>
                  <a:pt x="129" y="0"/>
                  <a:pt x="129" y="0"/>
                </a:cubicBezTo>
                <a:cubicBezTo>
                  <a:pt x="83" y="51"/>
                  <a:pt x="83" y="51"/>
                  <a:pt x="83" y="51"/>
                </a:cubicBezTo>
                <a:cubicBezTo>
                  <a:pt x="83" y="51"/>
                  <a:pt x="82" y="50"/>
                  <a:pt x="81" y="50"/>
                </a:cubicBezTo>
                <a:cubicBezTo>
                  <a:pt x="67" y="49"/>
                  <a:pt x="67" y="49"/>
                  <a:pt x="67" y="49"/>
                </a:cubicBezTo>
                <a:cubicBezTo>
                  <a:pt x="64" y="49"/>
                  <a:pt x="62" y="51"/>
                  <a:pt x="62" y="54"/>
                </a:cubicBezTo>
                <a:cubicBezTo>
                  <a:pt x="62" y="54"/>
                  <a:pt x="62" y="54"/>
                  <a:pt x="62" y="54"/>
                </a:cubicBezTo>
                <a:cubicBezTo>
                  <a:pt x="62" y="57"/>
                  <a:pt x="64" y="59"/>
                  <a:pt x="66" y="59"/>
                </a:cubicBezTo>
                <a:cubicBezTo>
                  <a:pt x="75" y="60"/>
                  <a:pt x="75" y="60"/>
                  <a:pt x="75" y="60"/>
                </a:cubicBezTo>
                <a:cubicBezTo>
                  <a:pt x="62" y="75"/>
                  <a:pt x="62" y="75"/>
                  <a:pt x="62" y="75"/>
                </a:cubicBezTo>
                <a:cubicBezTo>
                  <a:pt x="26" y="71"/>
                  <a:pt x="26" y="71"/>
                  <a:pt x="26" y="71"/>
                </a:cubicBezTo>
                <a:cubicBezTo>
                  <a:pt x="21" y="71"/>
                  <a:pt x="0" y="77"/>
                  <a:pt x="0" y="81"/>
                </a:cubicBezTo>
                <a:cubicBezTo>
                  <a:pt x="0" y="81"/>
                  <a:pt x="0" y="81"/>
                  <a:pt x="0" y="81"/>
                </a:cubicBezTo>
                <a:cubicBezTo>
                  <a:pt x="0" y="81"/>
                  <a:pt x="0" y="81"/>
                  <a:pt x="0" y="81"/>
                </a:cubicBezTo>
                <a:cubicBezTo>
                  <a:pt x="0" y="81"/>
                  <a:pt x="0" y="81"/>
                  <a:pt x="0" y="81"/>
                </a:cubicBezTo>
                <a:cubicBezTo>
                  <a:pt x="0" y="81"/>
                  <a:pt x="0" y="81"/>
                  <a:pt x="0" y="81"/>
                </a:cubicBezTo>
                <a:cubicBezTo>
                  <a:pt x="0" y="86"/>
                  <a:pt x="19" y="94"/>
                  <a:pt x="25" y="94"/>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4" name="Picture 23" descr="A blue and white robot&#10;&#10;Description automatically generated with low confidence">
            <a:extLst>
              <a:ext uri="{FF2B5EF4-FFF2-40B4-BE49-F238E27FC236}">
                <a16:creationId xmlns:a16="http://schemas.microsoft.com/office/drawing/2014/main" id="{440934BB-7693-3348-8228-4ED47DB74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990" y="7707770"/>
            <a:ext cx="15133488" cy="6756021"/>
          </a:xfrm>
          <a:prstGeom prst="rect">
            <a:avLst/>
          </a:prstGeom>
        </p:spPr>
      </p:pic>
      <p:sp>
        <p:nvSpPr>
          <p:cNvPr id="8" name="TextBox 7">
            <a:extLst>
              <a:ext uri="{FF2B5EF4-FFF2-40B4-BE49-F238E27FC236}">
                <a16:creationId xmlns:a16="http://schemas.microsoft.com/office/drawing/2014/main" id="{2D502E42-DA14-8B40-A397-4EB26EFE8D6C}"/>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24</a:t>
            </a:r>
          </a:p>
        </p:txBody>
      </p:sp>
    </p:spTree>
    <p:extLst>
      <p:ext uri="{BB962C8B-B14F-4D97-AF65-F5344CB8AC3E}">
        <p14:creationId xmlns:p14="http://schemas.microsoft.com/office/powerpoint/2010/main" val="36884275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4" name="Slide Number"/>
          <p:cNvSpPr txBox="1">
            <a:spLocks noGrp="1"/>
          </p:cNvSpPr>
          <p:nvPr>
            <p:ph type="sldNum" sz="quarter" idx="2"/>
          </p:nvPr>
        </p:nvSpPr>
        <p:spPr>
          <a:xfrm>
            <a:off x="22445350" y="12003953"/>
            <a:ext cx="571501" cy="29898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1400" b="1" i="0" u="none" strike="noStrike" cap="none" spc="0" normalizeH="0" baseline="0">
                <a:ln>
                  <a:noFill/>
                </a:ln>
                <a:solidFill>
                  <a:srgbClr val="F0F0F0"/>
                </a:solidFill>
                <a:effectLst/>
                <a:uFillTx/>
                <a:latin typeface="Arial"/>
                <a:ea typeface="Arial"/>
                <a:cs typeface="Arial"/>
                <a:sym typeface="Arial"/>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25</a:t>
            </a:fld>
            <a:endParaRPr/>
          </a:p>
        </p:txBody>
      </p:sp>
      <p:grpSp>
        <p:nvGrpSpPr>
          <p:cNvPr id="8" name="Group 7">
            <a:extLst>
              <a:ext uri="{FF2B5EF4-FFF2-40B4-BE49-F238E27FC236}">
                <a16:creationId xmlns:a16="http://schemas.microsoft.com/office/drawing/2014/main" id="{2EEC208F-30A2-F249-B6F6-BAB9899051C5}"/>
              </a:ext>
            </a:extLst>
          </p:cNvPr>
          <p:cNvGrpSpPr/>
          <p:nvPr/>
        </p:nvGrpSpPr>
        <p:grpSpPr>
          <a:xfrm>
            <a:off x="1436496" y="3189911"/>
            <a:ext cx="1463040" cy="1371600"/>
            <a:chOff x="1841932" y="2879035"/>
            <a:chExt cx="1908353" cy="1908352"/>
          </a:xfrm>
        </p:grpSpPr>
        <p:grpSp>
          <p:nvGrpSpPr>
            <p:cNvPr id="4087" name="Group"/>
            <p:cNvGrpSpPr/>
            <p:nvPr/>
          </p:nvGrpSpPr>
          <p:grpSpPr>
            <a:xfrm rot="2700000">
              <a:off x="1841933" y="2879034"/>
              <a:ext cx="1908352" cy="1908353"/>
              <a:chOff x="17612" y="17140"/>
              <a:chExt cx="1908350" cy="1908351"/>
            </a:xfrm>
            <a:solidFill>
              <a:schemeClr val="accent6">
                <a:alpha val="30000"/>
              </a:schemeClr>
            </a:solidFill>
          </p:grpSpPr>
          <p:sp>
            <p:nvSpPr>
              <p:cNvPr id="4085" name="Rounded Rectangle"/>
              <p:cNvSpPr/>
              <p:nvPr/>
            </p:nvSpPr>
            <p:spPr>
              <a:xfrm>
                <a:off x="319175" y="319174"/>
                <a:ext cx="1270001" cy="1270001"/>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86" name="Rounded Rectangle"/>
              <p:cNvSpPr/>
              <p:nvPr/>
            </p:nvSpPr>
            <p:spPr>
              <a:xfrm>
                <a:off x="17613" y="17615"/>
                <a:ext cx="1908351" cy="1908351"/>
              </a:xfrm>
              <a:prstGeom prst="roundRect">
                <a:avLst>
                  <a:gd name="adj" fmla="val 30239"/>
                </a:avLst>
              </a:prstGeom>
              <a:grp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100" name="01"/>
            <p:cNvSpPr txBox="1"/>
            <p:nvPr/>
          </p:nvSpPr>
          <p:spPr>
            <a:xfrm>
              <a:off x="2228872" y="3253852"/>
              <a:ext cx="1133809" cy="1006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pPr algn="ctr"/>
              <a:r>
                <a:rPr sz="3600" b="1" dirty="0">
                  <a:solidFill>
                    <a:schemeClr val="bg2"/>
                  </a:solidFill>
                </a:rPr>
                <a:t>01</a:t>
              </a:r>
            </a:p>
          </p:txBody>
        </p:sp>
      </p:grpSp>
      <p:grpSp>
        <p:nvGrpSpPr>
          <p:cNvPr id="10" name="Group 9">
            <a:extLst>
              <a:ext uri="{FF2B5EF4-FFF2-40B4-BE49-F238E27FC236}">
                <a16:creationId xmlns:a16="http://schemas.microsoft.com/office/drawing/2014/main" id="{F79BE87D-1EB1-8844-A2CA-2B12D15C01A7}"/>
              </a:ext>
            </a:extLst>
          </p:cNvPr>
          <p:cNvGrpSpPr/>
          <p:nvPr/>
        </p:nvGrpSpPr>
        <p:grpSpPr>
          <a:xfrm>
            <a:off x="1436239" y="7235512"/>
            <a:ext cx="1463040" cy="1371600"/>
            <a:chOff x="1387605" y="7222127"/>
            <a:chExt cx="1908352" cy="1908351"/>
          </a:xfrm>
        </p:grpSpPr>
        <p:sp>
          <p:nvSpPr>
            <p:cNvPr id="4089" name="Rounded Rectangle"/>
            <p:cNvSpPr/>
            <p:nvPr/>
          </p:nvSpPr>
          <p:spPr>
            <a:xfrm rot="2700000">
              <a:off x="1387605" y="7222127"/>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3" name="Rounded Rectangle"/>
            <p:cNvSpPr/>
            <p:nvPr/>
          </p:nvSpPr>
          <p:spPr>
            <a:xfrm rot="2700000">
              <a:off x="1706780" y="7541302"/>
              <a:ext cx="1270001" cy="1270002"/>
            </a:xfrm>
            <a:prstGeom prst="roundRect">
              <a:avLst>
                <a:gd name="adj" fmla="val 30239"/>
              </a:avLst>
            </a:prstGeom>
            <a:solidFill>
              <a:schemeClr val="accent1">
                <a:lumMod val="9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1" name="03"/>
            <p:cNvSpPr txBox="1"/>
            <p:nvPr/>
          </p:nvSpPr>
          <p:spPr>
            <a:xfrm>
              <a:off x="1774876" y="7641765"/>
              <a:ext cx="1133809" cy="1006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pPr algn="ctr"/>
              <a:r>
                <a:rPr sz="3600" b="1" dirty="0">
                  <a:solidFill>
                    <a:schemeClr val="bg1"/>
                  </a:solidFill>
                </a:rPr>
                <a:t>03</a:t>
              </a:r>
            </a:p>
          </p:txBody>
        </p:sp>
      </p:grpSp>
      <p:grpSp>
        <p:nvGrpSpPr>
          <p:cNvPr id="12" name="Group 11">
            <a:extLst>
              <a:ext uri="{FF2B5EF4-FFF2-40B4-BE49-F238E27FC236}">
                <a16:creationId xmlns:a16="http://schemas.microsoft.com/office/drawing/2014/main" id="{316D0B0C-2F52-EF48-873A-CBFA7AD8944A}"/>
              </a:ext>
            </a:extLst>
          </p:cNvPr>
          <p:cNvGrpSpPr/>
          <p:nvPr/>
        </p:nvGrpSpPr>
        <p:grpSpPr>
          <a:xfrm>
            <a:off x="1406201" y="11278221"/>
            <a:ext cx="1463040" cy="1371600"/>
            <a:chOff x="678938" y="11016030"/>
            <a:chExt cx="1908352" cy="1908351"/>
          </a:xfrm>
        </p:grpSpPr>
        <p:sp>
          <p:nvSpPr>
            <p:cNvPr id="4091" name="Rounded Rectangle"/>
            <p:cNvSpPr/>
            <p:nvPr/>
          </p:nvSpPr>
          <p:spPr>
            <a:xfrm rot="2700000">
              <a:off x="678938" y="11016030"/>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5" name="Rounded Rectangle"/>
            <p:cNvSpPr/>
            <p:nvPr/>
          </p:nvSpPr>
          <p:spPr>
            <a:xfrm rot="2700000">
              <a:off x="998113" y="11335205"/>
              <a:ext cx="1270001" cy="1270002"/>
            </a:xfrm>
            <a:prstGeom prst="roundRect">
              <a:avLst>
                <a:gd name="adj" fmla="val 30239"/>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2" name="05"/>
            <p:cNvSpPr txBox="1"/>
            <p:nvPr/>
          </p:nvSpPr>
          <p:spPr>
            <a:xfrm>
              <a:off x="1066209" y="11388567"/>
              <a:ext cx="1133809" cy="1006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pPr algn="ctr"/>
              <a:r>
                <a:rPr sz="3600" b="1" dirty="0">
                  <a:solidFill>
                    <a:schemeClr val="bg2"/>
                  </a:solidFill>
                </a:rPr>
                <a:t>05</a:t>
              </a:r>
            </a:p>
          </p:txBody>
        </p:sp>
      </p:grpSp>
      <p:grpSp>
        <p:nvGrpSpPr>
          <p:cNvPr id="11" name="Group 10">
            <a:extLst>
              <a:ext uri="{FF2B5EF4-FFF2-40B4-BE49-F238E27FC236}">
                <a16:creationId xmlns:a16="http://schemas.microsoft.com/office/drawing/2014/main" id="{4ADFC9DC-E52B-7945-85DD-FD2A6259F527}"/>
              </a:ext>
            </a:extLst>
          </p:cNvPr>
          <p:cNvGrpSpPr/>
          <p:nvPr/>
        </p:nvGrpSpPr>
        <p:grpSpPr>
          <a:xfrm>
            <a:off x="2073160" y="9254986"/>
            <a:ext cx="1463040" cy="1371600"/>
            <a:chOff x="3191006" y="9025527"/>
            <a:chExt cx="1908352" cy="1908351"/>
          </a:xfrm>
        </p:grpSpPr>
        <p:sp>
          <p:nvSpPr>
            <p:cNvPr id="4090" name="Rounded Rectangle"/>
            <p:cNvSpPr/>
            <p:nvPr/>
          </p:nvSpPr>
          <p:spPr>
            <a:xfrm rot="2700000">
              <a:off x="3191006" y="9025527"/>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4" name="Rounded Rectangle"/>
            <p:cNvSpPr/>
            <p:nvPr/>
          </p:nvSpPr>
          <p:spPr>
            <a:xfrm rot="2700000">
              <a:off x="3510181" y="9344702"/>
              <a:ext cx="1270001" cy="1270002"/>
            </a:xfrm>
            <a:prstGeom prst="roundRect">
              <a:avLst>
                <a:gd name="adj" fmla="val 30239"/>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3" name="04"/>
            <p:cNvSpPr txBox="1"/>
            <p:nvPr/>
          </p:nvSpPr>
          <p:spPr>
            <a:xfrm>
              <a:off x="3578277" y="9445165"/>
              <a:ext cx="1133809" cy="1006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pPr algn="ctr"/>
              <a:r>
                <a:rPr sz="3600" b="1" dirty="0">
                  <a:solidFill>
                    <a:schemeClr val="bg2"/>
                  </a:solidFill>
                </a:rPr>
                <a:t>04</a:t>
              </a:r>
            </a:p>
          </p:txBody>
        </p:sp>
      </p:grpSp>
      <p:grpSp>
        <p:nvGrpSpPr>
          <p:cNvPr id="9" name="Group 8">
            <a:extLst>
              <a:ext uri="{FF2B5EF4-FFF2-40B4-BE49-F238E27FC236}">
                <a16:creationId xmlns:a16="http://schemas.microsoft.com/office/drawing/2014/main" id="{83B5404D-79FF-DF4C-A9A8-944D8C2907DE}"/>
              </a:ext>
            </a:extLst>
          </p:cNvPr>
          <p:cNvGrpSpPr/>
          <p:nvPr/>
        </p:nvGrpSpPr>
        <p:grpSpPr>
          <a:xfrm>
            <a:off x="2073161" y="5214179"/>
            <a:ext cx="1463040" cy="1371600"/>
            <a:chOff x="3191006" y="5435659"/>
            <a:chExt cx="1908352" cy="1908351"/>
          </a:xfrm>
        </p:grpSpPr>
        <p:sp>
          <p:nvSpPr>
            <p:cNvPr id="4088" name="Rounded Rectangle"/>
            <p:cNvSpPr/>
            <p:nvPr/>
          </p:nvSpPr>
          <p:spPr>
            <a:xfrm rot="2700000">
              <a:off x="3191006" y="5435659"/>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2" name="Rounded Rectangle"/>
            <p:cNvSpPr/>
            <p:nvPr/>
          </p:nvSpPr>
          <p:spPr>
            <a:xfrm rot="2700000">
              <a:off x="3510181" y="5754834"/>
              <a:ext cx="1270001" cy="1270002"/>
            </a:xfrm>
            <a:prstGeom prst="roundRect">
              <a:avLst>
                <a:gd name="adj" fmla="val 30239"/>
              </a:avLst>
            </a:pr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4" name="02"/>
            <p:cNvSpPr txBox="1"/>
            <p:nvPr/>
          </p:nvSpPr>
          <p:spPr>
            <a:xfrm>
              <a:off x="3578277" y="5821819"/>
              <a:ext cx="1133809" cy="1006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pPr algn="ctr"/>
              <a:r>
                <a:rPr sz="3600" b="1" dirty="0">
                  <a:solidFill>
                    <a:schemeClr val="bg2"/>
                  </a:solidFill>
                </a:rPr>
                <a:t>02</a:t>
              </a:r>
            </a:p>
          </p:txBody>
        </p:sp>
      </p:grpSp>
      <p:grpSp>
        <p:nvGrpSpPr>
          <p:cNvPr id="45" name="Group 44">
            <a:extLst>
              <a:ext uri="{FF2B5EF4-FFF2-40B4-BE49-F238E27FC236}">
                <a16:creationId xmlns:a16="http://schemas.microsoft.com/office/drawing/2014/main" id="{ED36DC48-E04D-AF43-AAD9-D22033E7C9B3}"/>
              </a:ext>
            </a:extLst>
          </p:cNvPr>
          <p:cNvGrpSpPr/>
          <p:nvPr/>
        </p:nvGrpSpPr>
        <p:grpSpPr>
          <a:xfrm>
            <a:off x="-24064" y="-141297"/>
            <a:ext cx="24408064" cy="2481959"/>
            <a:chOff x="-24064" y="-141297"/>
            <a:chExt cx="24408064" cy="2481959"/>
          </a:xfrm>
        </p:grpSpPr>
        <p:sp>
          <p:nvSpPr>
            <p:cNvPr id="46" name="Rectangle 45">
              <a:extLst>
                <a:ext uri="{FF2B5EF4-FFF2-40B4-BE49-F238E27FC236}">
                  <a16:creationId xmlns:a16="http://schemas.microsoft.com/office/drawing/2014/main" id="{96BDBA80-2D61-124B-9A02-D3B304056817}"/>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F73CC92E-BA9B-9A4E-8D22-427AE39C22A5}"/>
                </a:ext>
              </a:extLst>
            </p:cNvPr>
            <p:cNvGrpSpPr/>
            <p:nvPr/>
          </p:nvGrpSpPr>
          <p:grpSpPr>
            <a:xfrm>
              <a:off x="-24064" y="580704"/>
              <a:ext cx="24408064" cy="1755819"/>
              <a:chOff x="-24064" y="580704"/>
              <a:chExt cx="24408064" cy="1755819"/>
            </a:xfrm>
          </p:grpSpPr>
          <p:sp>
            <p:nvSpPr>
              <p:cNvPr id="48" name="Timeline">
                <a:extLst>
                  <a:ext uri="{FF2B5EF4-FFF2-40B4-BE49-F238E27FC236}">
                    <a16:creationId xmlns:a16="http://schemas.microsoft.com/office/drawing/2014/main" id="{ADF97B52-C0B9-D240-A799-35EF9A704383}"/>
                  </a:ext>
                </a:extLst>
              </p:cNvPr>
              <p:cNvSpPr txBox="1"/>
              <p:nvPr/>
            </p:nvSpPr>
            <p:spPr>
              <a:xfrm>
                <a:off x="-24064" y="580704"/>
                <a:ext cx="24408064" cy="133369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Recommendation</a:t>
                </a:r>
              </a:p>
            </p:txBody>
          </p:sp>
          <p:grpSp>
            <p:nvGrpSpPr>
              <p:cNvPr id="49" name="Google Shape;10053;p76">
                <a:extLst>
                  <a:ext uri="{FF2B5EF4-FFF2-40B4-BE49-F238E27FC236}">
                    <a16:creationId xmlns:a16="http://schemas.microsoft.com/office/drawing/2014/main" id="{550AC2A4-80E6-CB4A-B3E6-5E3B0238F9B2}"/>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51" name="Google Shape;10054;p76">
                  <a:extLst>
                    <a:ext uri="{FF2B5EF4-FFF2-40B4-BE49-F238E27FC236}">
                      <a16:creationId xmlns:a16="http://schemas.microsoft.com/office/drawing/2014/main" id="{FBB60141-D217-A84B-9437-7D1BC7D040DE}"/>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10055;p76">
                  <a:extLst>
                    <a:ext uri="{FF2B5EF4-FFF2-40B4-BE49-F238E27FC236}">
                      <a16:creationId xmlns:a16="http://schemas.microsoft.com/office/drawing/2014/main" id="{94A97FEB-587F-6C4D-9ED5-7173812C3F4C}"/>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53" name="Google Shape;10056;p76">
                  <a:extLst>
                    <a:ext uri="{FF2B5EF4-FFF2-40B4-BE49-F238E27FC236}">
                      <a16:creationId xmlns:a16="http://schemas.microsoft.com/office/drawing/2014/main" id="{52FFB1FB-869A-B745-9A13-3A039FB9CCDC}"/>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54" name="Google Shape;10057;p76">
                  <a:extLst>
                    <a:ext uri="{FF2B5EF4-FFF2-40B4-BE49-F238E27FC236}">
                      <a16:creationId xmlns:a16="http://schemas.microsoft.com/office/drawing/2014/main" id="{2670CE0B-F99F-7A4E-89E5-588D93B135B7}"/>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5" name="Google Shape;10058;p76">
                  <a:extLst>
                    <a:ext uri="{FF2B5EF4-FFF2-40B4-BE49-F238E27FC236}">
                      <a16:creationId xmlns:a16="http://schemas.microsoft.com/office/drawing/2014/main" id="{5DE95E74-07DE-B64E-BA94-6A957C9B1BEF}"/>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6" name="Google Shape;10059;p76">
                  <a:extLst>
                    <a:ext uri="{FF2B5EF4-FFF2-40B4-BE49-F238E27FC236}">
                      <a16:creationId xmlns:a16="http://schemas.microsoft.com/office/drawing/2014/main" id="{3FB19FB9-BB38-754D-B059-E97C28C310D2}"/>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7" name="Google Shape;10060;p76">
                  <a:extLst>
                    <a:ext uri="{FF2B5EF4-FFF2-40B4-BE49-F238E27FC236}">
                      <a16:creationId xmlns:a16="http://schemas.microsoft.com/office/drawing/2014/main" id="{9E12B2B1-1385-D242-A95D-5A244EA49775}"/>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0" name="Rectangle 49">
                <a:extLst>
                  <a:ext uri="{FF2B5EF4-FFF2-40B4-BE49-F238E27FC236}">
                    <a16:creationId xmlns:a16="http://schemas.microsoft.com/office/drawing/2014/main" id="{90FEBAB7-3F8D-004D-BB93-5A9CDD99915C}"/>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7" name="Rectangle 6">
            <a:extLst>
              <a:ext uri="{FF2B5EF4-FFF2-40B4-BE49-F238E27FC236}">
                <a16:creationId xmlns:a16="http://schemas.microsoft.com/office/drawing/2014/main" id="{BD61C42E-CE20-F648-BEE6-348CE1F1E22E}"/>
              </a:ext>
            </a:extLst>
          </p:cNvPr>
          <p:cNvSpPr/>
          <p:nvPr/>
        </p:nvSpPr>
        <p:spPr>
          <a:xfrm>
            <a:off x="4305300" y="3467489"/>
            <a:ext cx="15653644" cy="707886"/>
          </a:xfrm>
          <a:prstGeom prst="rect">
            <a:avLst/>
          </a:prstGeom>
        </p:spPr>
        <p:txBody>
          <a:bodyPr wrap="none">
            <a:spAutoFit/>
          </a:bodyPr>
          <a:lstStyle/>
          <a:p>
            <a:pPr algn="l">
              <a:lnSpc>
                <a:spcPct val="100000"/>
              </a:lnSpc>
              <a:buClr>
                <a:srgbClr val="313399"/>
              </a:buClr>
            </a:pPr>
            <a:r>
              <a:rPr lang="en-US" sz="4000" dirty="0">
                <a:solidFill>
                  <a:schemeClr val="tx1"/>
                </a:solidFill>
                <a:cs typeface="Arial" panose="020B0604020202020204" pitchFamily="34" charset="0"/>
              </a:rPr>
              <a:t>Place containers into </a:t>
            </a:r>
            <a:r>
              <a:rPr lang="en-US" sz="4000" b="1" dirty="0">
                <a:solidFill>
                  <a:schemeClr val="tx1"/>
                </a:solidFill>
                <a:cs typeface="Arial" panose="020B0604020202020204" pitchFamily="34" charset="0"/>
              </a:rPr>
              <a:t>temperature-controlled storages</a:t>
            </a:r>
            <a:r>
              <a:rPr lang="en-US" sz="4000" dirty="0">
                <a:solidFill>
                  <a:schemeClr val="tx1"/>
                </a:solidFill>
                <a:cs typeface="Arial" panose="020B0604020202020204" pitchFamily="34" charset="0"/>
              </a:rPr>
              <a:t> during transition</a:t>
            </a:r>
          </a:p>
        </p:txBody>
      </p:sp>
      <p:sp>
        <p:nvSpPr>
          <p:cNvPr id="59" name="Rectangle 58">
            <a:extLst>
              <a:ext uri="{FF2B5EF4-FFF2-40B4-BE49-F238E27FC236}">
                <a16:creationId xmlns:a16="http://schemas.microsoft.com/office/drawing/2014/main" id="{E67DE383-C049-BF45-AA04-6DF13A199E2D}"/>
              </a:ext>
            </a:extLst>
          </p:cNvPr>
          <p:cNvSpPr/>
          <p:nvPr/>
        </p:nvSpPr>
        <p:spPr>
          <a:xfrm>
            <a:off x="4384711" y="5437768"/>
            <a:ext cx="16716436" cy="830997"/>
          </a:xfrm>
          <a:prstGeom prst="rect">
            <a:avLst/>
          </a:prstGeom>
        </p:spPr>
        <p:txBody>
          <a:bodyPr wrap="none">
            <a:spAutoFit/>
          </a:bodyPr>
          <a:lstStyle/>
          <a:p>
            <a:pPr algn="l">
              <a:lnSpc>
                <a:spcPct val="100000"/>
              </a:lnSpc>
              <a:buClr>
                <a:srgbClr val="313399"/>
              </a:buClr>
            </a:pPr>
            <a:r>
              <a:rPr lang="en-US" sz="4000" dirty="0">
                <a:solidFill>
                  <a:schemeClr val="tx1"/>
                </a:solidFill>
                <a:cs typeface="Arial" panose="020B0604020202020204" pitchFamily="34" charset="0"/>
              </a:rPr>
              <a:t>Turn on the container no more than </a:t>
            </a:r>
            <a:r>
              <a:rPr lang="en-US" sz="4800" b="1" dirty="0">
                <a:solidFill>
                  <a:schemeClr val="tx1"/>
                </a:solidFill>
                <a:cs typeface="Arial" panose="020B0604020202020204" pitchFamily="34" charset="0"/>
              </a:rPr>
              <a:t>2 hours </a:t>
            </a:r>
            <a:r>
              <a:rPr lang="en-US" sz="4000" dirty="0">
                <a:solidFill>
                  <a:schemeClr val="tx1"/>
                </a:solidFill>
                <a:cs typeface="Arial" panose="020B0604020202020204" pitchFamily="34" charset="0"/>
              </a:rPr>
              <a:t>before placing the product inside</a:t>
            </a:r>
          </a:p>
        </p:txBody>
      </p:sp>
      <p:sp>
        <p:nvSpPr>
          <p:cNvPr id="60" name="Rectangle 59">
            <a:extLst>
              <a:ext uri="{FF2B5EF4-FFF2-40B4-BE49-F238E27FC236}">
                <a16:creationId xmlns:a16="http://schemas.microsoft.com/office/drawing/2014/main" id="{A2547E14-5217-E944-B587-020FEDFD16A0}"/>
              </a:ext>
            </a:extLst>
          </p:cNvPr>
          <p:cNvSpPr/>
          <p:nvPr/>
        </p:nvSpPr>
        <p:spPr>
          <a:xfrm>
            <a:off x="4336686" y="7483163"/>
            <a:ext cx="13446310" cy="830997"/>
          </a:xfrm>
          <a:prstGeom prst="rect">
            <a:avLst/>
          </a:prstGeom>
        </p:spPr>
        <p:txBody>
          <a:bodyPr wrap="none">
            <a:spAutoFit/>
          </a:bodyPr>
          <a:lstStyle/>
          <a:p>
            <a:pPr algn="l">
              <a:lnSpc>
                <a:spcPct val="100000"/>
              </a:lnSpc>
              <a:buClr>
                <a:srgbClr val="313399"/>
              </a:buClr>
            </a:pPr>
            <a:r>
              <a:rPr lang="en-US" sz="4000" dirty="0">
                <a:solidFill>
                  <a:schemeClr val="tx1"/>
                </a:solidFill>
                <a:cs typeface="Arial" panose="020B0604020202020204" pitchFamily="34" charset="0"/>
              </a:rPr>
              <a:t>Minimize the          during a shipment, under </a:t>
            </a:r>
            <a:r>
              <a:rPr lang="en-US" sz="4800" b="1" dirty="0">
                <a:solidFill>
                  <a:schemeClr val="tx1"/>
                </a:solidFill>
                <a:cs typeface="Arial" panose="020B0604020202020204" pitchFamily="34" charset="0"/>
              </a:rPr>
              <a:t>5 times </a:t>
            </a:r>
            <a:r>
              <a:rPr lang="en-US" sz="4000" dirty="0">
                <a:solidFill>
                  <a:schemeClr val="tx1"/>
                </a:solidFill>
                <a:cs typeface="Arial" panose="020B0604020202020204" pitchFamily="34" charset="0"/>
              </a:rPr>
              <a:t>if possible</a:t>
            </a:r>
          </a:p>
        </p:txBody>
      </p:sp>
      <p:sp>
        <p:nvSpPr>
          <p:cNvPr id="61" name="Rectangle 60">
            <a:extLst>
              <a:ext uri="{FF2B5EF4-FFF2-40B4-BE49-F238E27FC236}">
                <a16:creationId xmlns:a16="http://schemas.microsoft.com/office/drawing/2014/main" id="{34241340-5F14-8240-B08C-DA4112F32728}"/>
              </a:ext>
            </a:extLst>
          </p:cNvPr>
          <p:cNvSpPr/>
          <p:nvPr/>
        </p:nvSpPr>
        <p:spPr>
          <a:xfrm>
            <a:off x="4327413" y="9238697"/>
            <a:ext cx="17816096" cy="1085810"/>
          </a:xfrm>
          <a:prstGeom prst="rect">
            <a:avLst/>
          </a:prstGeom>
        </p:spPr>
        <p:txBody>
          <a:bodyPr wrap="none">
            <a:spAutoFit/>
          </a:bodyPr>
          <a:lstStyle/>
          <a:p>
            <a:pPr algn="l">
              <a:lnSpc>
                <a:spcPct val="150000"/>
              </a:lnSpc>
              <a:buClr>
                <a:srgbClr val="313399"/>
              </a:buClr>
            </a:pPr>
            <a:r>
              <a:rPr lang="en-US" sz="4000" dirty="0">
                <a:solidFill>
                  <a:schemeClr val="tx1"/>
                </a:solidFill>
                <a:cs typeface="Arial" panose="020B0604020202020204" pitchFamily="34" charset="0"/>
              </a:rPr>
              <a:t>Continuously charge            and maintained the battery level above </a:t>
            </a:r>
            <a:r>
              <a:rPr lang="en-US" sz="4800" b="1" dirty="0">
                <a:solidFill>
                  <a:schemeClr val="tx1"/>
                </a:solidFill>
                <a:cs typeface="Arial" panose="020B0604020202020204" pitchFamily="34" charset="0"/>
              </a:rPr>
              <a:t>70% </a:t>
            </a:r>
            <a:r>
              <a:rPr lang="en-US" sz="4000" dirty="0">
                <a:solidFill>
                  <a:schemeClr val="tx1"/>
                </a:solidFill>
                <a:cs typeface="Arial" panose="020B0604020202020204" pitchFamily="34" charset="0"/>
              </a:rPr>
              <a:t>if possible</a:t>
            </a:r>
          </a:p>
        </p:txBody>
      </p:sp>
      <p:sp>
        <p:nvSpPr>
          <p:cNvPr id="62" name="Rectangle 61">
            <a:extLst>
              <a:ext uri="{FF2B5EF4-FFF2-40B4-BE49-F238E27FC236}">
                <a16:creationId xmlns:a16="http://schemas.microsoft.com/office/drawing/2014/main" id="{566E57AE-447F-B845-A871-90D3DDC45053}"/>
              </a:ext>
            </a:extLst>
          </p:cNvPr>
          <p:cNvSpPr/>
          <p:nvPr/>
        </p:nvSpPr>
        <p:spPr>
          <a:xfrm>
            <a:off x="4305300" y="11342233"/>
            <a:ext cx="19560249" cy="1323439"/>
          </a:xfrm>
          <a:prstGeom prst="rect">
            <a:avLst/>
          </a:prstGeom>
        </p:spPr>
        <p:txBody>
          <a:bodyPr wrap="square">
            <a:spAutoFit/>
          </a:bodyPr>
          <a:lstStyle/>
          <a:p>
            <a:pPr algn="l">
              <a:lnSpc>
                <a:spcPct val="100000"/>
              </a:lnSpc>
              <a:buClr>
                <a:srgbClr val="313399"/>
              </a:buClr>
            </a:pPr>
            <a:r>
              <a:rPr lang="en-US" sz="4000" dirty="0">
                <a:solidFill>
                  <a:schemeClr val="tx1"/>
                </a:solidFill>
                <a:cs typeface="Arial" panose="020B0604020202020204" pitchFamily="34" charset="0"/>
              </a:rPr>
              <a:t>Use </a:t>
            </a:r>
            <a:r>
              <a:rPr lang="en-US" sz="4000" b="1" dirty="0">
                <a:solidFill>
                  <a:schemeClr val="tx1"/>
                </a:solidFill>
                <a:cs typeface="Arial" panose="020B0604020202020204" pitchFamily="34" charset="0"/>
              </a:rPr>
              <a:t>voltage transformers</a:t>
            </a:r>
            <a:r>
              <a:rPr lang="en-US" sz="4000" dirty="0">
                <a:solidFill>
                  <a:schemeClr val="tx1"/>
                </a:solidFill>
                <a:cs typeface="Arial" panose="020B0604020202020204" pitchFamily="34" charset="0"/>
              </a:rPr>
              <a:t> when the supply voltage is between </a:t>
            </a:r>
            <a:r>
              <a:rPr lang="en-US" sz="4000" b="1" dirty="0">
                <a:solidFill>
                  <a:schemeClr val="tx1"/>
                </a:solidFill>
                <a:cs typeface="Arial" panose="020B0604020202020204" pitchFamily="34" charset="0"/>
              </a:rPr>
              <a:t>100V - 127V</a:t>
            </a:r>
            <a:r>
              <a:rPr lang="zh-TW" altLang="en-US" sz="4000" dirty="0">
                <a:solidFill>
                  <a:schemeClr val="tx1"/>
                </a:solidFill>
                <a:cs typeface="Arial" panose="020B0604020202020204" pitchFamily="34" charset="0"/>
              </a:rPr>
              <a:t> </a:t>
            </a:r>
            <a:r>
              <a:rPr lang="en-US" altLang="zh-TW" sz="4000" dirty="0">
                <a:solidFill>
                  <a:schemeClr val="tx1"/>
                </a:solidFill>
                <a:cs typeface="Arial" panose="020B0604020202020204" pitchFamily="34" charset="0"/>
              </a:rPr>
              <a:t>or consider a charger design modification </a:t>
            </a:r>
            <a:endParaRPr lang="en-US" sz="4000" dirty="0">
              <a:solidFill>
                <a:schemeClr val="tx1"/>
              </a:solidFill>
              <a:cs typeface="Arial" panose="020B0604020202020204" pitchFamily="34" charset="0"/>
            </a:endParaRPr>
          </a:p>
        </p:txBody>
      </p:sp>
      <p:grpSp>
        <p:nvGrpSpPr>
          <p:cNvPr id="13" name="Group 12">
            <a:extLst>
              <a:ext uri="{FF2B5EF4-FFF2-40B4-BE49-F238E27FC236}">
                <a16:creationId xmlns:a16="http://schemas.microsoft.com/office/drawing/2014/main" id="{1340F7A8-7336-5A4B-B9DD-2708A18FED8B}"/>
              </a:ext>
            </a:extLst>
          </p:cNvPr>
          <p:cNvGrpSpPr/>
          <p:nvPr/>
        </p:nvGrpSpPr>
        <p:grpSpPr>
          <a:xfrm>
            <a:off x="7285301" y="7464814"/>
            <a:ext cx="884333" cy="867694"/>
            <a:chOff x="-171384" y="5833008"/>
            <a:chExt cx="884333" cy="867694"/>
          </a:xfrm>
        </p:grpSpPr>
        <p:sp>
          <p:nvSpPr>
            <p:cNvPr id="69" name="Rounded Rectangle 68">
              <a:extLst>
                <a:ext uri="{FF2B5EF4-FFF2-40B4-BE49-F238E27FC236}">
                  <a16:creationId xmlns:a16="http://schemas.microsoft.com/office/drawing/2014/main" id="{E03A15C1-3CCB-9149-B133-0B3F8414EBA3}"/>
                </a:ext>
              </a:extLst>
            </p:cNvPr>
            <p:cNvSpPr/>
            <p:nvPr/>
          </p:nvSpPr>
          <p:spPr>
            <a:xfrm>
              <a:off x="-20676" y="5833008"/>
              <a:ext cx="596769" cy="812176"/>
            </a:xfrm>
            <a:prstGeom prst="roundRect">
              <a:avLst/>
            </a:prstGeom>
            <a:solidFill>
              <a:schemeClr val="accent1">
                <a:lumMod val="90000"/>
              </a:schemeClr>
            </a:solidFill>
            <a:ln w="381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cxnSp>
          <p:nvCxnSpPr>
            <p:cNvPr id="70" name="Straight Connector 69">
              <a:extLst>
                <a:ext uri="{FF2B5EF4-FFF2-40B4-BE49-F238E27FC236}">
                  <a16:creationId xmlns:a16="http://schemas.microsoft.com/office/drawing/2014/main" id="{F3061482-FF82-1F4A-8891-B6129A934867}"/>
                </a:ext>
              </a:extLst>
            </p:cNvPr>
            <p:cNvCxnSpPr>
              <a:cxnSpLocks/>
            </p:cNvCxnSpPr>
            <p:nvPr/>
          </p:nvCxnSpPr>
          <p:spPr>
            <a:xfrm>
              <a:off x="-171384" y="6645184"/>
              <a:ext cx="884333" cy="0"/>
            </a:xfrm>
            <a:prstGeom prst="line">
              <a:avLst/>
            </a:prstGeom>
            <a:noFill/>
            <a:ln w="38100" cap="flat" cmpd="sng" algn="ctr">
              <a:solidFill>
                <a:schemeClr val="accent1">
                  <a:lumMod val="90000"/>
                </a:schemeClr>
              </a:solidFill>
              <a:prstDash val="solid"/>
            </a:ln>
            <a:effectLst/>
          </p:spPr>
        </p:cxnSp>
        <p:sp>
          <p:nvSpPr>
            <p:cNvPr id="71" name="Rounded Rectangle 70">
              <a:extLst>
                <a:ext uri="{FF2B5EF4-FFF2-40B4-BE49-F238E27FC236}">
                  <a16:creationId xmlns:a16="http://schemas.microsoft.com/office/drawing/2014/main" id="{0D2A0ADF-9CE4-C448-ACC1-A745D0CDF577}"/>
                </a:ext>
              </a:extLst>
            </p:cNvPr>
            <p:cNvSpPr/>
            <p:nvPr/>
          </p:nvSpPr>
          <p:spPr>
            <a:xfrm>
              <a:off x="-137784" y="5888527"/>
              <a:ext cx="617231" cy="812175"/>
            </a:xfrm>
            <a:prstGeom prst="roundRect">
              <a:avLst/>
            </a:prstGeom>
            <a:solidFill>
              <a:schemeClr val="accent1">
                <a:lumMod val="90000"/>
              </a:schemeClr>
            </a:solidFill>
            <a:ln w="38100" cap="flat" cmpd="sng" algn="ctr">
              <a:solidFill>
                <a:srgbClr val="FFFFFF"/>
              </a:solidFill>
              <a:prstDash val="solid"/>
            </a:ln>
            <a:effectLst/>
            <a:scene3d>
              <a:camera prst="orthographicFront">
                <a:rot lat="1200000" lon="300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72" name="Oval 71">
              <a:extLst>
                <a:ext uri="{FF2B5EF4-FFF2-40B4-BE49-F238E27FC236}">
                  <a16:creationId xmlns:a16="http://schemas.microsoft.com/office/drawing/2014/main" id="{F0EBA878-FD52-9A47-9940-E0492F012D41}"/>
                </a:ext>
              </a:extLst>
            </p:cNvPr>
            <p:cNvSpPr/>
            <p:nvPr/>
          </p:nvSpPr>
          <p:spPr>
            <a:xfrm>
              <a:off x="234633" y="6317613"/>
              <a:ext cx="86149" cy="74051"/>
            </a:xfrm>
            <a:prstGeom prst="ellipse">
              <a:avLst/>
            </a:prstGeom>
            <a:solidFill>
              <a:schemeClr val="accent1">
                <a:lumMod val="90000"/>
              </a:schemeClr>
            </a:solidFill>
            <a:ln w="254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grpSp>
      <p:sp>
        <p:nvSpPr>
          <p:cNvPr id="74" name="Freeform 157">
            <a:extLst>
              <a:ext uri="{FF2B5EF4-FFF2-40B4-BE49-F238E27FC236}">
                <a16:creationId xmlns:a16="http://schemas.microsoft.com/office/drawing/2014/main" id="{AE3916B2-133C-A84B-821E-7CE84586B1B8}"/>
              </a:ext>
            </a:extLst>
          </p:cNvPr>
          <p:cNvSpPr>
            <a:spLocks noEditPoints="1"/>
          </p:cNvSpPr>
          <p:nvPr/>
        </p:nvSpPr>
        <p:spPr bwMode="auto">
          <a:xfrm>
            <a:off x="8827055" y="9704435"/>
            <a:ext cx="989431" cy="531412"/>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accent5"/>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58" name="TextBox 57">
            <a:extLst>
              <a:ext uri="{FF2B5EF4-FFF2-40B4-BE49-F238E27FC236}">
                <a16:creationId xmlns:a16="http://schemas.microsoft.com/office/drawing/2014/main" id="{BEC9BD13-643D-1A41-8414-1DAACFFC81EE}"/>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25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869FF235-C291-1A41-81C2-7572BBFC4848}"/>
              </a:ext>
            </a:extLst>
          </p:cNvPr>
          <p:cNvGrpSpPr/>
          <p:nvPr/>
        </p:nvGrpSpPr>
        <p:grpSpPr>
          <a:xfrm>
            <a:off x="12688058" y="9000873"/>
            <a:ext cx="2361752" cy="447546"/>
            <a:chOff x="7789400" y="7552661"/>
            <a:chExt cx="2361752" cy="447546"/>
          </a:xfrm>
        </p:grpSpPr>
        <p:sp>
          <p:nvSpPr>
            <p:cNvPr id="150" name="Shape">
              <a:extLst>
                <a:ext uri="{FF2B5EF4-FFF2-40B4-BE49-F238E27FC236}">
                  <a16:creationId xmlns:a16="http://schemas.microsoft.com/office/drawing/2014/main" id="{92358A4E-D4D5-B941-865D-5230B14C77DA}"/>
                </a:ext>
              </a:extLst>
            </p:cNvPr>
            <p:cNvSpPr/>
            <p:nvPr/>
          </p:nvSpPr>
          <p:spPr>
            <a:xfrm rot="2700000">
              <a:off x="9702532" y="7551587"/>
              <a:ext cx="447546" cy="449694"/>
            </a:xfrm>
            <a:custGeom>
              <a:avLst/>
              <a:gdLst/>
              <a:ahLst/>
              <a:cxnLst>
                <a:cxn ang="0">
                  <a:pos x="wd2" y="hd2"/>
                </a:cxn>
                <a:cxn ang="5400000">
                  <a:pos x="wd2" y="hd2"/>
                </a:cxn>
                <a:cxn ang="10800000">
                  <a:pos x="wd2" y="hd2"/>
                </a:cxn>
                <a:cxn ang="16200000">
                  <a:pos x="wd2" y="hd2"/>
                </a:cxn>
              </a:cxnLst>
              <a:rect l="0" t="0" r="r" b="b"/>
              <a:pathLst>
                <a:path w="20975" h="21408" extrusionOk="0">
                  <a:moveTo>
                    <a:pt x="17331" y="31"/>
                  </a:moveTo>
                  <a:cubicBezTo>
                    <a:pt x="16651" y="-49"/>
                    <a:pt x="15972" y="25"/>
                    <a:pt x="15322" y="295"/>
                  </a:cubicBezTo>
                  <a:lnTo>
                    <a:pt x="2916" y="4471"/>
                  </a:lnTo>
                  <a:cubicBezTo>
                    <a:pt x="1571" y="4825"/>
                    <a:pt x="518" y="5888"/>
                    <a:pt x="144" y="7248"/>
                  </a:cubicBezTo>
                  <a:cubicBezTo>
                    <a:pt x="-249" y="8681"/>
                    <a:pt x="174" y="10217"/>
                    <a:pt x="1242" y="11234"/>
                  </a:cubicBezTo>
                  <a:lnTo>
                    <a:pt x="2618" y="12633"/>
                  </a:lnTo>
                  <a:lnTo>
                    <a:pt x="8570" y="18679"/>
                  </a:lnTo>
                  <a:lnTo>
                    <a:pt x="10189" y="20322"/>
                  </a:lnTo>
                  <a:cubicBezTo>
                    <a:pt x="11032" y="21159"/>
                    <a:pt x="12219" y="21551"/>
                    <a:pt x="13388" y="21361"/>
                  </a:cubicBezTo>
                  <a:cubicBezTo>
                    <a:pt x="14847" y="21125"/>
                    <a:pt x="16038" y="20048"/>
                    <a:pt x="16438" y="18603"/>
                  </a:cubicBezTo>
                  <a:lnTo>
                    <a:pt x="20735" y="5642"/>
                  </a:lnTo>
                  <a:cubicBezTo>
                    <a:pt x="21351" y="3862"/>
                    <a:pt x="20754" y="1869"/>
                    <a:pt x="19247" y="767"/>
                  </a:cubicBezTo>
                  <a:cubicBezTo>
                    <a:pt x="18677" y="351"/>
                    <a:pt x="18007" y="110"/>
                    <a:pt x="17331" y="3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solidFill>
                  <a:schemeClr val="tx1"/>
                </a:solidFill>
                <a:latin typeface="Arial Black" panose="020B0604020202020204" pitchFamily="34" charset="0"/>
                <a:cs typeface="Arial Black" panose="020B0604020202020204" pitchFamily="34" charset="0"/>
              </a:endParaRPr>
            </a:p>
          </p:txBody>
        </p:sp>
        <p:sp>
          <p:nvSpPr>
            <p:cNvPr id="149" name="Shape">
              <a:extLst>
                <a:ext uri="{FF2B5EF4-FFF2-40B4-BE49-F238E27FC236}">
                  <a16:creationId xmlns:a16="http://schemas.microsoft.com/office/drawing/2014/main" id="{A663AB43-1A34-BB4F-ABB6-6B744889F2E0}"/>
                </a:ext>
              </a:extLst>
            </p:cNvPr>
            <p:cNvSpPr/>
            <p:nvPr/>
          </p:nvSpPr>
          <p:spPr>
            <a:xfrm>
              <a:off x="7789400" y="7686115"/>
              <a:ext cx="2158069" cy="180143"/>
            </a:xfrm>
            <a:custGeom>
              <a:avLst/>
              <a:gdLst/>
              <a:ahLst/>
              <a:cxnLst>
                <a:cxn ang="0">
                  <a:pos x="wd2" y="hd2"/>
                </a:cxn>
                <a:cxn ang="5400000">
                  <a:pos x="wd2" y="hd2"/>
                </a:cxn>
                <a:cxn ang="10800000">
                  <a:pos x="wd2" y="hd2"/>
                </a:cxn>
                <a:cxn ang="16200000">
                  <a:pos x="wd2" y="hd2"/>
                </a:cxn>
              </a:cxnLst>
              <a:rect l="0" t="0" r="r" b="b"/>
              <a:pathLst>
                <a:path w="21536" h="20579" extrusionOk="0">
                  <a:moveTo>
                    <a:pt x="981" y="31"/>
                  </a:moveTo>
                  <a:lnTo>
                    <a:pt x="21536" y="31"/>
                  </a:lnTo>
                  <a:lnTo>
                    <a:pt x="21536" y="20517"/>
                  </a:lnTo>
                  <a:lnTo>
                    <a:pt x="981" y="20517"/>
                  </a:lnTo>
                  <a:cubicBezTo>
                    <a:pt x="501" y="21127"/>
                    <a:pt x="67" y="17210"/>
                    <a:pt x="8" y="11725"/>
                  </a:cubicBezTo>
                  <a:cubicBezTo>
                    <a:pt x="-64" y="5179"/>
                    <a:pt x="407" y="-473"/>
                    <a:pt x="981" y="31"/>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1"/>
                </a:solidFill>
                <a:latin typeface="Arial Black" panose="020B0604020202020204" pitchFamily="34" charset="0"/>
                <a:cs typeface="Arial Black" panose="020B0604020202020204" pitchFamily="34" charset="0"/>
              </a:endParaRPr>
            </a:p>
          </p:txBody>
        </p:sp>
      </p:grpSp>
      <p:grpSp>
        <p:nvGrpSpPr>
          <p:cNvPr id="145" name="Group 144">
            <a:extLst>
              <a:ext uri="{FF2B5EF4-FFF2-40B4-BE49-F238E27FC236}">
                <a16:creationId xmlns:a16="http://schemas.microsoft.com/office/drawing/2014/main" id="{BA1ABC6F-4DAE-674E-A3FF-9DDFFF1CC3E4}"/>
              </a:ext>
            </a:extLst>
          </p:cNvPr>
          <p:cNvGrpSpPr/>
          <p:nvPr/>
        </p:nvGrpSpPr>
        <p:grpSpPr>
          <a:xfrm>
            <a:off x="1872871" y="9001121"/>
            <a:ext cx="2361752" cy="447546"/>
            <a:chOff x="7789400" y="7552661"/>
            <a:chExt cx="2361752" cy="447546"/>
          </a:xfrm>
        </p:grpSpPr>
        <p:sp>
          <p:nvSpPr>
            <p:cNvPr id="146" name="Shape">
              <a:extLst>
                <a:ext uri="{FF2B5EF4-FFF2-40B4-BE49-F238E27FC236}">
                  <a16:creationId xmlns:a16="http://schemas.microsoft.com/office/drawing/2014/main" id="{4D72C91C-223D-D445-8E19-149B126AFD13}"/>
                </a:ext>
              </a:extLst>
            </p:cNvPr>
            <p:cNvSpPr/>
            <p:nvPr/>
          </p:nvSpPr>
          <p:spPr>
            <a:xfrm>
              <a:off x="7789400" y="7686115"/>
              <a:ext cx="2158069" cy="180143"/>
            </a:xfrm>
            <a:custGeom>
              <a:avLst/>
              <a:gdLst/>
              <a:ahLst/>
              <a:cxnLst>
                <a:cxn ang="0">
                  <a:pos x="wd2" y="hd2"/>
                </a:cxn>
                <a:cxn ang="5400000">
                  <a:pos x="wd2" y="hd2"/>
                </a:cxn>
                <a:cxn ang="10800000">
                  <a:pos x="wd2" y="hd2"/>
                </a:cxn>
                <a:cxn ang="16200000">
                  <a:pos x="wd2" y="hd2"/>
                </a:cxn>
              </a:cxnLst>
              <a:rect l="0" t="0" r="r" b="b"/>
              <a:pathLst>
                <a:path w="21536" h="20579" extrusionOk="0">
                  <a:moveTo>
                    <a:pt x="981" y="31"/>
                  </a:moveTo>
                  <a:lnTo>
                    <a:pt x="21536" y="31"/>
                  </a:lnTo>
                  <a:lnTo>
                    <a:pt x="21536" y="20517"/>
                  </a:lnTo>
                  <a:lnTo>
                    <a:pt x="981" y="20517"/>
                  </a:lnTo>
                  <a:cubicBezTo>
                    <a:pt x="501" y="21127"/>
                    <a:pt x="67" y="17210"/>
                    <a:pt x="8" y="11725"/>
                  </a:cubicBezTo>
                  <a:cubicBezTo>
                    <a:pt x="-64" y="5179"/>
                    <a:pt x="407" y="-473"/>
                    <a:pt x="981" y="31"/>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1"/>
                </a:solidFill>
                <a:latin typeface="Arial Black" panose="020B0604020202020204" pitchFamily="34" charset="0"/>
                <a:cs typeface="Arial Black" panose="020B0604020202020204" pitchFamily="34" charset="0"/>
              </a:endParaRPr>
            </a:p>
          </p:txBody>
        </p:sp>
        <p:sp>
          <p:nvSpPr>
            <p:cNvPr id="147" name="Shape">
              <a:extLst>
                <a:ext uri="{FF2B5EF4-FFF2-40B4-BE49-F238E27FC236}">
                  <a16:creationId xmlns:a16="http://schemas.microsoft.com/office/drawing/2014/main" id="{52D2F428-8FD3-8A47-B9FB-E3D3EC489357}"/>
                </a:ext>
              </a:extLst>
            </p:cNvPr>
            <p:cNvSpPr/>
            <p:nvPr/>
          </p:nvSpPr>
          <p:spPr>
            <a:xfrm rot="2700000">
              <a:off x="9702532" y="7551587"/>
              <a:ext cx="447546" cy="449694"/>
            </a:xfrm>
            <a:custGeom>
              <a:avLst/>
              <a:gdLst/>
              <a:ahLst/>
              <a:cxnLst>
                <a:cxn ang="0">
                  <a:pos x="wd2" y="hd2"/>
                </a:cxn>
                <a:cxn ang="5400000">
                  <a:pos x="wd2" y="hd2"/>
                </a:cxn>
                <a:cxn ang="10800000">
                  <a:pos x="wd2" y="hd2"/>
                </a:cxn>
                <a:cxn ang="16200000">
                  <a:pos x="wd2" y="hd2"/>
                </a:cxn>
              </a:cxnLst>
              <a:rect l="0" t="0" r="r" b="b"/>
              <a:pathLst>
                <a:path w="20975" h="21408" extrusionOk="0">
                  <a:moveTo>
                    <a:pt x="17331" y="31"/>
                  </a:moveTo>
                  <a:cubicBezTo>
                    <a:pt x="16651" y="-49"/>
                    <a:pt x="15972" y="25"/>
                    <a:pt x="15322" y="295"/>
                  </a:cubicBezTo>
                  <a:lnTo>
                    <a:pt x="2916" y="4471"/>
                  </a:lnTo>
                  <a:cubicBezTo>
                    <a:pt x="1571" y="4825"/>
                    <a:pt x="518" y="5888"/>
                    <a:pt x="144" y="7248"/>
                  </a:cubicBezTo>
                  <a:cubicBezTo>
                    <a:pt x="-249" y="8681"/>
                    <a:pt x="174" y="10217"/>
                    <a:pt x="1242" y="11234"/>
                  </a:cubicBezTo>
                  <a:lnTo>
                    <a:pt x="2618" y="12633"/>
                  </a:lnTo>
                  <a:lnTo>
                    <a:pt x="8570" y="18679"/>
                  </a:lnTo>
                  <a:lnTo>
                    <a:pt x="10189" y="20322"/>
                  </a:lnTo>
                  <a:cubicBezTo>
                    <a:pt x="11032" y="21159"/>
                    <a:pt x="12219" y="21551"/>
                    <a:pt x="13388" y="21361"/>
                  </a:cubicBezTo>
                  <a:cubicBezTo>
                    <a:pt x="14847" y="21125"/>
                    <a:pt x="16038" y="20048"/>
                    <a:pt x="16438" y="18603"/>
                  </a:cubicBezTo>
                  <a:lnTo>
                    <a:pt x="20735" y="5642"/>
                  </a:lnTo>
                  <a:cubicBezTo>
                    <a:pt x="21351" y="3862"/>
                    <a:pt x="20754" y="1869"/>
                    <a:pt x="19247" y="767"/>
                  </a:cubicBezTo>
                  <a:cubicBezTo>
                    <a:pt x="18677" y="351"/>
                    <a:pt x="18007" y="110"/>
                    <a:pt x="17331" y="3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solidFill>
                  <a:schemeClr val="tx1"/>
                </a:solidFill>
                <a:latin typeface="Arial Black" panose="020B0604020202020204" pitchFamily="34" charset="0"/>
                <a:cs typeface="Arial Black" panose="020B0604020202020204" pitchFamily="34" charset="0"/>
              </a:endParaRPr>
            </a:p>
          </p:txBody>
        </p:sp>
      </p:grpSp>
      <p:sp>
        <p:nvSpPr>
          <p:cNvPr id="130" name="Rounded Rectangle">
            <a:extLst>
              <a:ext uri="{FF2B5EF4-FFF2-40B4-BE49-F238E27FC236}">
                <a16:creationId xmlns:a16="http://schemas.microsoft.com/office/drawing/2014/main" id="{1629F081-48F9-E34B-BC81-4DE83DBB36C5}"/>
              </a:ext>
            </a:extLst>
          </p:cNvPr>
          <p:cNvSpPr/>
          <p:nvPr/>
        </p:nvSpPr>
        <p:spPr>
          <a:xfrm>
            <a:off x="97722" y="8621747"/>
            <a:ext cx="3384044" cy="1106225"/>
          </a:xfrm>
          <a:prstGeom prst="roundRect">
            <a:avLst>
              <a:gd name="adj" fmla="val 30186"/>
            </a:avLst>
          </a:prstGeom>
          <a:solidFill>
            <a:schemeClr val="accent6">
              <a:lumMod val="20000"/>
              <a:lumOff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1"/>
              </a:solidFill>
              <a:latin typeface="Arial Black" panose="020B0604020202020204" pitchFamily="34" charset="0"/>
              <a:cs typeface="Arial Black" panose="020B0604020202020204" pitchFamily="34" charset="0"/>
            </a:endParaRPr>
          </a:p>
        </p:txBody>
      </p:sp>
      <p:graphicFrame>
        <p:nvGraphicFramePr>
          <p:cNvPr id="126" name="Table 13">
            <a:extLst>
              <a:ext uri="{FF2B5EF4-FFF2-40B4-BE49-F238E27FC236}">
                <a16:creationId xmlns:a16="http://schemas.microsoft.com/office/drawing/2014/main" id="{E7A7B12D-FCD1-8141-B71D-4EA45D82D4E2}"/>
              </a:ext>
            </a:extLst>
          </p:cNvPr>
          <p:cNvGraphicFramePr>
            <a:graphicFrameLocks noGrp="1"/>
          </p:cNvGraphicFramePr>
          <p:nvPr>
            <p:extLst>
              <p:ext uri="{D42A27DB-BD31-4B8C-83A1-F6EECF244321}">
                <p14:modId xmlns:p14="http://schemas.microsoft.com/office/powerpoint/2010/main" val="3392009621"/>
              </p:ext>
            </p:extLst>
          </p:nvPr>
        </p:nvGraphicFramePr>
        <p:xfrm>
          <a:off x="4421028" y="7526499"/>
          <a:ext cx="9892460" cy="4114800"/>
        </p:xfrm>
        <a:graphic>
          <a:graphicData uri="http://schemas.openxmlformats.org/drawingml/2006/table">
            <a:tbl>
              <a:tblPr firstRow="1" bandRow="1"/>
              <a:tblGrid>
                <a:gridCol w="5486714">
                  <a:extLst>
                    <a:ext uri="{9D8B030D-6E8A-4147-A177-3AD203B41FA5}">
                      <a16:colId xmlns:a16="http://schemas.microsoft.com/office/drawing/2014/main" val="613846767"/>
                    </a:ext>
                  </a:extLst>
                </a:gridCol>
                <a:gridCol w="4405746">
                  <a:extLst>
                    <a:ext uri="{9D8B030D-6E8A-4147-A177-3AD203B41FA5}">
                      <a16:colId xmlns:a16="http://schemas.microsoft.com/office/drawing/2014/main" val="2263356094"/>
                    </a:ext>
                  </a:extLst>
                </a:gridCol>
              </a:tblGrid>
              <a:tr h="0">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Release Month</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nchorCtr="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 May</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4137285"/>
                  </a:ext>
                </a:extLst>
              </a:tr>
              <a:tr h="0">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Set Temp (°C)</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nchorCtr="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5 °C</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23590406"/>
                  </a:ext>
                </a:extLst>
              </a:tr>
              <a:tr h="0">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Average Ambient Temperature(°C)</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nchorCtr="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22 °C</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6422502"/>
                  </a:ext>
                </a:extLst>
              </a:tr>
              <a:tr h="0">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Shipment duration</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nchorCtr="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200hrs</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9609099"/>
                  </a:ext>
                </a:extLst>
              </a:tr>
              <a:tr h="0">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Origin - Destination </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nchorCtr="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ATL - DEL</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2914973"/>
                  </a:ext>
                </a:extLst>
              </a:tr>
              <a:tr h="0">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Airlines</a:t>
                      </a:r>
                      <a:endParaRPr lang="en-US" sz="3000" b="0" i="0" u="none" strike="noStrike" cap="none" baseline="0" dirty="0">
                        <a:solidFill>
                          <a:schemeClr val="tx1"/>
                        </a:solidFill>
                        <a:effectLst/>
                        <a:latin typeface="Calibri" panose="020F0502020204030204" pitchFamily="34" charset="0"/>
                      </a:endParaRPr>
                    </a:p>
                  </a:txBody>
                  <a:tcPr marL="0" marR="0" marT="182880" marB="182880" anchor="ctr" anchorCtr="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tc>
                  <a:txBody>
                    <a:bodyPr/>
                    <a:lstStyle>
                      <a:lvl1pPr marL="0" marR="0" indent="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1pPr>
                      <a:lvl2pPr marL="0" marR="0" indent="228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2pPr>
                      <a:lvl3pPr marL="0" marR="0" indent="457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3pPr>
                      <a:lvl4pPr marL="0" marR="0" indent="685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4pPr>
                      <a:lvl5pPr marL="0" marR="0" indent="9144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5pPr>
                      <a:lvl6pPr marL="0" marR="0" indent="11430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6pPr>
                      <a:lvl7pPr marL="0" marR="0" indent="13716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7pPr>
                      <a:lvl8pPr marL="0" marR="0" indent="16002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8pPr>
                      <a:lvl9pPr marL="0" marR="0" indent="1828800" algn="ctr" defTabSz="825500" latinLnBrk="0">
                        <a:lnSpc>
                          <a:spcPct val="70000"/>
                        </a:lnSpc>
                        <a:spcBef>
                          <a:spcPts val="0"/>
                        </a:spcBef>
                        <a:spcAft>
                          <a:spcPts val="0"/>
                        </a:spcAft>
                        <a:buClrTx/>
                        <a:buSzTx/>
                        <a:buFontTx/>
                        <a:buNone/>
                        <a:tabLst/>
                        <a:defRPr sz="2400" b="0" i="0" u="none" strike="noStrike" cap="all" spc="0" baseline="50000">
                          <a:ln>
                            <a:noFill/>
                          </a:ln>
                          <a:solidFill>
                            <a:schemeClr val="tx1"/>
                          </a:solidFill>
                          <a:uFillTx/>
                          <a:latin typeface="Montserrat-Bold"/>
                          <a:ea typeface="Montserrat-Bold"/>
                          <a:cs typeface="Montserrat-Bold"/>
                          <a:sym typeface="Montserrat-Regular"/>
                        </a:defRPr>
                      </a:lvl9pPr>
                    </a:lstStyle>
                    <a:p>
                      <a:pPr algn="ctr" fontAlgn="b"/>
                      <a:r>
                        <a:rPr lang="en-US" sz="3000" u="none" strike="noStrike" cap="none" baseline="0" dirty="0">
                          <a:solidFill>
                            <a:schemeClr val="tx1"/>
                          </a:solidFill>
                          <a:effectLst/>
                        </a:rPr>
                        <a:t>Delta Air Lines </a:t>
                      </a:r>
                      <a:r>
                        <a:rPr lang="en-US" sz="3000" b="0" i="0" u="none" strike="noStrike" cap="none" baseline="0" dirty="0">
                          <a:solidFill>
                            <a:schemeClr val="tx1"/>
                          </a:solidFill>
                          <a:effectLst/>
                          <a:latin typeface="Calibri" panose="020F0502020204030204" pitchFamily="34" charset="0"/>
                        </a:rPr>
                        <a:t>(Big Airlines)</a:t>
                      </a:r>
                    </a:p>
                  </a:txBody>
                  <a:tcPr marL="0" marR="0" marT="182880" marB="18288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7385824"/>
                  </a:ext>
                </a:extLst>
              </a:tr>
            </a:tbl>
          </a:graphicData>
        </a:graphic>
      </p:graphicFrame>
      <p:grpSp>
        <p:nvGrpSpPr>
          <p:cNvPr id="61" name="Group 60">
            <a:extLst>
              <a:ext uri="{FF2B5EF4-FFF2-40B4-BE49-F238E27FC236}">
                <a16:creationId xmlns:a16="http://schemas.microsoft.com/office/drawing/2014/main" id="{C5D1703A-7AD0-8744-A4D3-038E2D008F5C}"/>
              </a:ext>
            </a:extLst>
          </p:cNvPr>
          <p:cNvGrpSpPr/>
          <p:nvPr/>
        </p:nvGrpSpPr>
        <p:grpSpPr>
          <a:xfrm>
            <a:off x="-24064" y="-141297"/>
            <a:ext cx="24408064" cy="2481959"/>
            <a:chOff x="-24064" y="-141297"/>
            <a:chExt cx="24408064" cy="2481959"/>
          </a:xfrm>
        </p:grpSpPr>
        <p:sp>
          <p:nvSpPr>
            <p:cNvPr id="62" name="Rectangle 61">
              <a:extLst>
                <a:ext uri="{FF2B5EF4-FFF2-40B4-BE49-F238E27FC236}">
                  <a16:creationId xmlns:a16="http://schemas.microsoft.com/office/drawing/2014/main" id="{B8307B4D-BD51-C94F-B6A5-3D48C908C017}"/>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E55EC82B-910B-BF42-B03F-A9C03C24FB40}"/>
                </a:ext>
              </a:extLst>
            </p:cNvPr>
            <p:cNvGrpSpPr/>
            <p:nvPr/>
          </p:nvGrpSpPr>
          <p:grpSpPr>
            <a:xfrm>
              <a:off x="-24064" y="580704"/>
              <a:ext cx="24408064" cy="1755819"/>
              <a:chOff x="-24064" y="580704"/>
              <a:chExt cx="24408064" cy="1755819"/>
            </a:xfrm>
          </p:grpSpPr>
          <p:sp>
            <p:nvSpPr>
              <p:cNvPr id="64" name="Timeline">
                <a:extLst>
                  <a:ext uri="{FF2B5EF4-FFF2-40B4-BE49-F238E27FC236}">
                    <a16:creationId xmlns:a16="http://schemas.microsoft.com/office/drawing/2014/main" id="{BB9744BF-4492-7248-A04D-6B73F1345C3C}"/>
                  </a:ext>
                </a:extLst>
              </p:cNvPr>
              <p:cNvSpPr txBox="1"/>
              <p:nvPr/>
            </p:nvSpPr>
            <p:spPr>
              <a:xfrm>
                <a:off x="-24064" y="580704"/>
                <a:ext cx="24408064" cy="133369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Demo</a:t>
                </a:r>
              </a:p>
            </p:txBody>
          </p:sp>
          <p:grpSp>
            <p:nvGrpSpPr>
              <p:cNvPr id="65" name="Google Shape;10053;p76">
                <a:extLst>
                  <a:ext uri="{FF2B5EF4-FFF2-40B4-BE49-F238E27FC236}">
                    <a16:creationId xmlns:a16="http://schemas.microsoft.com/office/drawing/2014/main" id="{9AD6CAC4-8D0E-E940-B639-D1BEB095D5B5}"/>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67" name="Google Shape;10054;p76">
                  <a:extLst>
                    <a:ext uri="{FF2B5EF4-FFF2-40B4-BE49-F238E27FC236}">
                      <a16:creationId xmlns:a16="http://schemas.microsoft.com/office/drawing/2014/main" id="{616B04FD-24D4-2649-8EA3-230C484C4036}"/>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68" name="Google Shape;10055;p76">
                  <a:extLst>
                    <a:ext uri="{FF2B5EF4-FFF2-40B4-BE49-F238E27FC236}">
                      <a16:creationId xmlns:a16="http://schemas.microsoft.com/office/drawing/2014/main" id="{3832AFC9-5175-1C4F-A12F-8B1228C8A545}"/>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69" name="Google Shape;10056;p76">
                  <a:extLst>
                    <a:ext uri="{FF2B5EF4-FFF2-40B4-BE49-F238E27FC236}">
                      <a16:creationId xmlns:a16="http://schemas.microsoft.com/office/drawing/2014/main" id="{E8912181-8638-3A4B-AF0C-E9B31F1E95AD}"/>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70" name="Google Shape;10057;p76">
                  <a:extLst>
                    <a:ext uri="{FF2B5EF4-FFF2-40B4-BE49-F238E27FC236}">
                      <a16:creationId xmlns:a16="http://schemas.microsoft.com/office/drawing/2014/main" id="{5DAB76DA-71B6-EE4F-B184-CC7AD74B94E9}"/>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71" name="Google Shape;10058;p76">
                  <a:extLst>
                    <a:ext uri="{FF2B5EF4-FFF2-40B4-BE49-F238E27FC236}">
                      <a16:creationId xmlns:a16="http://schemas.microsoft.com/office/drawing/2014/main" id="{7FA8749D-A60E-CF4F-B8D4-986BC565AC3E}"/>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0059;p76">
                  <a:extLst>
                    <a:ext uri="{FF2B5EF4-FFF2-40B4-BE49-F238E27FC236}">
                      <a16:creationId xmlns:a16="http://schemas.microsoft.com/office/drawing/2014/main" id="{D1EDE51E-76FD-7C43-9586-52D86166A98D}"/>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0060;p76">
                  <a:extLst>
                    <a:ext uri="{FF2B5EF4-FFF2-40B4-BE49-F238E27FC236}">
                      <a16:creationId xmlns:a16="http://schemas.microsoft.com/office/drawing/2014/main" id="{BB69AE3F-56B3-3D44-AC8E-CE25153D03EB}"/>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66" name="Rectangle 65">
                <a:extLst>
                  <a:ext uri="{FF2B5EF4-FFF2-40B4-BE49-F238E27FC236}">
                    <a16:creationId xmlns:a16="http://schemas.microsoft.com/office/drawing/2014/main" id="{5E562013-9B0D-214C-A5E1-CA012A9C8A66}"/>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74" name="TextBox 73">
            <a:extLst>
              <a:ext uri="{FF2B5EF4-FFF2-40B4-BE49-F238E27FC236}">
                <a16:creationId xmlns:a16="http://schemas.microsoft.com/office/drawing/2014/main" id="{8BFC34AF-AA4F-504C-9EE5-4372E3025397}"/>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26</a:t>
            </a:r>
          </a:p>
        </p:txBody>
      </p:sp>
      <p:grpSp>
        <p:nvGrpSpPr>
          <p:cNvPr id="105" name="Google Shape;11937;p78">
            <a:extLst>
              <a:ext uri="{FF2B5EF4-FFF2-40B4-BE49-F238E27FC236}">
                <a16:creationId xmlns:a16="http://schemas.microsoft.com/office/drawing/2014/main" id="{B63875FF-6854-1042-A0FE-61BA05C7734F}"/>
              </a:ext>
            </a:extLst>
          </p:cNvPr>
          <p:cNvGrpSpPr/>
          <p:nvPr/>
        </p:nvGrpSpPr>
        <p:grpSpPr>
          <a:xfrm>
            <a:off x="1209317" y="8010059"/>
            <a:ext cx="905968" cy="754564"/>
            <a:chOff x="1396957" y="4287365"/>
            <a:chExt cx="301861" cy="332871"/>
          </a:xfrm>
          <a:solidFill>
            <a:schemeClr val="tx1"/>
          </a:solidFill>
        </p:grpSpPr>
        <p:sp>
          <p:nvSpPr>
            <p:cNvPr id="106" name="Google Shape;11938;p78">
              <a:extLst>
                <a:ext uri="{FF2B5EF4-FFF2-40B4-BE49-F238E27FC236}">
                  <a16:creationId xmlns:a16="http://schemas.microsoft.com/office/drawing/2014/main" id="{ADD1DD85-C7F8-E641-A35F-216CCB6582D4}"/>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07" name="Google Shape;11939;p78">
              <a:extLst>
                <a:ext uri="{FF2B5EF4-FFF2-40B4-BE49-F238E27FC236}">
                  <a16:creationId xmlns:a16="http://schemas.microsoft.com/office/drawing/2014/main" id="{E6B45DA6-A6F1-2C48-B00A-49E4BACCA56E}"/>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08" name="Google Shape;11940;p78">
              <a:extLst>
                <a:ext uri="{FF2B5EF4-FFF2-40B4-BE49-F238E27FC236}">
                  <a16:creationId xmlns:a16="http://schemas.microsoft.com/office/drawing/2014/main" id="{8D314DAF-A0FD-364B-B5A3-33CB6F4AB474}"/>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09" name="Google Shape;11941;p78">
              <a:extLst>
                <a:ext uri="{FF2B5EF4-FFF2-40B4-BE49-F238E27FC236}">
                  <a16:creationId xmlns:a16="http://schemas.microsoft.com/office/drawing/2014/main" id="{C2287732-7711-AF45-8541-C450ADB4865B}"/>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10" name="Google Shape;11942;p78">
              <a:extLst>
                <a:ext uri="{FF2B5EF4-FFF2-40B4-BE49-F238E27FC236}">
                  <a16:creationId xmlns:a16="http://schemas.microsoft.com/office/drawing/2014/main" id="{7725A617-D747-054E-A404-093697AB5A1D}"/>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11" name="Google Shape;11943;p78">
              <a:extLst>
                <a:ext uri="{FF2B5EF4-FFF2-40B4-BE49-F238E27FC236}">
                  <a16:creationId xmlns:a16="http://schemas.microsoft.com/office/drawing/2014/main" id="{D165D110-A4C6-634B-9B00-2070D5857AF8}"/>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12" name="Google Shape;11944;p78">
              <a:extLst>
                <a:ext uri="{FF2B5EF4-FFF2-40B4-BE49-F238E27FC236}">
                  <a16:creationId xmlns:a16="http://schemas.microsoft.com/office/drawing/2014/main" id="{E0E8B4B2-AE09-1649-A827-A085E60762D3}"/>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13" name="Google Shape;11945;p78">
              <a:extLst>
                <a:ext uri="{FF2B5EF4-FFF2-40B4-BE49-F238E27FC236}">
                  <a16:creationId xmlns:a16="http://schemas.microsoft.com/office/drawing/2014/main" id="{23B46D49-6DFF-CE4A-8A6B-6F44FBF273CC}"/>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14" name="Google Shape;11946;p78">
              <a:extLst>
                <a:ext uri="{FF2B5EF4-FFF2-40B4-BE49-F238E27FC236}">
                  <a16:creationId xmlns:a16="http://schemas.microsoft.com/office/drawing/2014/main" id="{9D267563-6ED8-7547-A417-70D98500477C}"/>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16" name="Google Shape;11947;p78">
              <a:extLst>
                <a:ext uri="{FF2B5EF4-FFF2-40B4-BE49-F238E27FC236}">
                  <a16:creationId xmlns:a16="http://schemas.microsoft.com/office/drawing/2014/main" id="{24FD128F-65C0-1347-914F-182AD56513FA}"/>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18" name="Google Shape;11948;p78">
              <a:extLst>
                <a:ext uri="{FF2B5EF4-FFF2-40B4-BE49-F238E27FC236}">
                  <a16:creationId xmlns:a16="http://schemas.microsoft.com/office/drawing/2014/main" id="{627EA8F7-7E66-9E44-A532-17670F9BCAA0}"/>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19" name="Google Shape;11949;p78">
              <a:extLst>
                <a:ext uri="{FF2B5EF4-FFF2-40B4-BE49-F238E27FC236}">
                  <a16:creationId xmlns:a16="http://schemas.microsoft.com/office/drawing/2014/main" id="{961E89B1-C05C-B048-9BF9-6C781AD48E40}"/>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20" name="Google Shape;11950;p78">
              <a:extLst>
                <a:ext uri="{FF2B5EF4-FFF2-40B4-BE49-F238E27FC236}">
                  <a16:creationId xmlns:a16="http://schemas.microsoft.com/office/drawing/2014/main" id="{1EBAA5DD-CA0C-234A-83F8-E3294F6E490F}"/>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21" name="Google Shape;11951;p78">
              <a:extLst>
                <a:ext uri="{FF2B5EF4-FFF2-40B4-BE49-F238E27FC236}">
                  <a16:creationId xmlns:a16="http://schemas.microsoft.com/office/drawing/2014/main" id="{134C57EC-4D0A-E044-BDFE-E8F2425BC3B4}"/>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122" name="Google Shape;11952;p78">
              <a:extLst>
                <a:ext uri="{FF2B5EF4-FFF2-40B4-BE49-F238E27FC236}">
                  <a16:creationId xmlns:a16="http://schemas.microsoft.com/office/drawing/2014/main" id="{62AFDC48-DB3A-1242-B461-370392336961}"/>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grpSp>
      <p:sp>
        <p:nvSpPr>
          <p:cNvPr id="127" name="Rounded Rectangle 126">
            <a:extLst>
              <a:ext uri="{FF2B5EF4-FFF2-40B4-BE49-F238E27FC236}">
                <a16:creationId xmlns:a16="http://schemas.microsoft.com/office/drawing/2014/main" id="{32AB9816-FA95-6745-BDE3-CFAEA706F756}"/>
              </a:ext>
            </a:extLst>
          </p:cNvPr>
          <p:cNvSpPr/>
          <p:nvPr/>
        </p:nvSpPr>
        <p:spPr>
          <a:xfrm>
            <a:off x="4190098" y="6656824"/>
            <a:ext cx="10372771" cy="884266"/>
          </a:xfrm>
          <a:prstGeom prst="roundRect">
            <a:avLst>
              <a:gd name="adj" fmla="val 30564"/>
            </a:avLst>
          </a:prstGeom>
          <a:solidFill>
            <a:srgbClr val="EDEBFD"/>
          </a:solidFill>
          <a:ln w="38100" cap="flat" cmpd="sng" algn="ctr">
            <a:noFill/>
            <a:prstDash val="solid"/>
          </a:ln>
          <a:effectLst/>
        </p:spPr>
        <p:txBody>
          <a:bodyPr lIns="0" rIns="0" rtlCol="0" anchor="ctr"/>
          <a:lstStyle/>
          <a:p>
            <a:pPr algn="ctr" defTabSz="1828800" hangingPunct="1">
              <a:lnSpc>
                <a:spcPct val="100000"/>
              </a:lnSpc>
            </a:pPr>
            <a:r>
              <a:rPr lang="en-US" sz="4000" b="1" kern="1200" dirty="0">
                <a:solidFill>
                  <a:schemeClr val="tx1"/>
                </a:solidFill>
                <a:latin typeface="Calibri" panose="020F0502020204030204"/>
              </a:rPr>
              <a:t>Predictive Model</a:t>
            </a:r>
          </a:p>
        </p:txBody>
      </p:sp>
      <p:sp>
        <p:nvSpPr>
          <p:cNvPr id="128" name="Product…">
            <a:extLst>
              <a:ext uri="{FF2B5EF4-FFF2-40B4-BE49-F238E27FC236}">
                <a16:creationId xmlns:a16="http://schemas.microsoft.com/office/drawing/2014/main" id="{D3669423-5355-3440-BE58-153946AA1DA7}"/>
              </a:ext>
            </a:extLst>
          </p:cNvPr>
          <p:cNvSpPr txBox="1"/>
          <p:nvPr/>
        </p:nvSpPr>
        <p:spPr>
          <a:xfrm>
            <a:off x="162666" y="8824265"/>
            <a:ext cx="3273130"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ctr" defTabSz="457200">
              <a:defRPr sz="2800" b="0">
                <a:solidFill>
                  <a:srgbClr val="242423"/>
                </a:solidFill>
                <a:latin typeface="Montserrat Bold"/>
                <a:ea typeface="Montserrat Bold"/>
                <a:cs typeface="Montserrat Bold"/>
                <a:sym typeface="Montserrat Bold"/>
              </a:defRPr>
            </a:pPr>
            <a:r>
              <a:rPr lang="en-US" sz="3200" b="1" dirty="0">
                <a:solidFill>
                  <a:schemeClr val="tx1"/>
                </a:solidFill>
              </a:rPr>
              <a:t>Place an Order</a:t>
            </a:r>
            <a:endParaRPr sz="3200" b="1" dirty="0">
              <a:solidFill>
                <a:schemeClr val="tx1"/>
              </a:solidFill>
            </a:endParaRPr>
          </a:p>
        </p:txBody>
      </p:sp>
      <p:pic>
        <p:nvPicPr>
          <p:cNvPr id="7" name="Picture 6">
            <a:extLst>
              <a:ext uri="{FF2B5EF4-FFF2-40B4-BE49-F238E27FC236}">
                <a16:creationId xmlns:a16="http://schemas.microsoft.com/office/drawing/2014/main" id="{A0F69E59-3777-B444-BCB6-77B0B4B9D8C3}"/>
              </a:ext>
            </a:extLst>
          </p:cNvPr>
          <p:cNvPicPr>
            <a:picLocks noChangeAspect="1"/>
          </p:cNvPicPr>
          <p:nvPr/>
        </p:nvPicPr>
        <p:blipFill>
          <a:blip r:embed="rId2"/>
          <a:stretch>
            <a:fillRect/>
          </a:stretch>
        </p:blipFill>
        <p:spPr>
          <a:xfrm>
            <a:off x="19864326" y="8400681"/>
            <a:ext cx="4346660" cy="2187787"/>
          </a:xfrm>
          <a:prstGeom prst="rect">
            <a:avLst/>
          </a:prstGeom>
        </p:spPr>
      </p:pic>
      <p:grpSp>
        <p:nvGrpSpPr>
          <p:cNvPr id="8" name="Group 7">
            <a:extLst>
              <a:ext uri="{FF2B5EF4-FFF2-40B4-BE49-F238E27FC236}">
                <a16:creationId xmlns:a16="http://schemas.microsoft.com/office/drawing/2014/main" id="{5421A32A-963C-214B-B056-A20F18C027A0}"/>
              </a:ext>
            </a:extLst>
          </p:cNvPr>
          <p:cNvGrpSpPr/>
          <p:nvPr/>
        </p:nvGrpSpPr>
        <p:grpSpPr>
          <a:xfrm>
            <a:off x="883951" y="3410182"/>
            <a:ext cx="22460272" cy="1841586"/>
            <a:chOff x="775618" y="3967641"/>
            <a:chExt cx="22460272" cy="1841586"/>
          </a:xfrm>
        </p:grpSpPr>
        <p:sp>
          <p:nvSpPr>
            <p:cNvPr id="93" name="Rectangle 92">
              <a:extLst>
                <a:ext uri="{FF2B5EF4-FFF2-40B4-BE49-F238E27FC236}">
                  <a16:creationId xmlns:a16="http://schemas.microsoft.com/office/drawing/2014/main" id="{6310D0EE-50B6-F54D-BCA5-BC3A6E5E717D}"/>
                </a:ext>
              </a:extLst>
            </p:cNvPr>
            <p:cNvSpPr/>
            <p:nvPr/>
          </p:nvSpPr>
          <p:spPr>
            <a:xfrm>
              <a:off x="2274136" y="4803387"/>
              <a:ext cx="19842480" cy="182880"/>
            </a:xfrm>
            <a:prstGeom prst="rect">
              <a:avLst/>
            </a:prstGeom>
            <a:solidFill>
              <a:srgbClr val="AABECF"/>
            </a:solidFill>
            <a:ln w="63500" cap="flat" cmpd="sng" algn="ctr">
              <a:noFill/>
              <a:prstDash val="solid"/>
            </a:ln>
            <a:effectLst>
              <a:innerShdw blurRad="101600" dist="88900" dir="13500000">
                <a:prstClr val="black">
                  <a:alpha val="56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5400" b="0" i="0" u="none" strike="noStrike" kern="0" cap="none" spc="0" normalizeH="0" baseline="0" noProof="0">
                <a:ln>
                  <a:noFill/>
                </a:ln>
                <a:solidFill>
                  <a:srgbClr val="000000"/>
                </a:solidFill>
                <a:effectLst/>
                <a:uLnTx/>
                <a:uFillTx/>
                <a:latin typeface="Montserrat-Bold"/>
                <a:cs typeface="Arial" pitchFamily="34" charset="0"/>
              </a:endParaRPr>
            </a:p>
          </p:txBody>
        </p:sp>
        <p:sp>
          <p:nvSpPr>
            <p:cNvPr id="95" name="Oval 94">
              <a:extLst>
                <a:ext uri="{FF2B5EF4-FFF2-40B4-BE49-F238E27FC236}">
                  <a16:creationId xmlns:a16="http://schemas.microsoft.com/office/drawing/2014/main" id="{9553936D-1239-684B-8A5C-AF1A43918EC3}"/>
                </a:ext>
              </a:extLst>
            </p:cNvPr>
            <p:cNvSpPr/>
            <p:nvPr/>
          </p:nvSpPr>
          <p:spPr>
            <a:xfrm>
              <a:off x="775618" y="3967641"/>
              <a:ext cx="1828800" cy="1828800"/>
            </a:xfrm>
            <a:prstGeom prst="ellipse">
              <a:avLst/>
            </a:prstGeom>
            <a:solidFill>
              <a:srgbClr val="B3B6BA"/>
            </a:solidFill>
            <a:ln w="63500" cap="flat" cmpd="sng" algn="ctr">
              <a:noFill/>
              <a:prstDash val="solid"/>
            </a:ln>
            <a:effectLst>
              <a:innerShdw blurRad="101600" dist="88900" dir="13500000">
                <a:prstClr val="black">
                  <a:alpha val="56000"/>
                </a:prstClr>
              </a:inn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900" b="1" i="0" u="none" strike="noStrike" kern="0" cap="none" spc="0" normalizeH="0" baseline="0" noProof="0" dirty="0">
                  <a:ln>
                    <a:noFill/>
                  </a:ln>
                  <a:solidFill>
                    <a:srgbClr val="000000"/>
                  </a:solidFill>
                  <a:effectLst/>
                  <a:uLnTx/>
                  <a:uFillTx/>
                  <a:latin typeface="Montserrat-Bold"/>
                  <a:cs typeface="Arial" pitchFamily="34" charset="0"/>
                </a:rPr>
                <a:t>Step 1</a:t>
              </a:r>
              <a:endParaRPr kumimoji="0" lang="ko-KR" altLang="en-US" sz="3900" b="1" i="0" u="none" strike="noStrike" kern="0" cap="none" spc="0" normalizeH="0" baseline="0" noProof="0" dirty="0">
                <a:ln>
                  <a:noFill/>
                </a:ln>
                <a:solidFill>
                  <a:srgbClr val="000000"/>
                </a:solidFill>
                <a:effectLst/>
                <a:uLnTx/>
                <a:uFillTx/>
                <a:latin typeface="Montserrat-Bold"/>
                <a:cs typeface="Arial" pitchFamily="34" charset="0"/>
              </a:endParaRPr>
            </a:p>
          </p:txBody>
        </p:sp>
        <p:sp>
          <p:nvSpPr>
            <p:cNvPr id="132" name="Oval 131">
              <a:extLst>
                <a:ext uri="{FF2B5EF4-FFF2-40B4-BE49-F238E27FC236}">
                  <a16:creationId xmlns:a16="http://schemas.microsoft.com/office/drawing/2014/main" id="{43F117DE-077F-7140-B133-326FCBCE0DE0}"/>
                </a:ext>
              </a:extLst>
            </p:cNvPr>
            <p:cNvSpPr/>
            <p:nvPr/>
          </p:nvSpPr>
          <p:spPr>
            <a:xfrm>
              <a:off x="8226527" y="3967641"/>
              <a:ext cx="1828800" cy="1828800"/>
            </a:xfrm>
            <a:prstGeom prst="ellipse">
              <a:avLst/>
            </a:prstGeom>
            <a:solidFill>
              <a:schemeClr val="accent1"/>
            </a:solidFill>
            <a:ln w="63500" cap="flat" cmpd="sng" algn="ctr">
              <a:noFill/>
              <a:prstDash val="solid"/>
            </a:ln>
            <a:effectLst>
              <a:innerShdw blurRad="101600" dist="88900" dir="13500000">
                <a:prstClr val="black">
                  <a:alpha val="56000"/>
                </a:prstClr>
              </a:inn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900" b="1" i="0" u="none" strike="noStrike" kern="0" cap="none" spc="0" normalizeH="0" baseline="0" noProof="0" dirty="0">
                  <a:ln>
                    <a:noFill/>
                  </a:ln>
                  <a:solidFill>
                    <a:srgbClr val="000000"/>
                  </a:solidFill>
                  <a:effectLst/>
                  <a:uLnTx/>
                  <a:uFillTx/>
                  <a:latin typeface="Montserrat-Bold"/>
                  <a:cs typeface="Arial" pitchFamily="34" charset="0"/>
                </a:rPr>
                <a:t>Step 2</a:t>
              </a:r>
              <a:endParaRPr kumimoji="0" lang="ko-KR" altLang="en-US" sz="3900" b="1" i="0" u="none" strike="noStrike" kern="0" cap="none" spc="0" normalizeH="0" baseline="0" noProof="0" dirty="0">
                <a:ln>
                  <a:noFill/>
                </a:ln>
                <a:solidFill>
                  <a:srgbClr val="000000"/>
                </a:solidFill>
                <a:effectLst/>
                <a:uLnTx/>
                <a:uFillTx/>
                <a:latin typeface="Montserrat-Bold"/>
                <a:cs typeface="Arial" pitchFamily="34" charset="0"/>
              </a:endParaRPr>
            </a:p>
          </p:txBody>
        </p:sp>
        <p:sp>
          <p:nvSpPr>
            <p:cNvPr id="140" name="Oval 139">
              <a:extLst>
                <a:ext uri="{FF2B5EF4-FFF2-40B4-BE49-F238E27FC236}">
                  <a16:creationId xmlns:a16="http://schemas.microsoft.com/office/drawing/2014/main" id="{0957B509-B58B-2744-8A8B-5668F5FA4964}"/>
                </a:ext>
              </a:extLst>
            </p:cNvPr>
            <p:cNvSpPr/>
            <p:nvPr/>
          </p:nvSpPr>
          <p:spPr>
            <a:xfrm>
              <a:off x="15920691" y="3967641"/>
              <a:ext cx="1828800" cy="1828800"/>
            </a:xfrm>
            <a:prstGeom prst="ellipse">
              <a:avLst/>
            </a:prstGeom>
            <a:solidFill>
              <a:schemeClr val="accent2"/>
            </a:solidFill>
            <a:ln w="63500" cap="flat" cmpd="sng" algn="ctr">
              <a:noFill/>
              <a:prstDash val="solid"/>
            </a:ln>
            <a:effectLst>
              <a:innerShdw blurRad="101600" dist="88900" dir="13500000">
                <a:prstClr val="black">
                  <a:alpha val="56000"/>
                </a:prstClr>
              </a:inn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900" b="1" i="0" u="none" strike="noStrike" kern="0" cap="none" spc="0" normalizeH="0" baseline="0" noProof="0" dirty="0">
                  <a:ln>
                    <a:noFill/>
                  </a:ln>
                  <a:solidFill>
                    <a:srgbClr val="000000"/>
                  </a:solidFill>
                  <a:effectLst/>
                  <a:uLnTx/>
                  <a:uFillTx/>
                  <a:latin typeface="Montserrat-Bold"/>
                  <a:cs typeface="Arial" pitchFamily="34" charset="0"/>
                </a:rPr>
                <a:t>Step 3</a:t>
              </a:r>
              <a:endParaRPr kumimoji="0" lang="ko-KR" altLang="en-US" sz="3900" b="1" i="0" u="none" strike="noStrike" kern="0" cap="none" spc="0" normalizeH="0" baseline="0" noProof="0" dirty="0">
                <a:ln>
                  <a:noFill/>
                </a:ln>
                <a:solidFill>
                  <a:srgbClr val="000000"/>
                </a:solidFill>
                <a:effectLst/>
                <a:uLnTx/>
                <a:uFillTx/>
                <a:latin typeface="Montserrat-Bold"/>
                <a:cs typeface="Arial" pitchFamily="34" charset="0"/>
              </a:endParaRPr>
            </a:p>
          </p:txBody>
        </p:sp>
        <p:sp>
          <p:nvSpPr>
            <p:cNvPr id="143" name="Oval 142">
              <a:extLst>
                <a:ext uri="{FF2B5EF4-FFF2-40B4-BE49-F238E27FC236}">
                  <a16:creationId xmlns:a16="http://schemas.microsoft.com/office/drawing/2014/main" id="{00F72DF5-653E-2648-A604-4224E873284E}"/>
                </a:ext>
              </a:extLst>
            </p:cNvPr>
            <p:cNvSpPr/>
            <p:nvPr/>
          </p:nvSpPr>
          <p:spPr>
            <a:xfrm>
              <a:off x="21407090" y="3980427"/>
              <a:ext cx="1828800" cy="1828800"/>
            </a:xfrm>
            <a:prstGeom prst="ellipse">
              <a:avLst/>
            </a:prstGeom>
            <a:solidFill>
              <a:schemeClr val="bg2">
                <a:lumMod val="90000"/>
              </a:schemeClr>
            </a:solidFill>
            <a:ln w="63500" cap="flat" cmpd="sng" algn="ctr">
              <a:noFill/>
              <a:prstDash val="solid"/>
            </a:ln>
            <a:effectLst>
              <a:innerShdw blurRad="101600" dist="88900" dir="13500000">
                <a:prstClr val="black">
                  <a:alpha val="56000"/>
                </a:prstClr>
              </a:inn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900" b="1" i="0" u="none" strike="noStrike" kern="0" cap="none" spc="0" normalizeH="0" baseline="0" noProof="0" dirty="0">
                  <a:ln>
                    <a:noFill/>
                  </a:ln>
                  <a:solidFill>
                    <a:srgbClr val="000000"/>
                  </a:solidFill>
                  <a:effectLst/>
                  <a:uLnTx/>
                  <a:uFillTx/>
                  <a:latin typeface="Montserrat-Bold"/>
                  <a:cs typeface="Arial" pitchFamily="34" charset="0"/>
                </a:rPr>
                <a:t>Step 4</a:t>
              </a:r>
              <a:endParaRPr kumimoji="0" lang="ko-KR" altLang="en-US" sz="3900" b="1" i="0" u="none" strike="noStrike" kern="0" cap="none" spc="0" normalizeH="0" baseline="0" noProof="0" dirty="0">
                <a:ln>
                  <a:noFill/>
                </a:ln>
                <a:solidFill>
                  <a:srgbClr val="000000"/>
                </a:solidFill>
                <a:effectLst/>
                <a:uLnTx/>
                <a:uFillTx/>
                <a:latin typeface="Montserrat-Bold"/>
                <a:cs typeface="Arial" pitchFamily="34" charset="0"/>
              </a:endParaRPr>
            </a:p>
          </p:txBody>
        </p:sp>
      </p:grpSp>
      <p:sp>
        <p:nvSpPr>
          <p:cNvPr id="144" name="Product…">
            <a:extLst>
              <a:ext uri="{FF2B5EF4-FFF2-40B4-BE49-F238E27FC236}">
                <a16:creationId xmlns:a16="http://schemas.microsoft.com/office/drawing/2014/main" id="{3C2A94FC-9A0E-9345-B0AA-C752968B8551}"/>
              </a:ext>
            </a:extLst>
          </p:cNvPr>
          <p:cNvSpPr txBox="1"/>
          <p:nvPr/>
        </p:nvSpPr>
        <p:spPr>
          <a:xfrm>
            <a:off x="19431765" y="6815332"/>
            <a:ext cx="4999803" cy="13878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ctr" defTabSz="457200">
              <a:defRPr sz="2800" b="0">
                <a:solidFill>
                  <a:srgbClr val="242423"/>
                </a:solidFill>
                <a:latin typeface="Montserrat Bold"/>
                <a:ea typeface="Montserrat Bold"/>
                <a:cs typeface="Montserrat Bold"/>
                <a:sym typeface="Montserrat Bold"/>
              </a:defRPr>
            </a:pPr>
            <a:r>
              <a:rPr lang="en-US" sz="3600" b="1" dirty="0">
                <a:solidFill>
                  <a:schemeClr val="tx1"/>
                </a:solidFill>
              </a:rPr>
              <a:t>Recommended Preventative Measures</a:t>
            </a:r>
          </a:p>
        </p:txBody>
      </p:sp>
      <p:grpSp>
        <p:nvGrpSpPr>
          <p:cNvPr id="154" name="Group 153">
            <a:extLst>
              <a:ext uri="{FF2B5EF4-FFF2-40B4-BE49-F238E27FC236}">
                <a16:creationId xmlns:a16="http://schemas.microsoft.com/office/drawing/2014/main" id="{A3A8934E-7D7A-C240-8A8F-C5F39D895247}"/>
              </a:ext>
            </a:extLst>
          </p:cNvPr>
          <p:cNvGrpSpPr/>
          <p:nvPr/>
        </p:nvGrpSpPr>
        <p:grpSpPr>
          <a:xfrm>
            <a:off x="17258857" y="9008935"/>
            <a:ext cx="2361752" cy="447546"/>
            <a:chOff x="7789400" y="7552661"/>
            <a:chExt cx="2361752" cy="447546"/>
          </a:xfrm>
        </p:grpSpPr>
        <p:sp>
          <p:nvSpPr>
            <p:cNvPr id="155" name="Shape">
              <a:extLst>
                <a:ext uri="{FF2B5EF4-FFF2-40B4-BE49-F238E27FC236}">
                  <a16:creationId xmlns:a16="http://schemas.microsoft.com/office/drawing/2014/main" id="{A29A4219-9BE8-E34A-9CB0-AA0E6703984C}"/>
                </a:ext>
              </a:extLst>
            </p:cNvPr>
            <p:cNvSpPr/>
            <p:nvPr/>
          </p:nvSpPr>
          <p:spPr>
            <a:xfrm>
              <a:off x="7789400" y="7686115"/>
              <a:ext cx="2158069" cy="180143"/>
            </a:xfrm>
            <a:custGeom>
              <a:avLst/>
              <a:gdLst/>
              <a:ahLst/>
              <a:cxnLst>
                <a:cxn ang="0">
                  <a:pos x="wd2" y="hd2"/>
                </a:cxn>
                <a:cxn ang="5400000">
                  <a:pos x="wd2" y="hd2"/>
                </a:cxn>
                <a:cxn ang="10800000">
                  <a:pos x="wd2" y="hd2"/>
                </a:cxn>
                <a:cxn ang="16200000">
                  <a:pos x="wd2" y="hd2"/>
                </a:cxn>
              </a:cxnLst>
              <a:rect l="0" t="0" r="r" b="b"/>
              <a:pathLst>
                <a:path w="21536" h="20579" extrusionOk="0">
                  <a:moveTo>
                    <a:pt x="981" y="31"/>
                  </a:moveTo>
                  <a:lnTo>
                    <a:pt x="21536" y="31"/>
                  </a:lnTo>
                  <a:lnTo>
                    <a:pt x="21536" y="20517"/>
                  </a:lnTo>
                  <a:lnTo>
                    <a:pt x="981" y="20517"/>
                  </a:lnTo>
                  <a:cubicBezTo>
                    <a:pt x="501" y="21127"/>
                    <a:pt x="67" y="17210"/>
                    <a:pt x="8" y="11725"/>
                  </a:cubicBezTo>
                  <a:cubicBezTo>
                    <a:pt x="-64" y="5179"/>
                    <a:pt x="407" y="-473"/>
                    <a:pt x="981" y="31"/>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1"/>
                </a:solidFill>
                <a:latin typeface="Arial Black" panose="020B0604020202020204" pitchFamily="34" charset="0"/>
                <a:cs typeface="Arial Black" panose="020B0604020202020204" pitchFamily="34" charset="0"/>
              </a:endParaRPr>
            </a:p>
          </p:txBody>
        </p:sp>
        <p:sp>
          <p:nvSpPr>
            <p:cNvPr id="156" name="Shape">
              <a:extLst>
                <a:ext uri="{FF2B5EF4-FFF2-40B4-BE49-F238E27FC236}">
                  <a16:creationId xmlns:a16="http://schemas.microsoft.com/office/drawing/2014/main" id="{C141B0FC-C49A-B14D-B8C6-A2BEF4EA6045}"/>
                </a:ext>
              </a:extLst>
            </p:cNvPr>
            <p:cNvSpPr/>
            <p:nvPr/>
          </p:nvSpPr>
          <p:spPr>
            <a:xfrm rot="2700000">
              <a:off x="9702532" y="7551587"/>
              <a:ext cx="447546" cy="449694"/>
            </a:xfrm>
            <a:custGeom>
              <a:avLst/>
              <a:gdLst/>
              <a:ahLst/>
              <a:cxnLst>
                <a:cxn ang="0">
                  <a:pos x="wd2" y="hd2"/>
                </a:cxn>
                <a:cxn ang="5400000">
                  <a:pos x="wd2" y="hd2"/>
                </a:cxn>
                <a:cxn ang="10800000">
                  <a:pos x="wd2" y="hd2"/>
                </a:cxn>
                <a:cxn ang="16200000">
                  <a:pos x="wd2" y="hd2"/>
                </a:cxn>
              </a:cxnLst>
              <a:rect l="0" t="0" r="r" b="b"/>
              <a:pathLst>
                <a:path w="20975" h="21408" extrusionOk="0">
                  <a:moveTo>
                    <a:pt x="17331" y="31"/>
                  </a:moveTo>
                  <a:cubicBezTo>
                    <a:pt x="16651" y="-49"/>
                    <a:pt x="15972" y="25"/>
                    <a:pt x="15322" y="295"/>
                  </a:cubicBezTo>
                  <a:lnTo>
                    <a:pt x="2916" y="4471"/>
                  </a:lnTo>
                  <a:cubicBezTo>
                    <a:pt x="1571" y="4825"/>
                    <a:pt x="518" y="5888"/>
                    <a:pt x="144" y="7248"/>
                  </a:cubicBezTo>
                  <a:cubicBezTo>
                    <a:pt x="-249" y="8681"/>
                    <a:pt x="174" y="10217"/>
                    <a:pt x="1242" y="11234"/>
                  </a:cubicBezTo>
                  <a:lnTo>
                    <a:pt x="2618" y="12633"/>
                  </a:lnTo>
                  <a:lnTo>
                    <a:pt x="8570" y="18679"/>
                  </a:lnTo>
                  <a:lnTo>
                    <a:pt x="10189" y="20322"/>
                  </a:lnTo>
                  <a:cubicBezTo>
                    <a:pt x="11032" y="21159"/>
                    <a:pt x="12219" y="21551"/>
                    <a:pt x="13388" y="21361"/>
                  </a:cubicBezTo>
                  <a:cubicBezTo>
                    <a:pt x="14847" y="21125"/>
                    <a:pt x="16038" y="20048"/>
                    <a:pt x="16438" y="18603"/>
                  </a:cubicBezTo>
                  <a:lnTo>
                    <a:pt x="20735" y="5642"/>
                  </a:lnTo>
                  <a:cubicBezTo>
                    <a:pt x="21351" y="3862"/>
                    <a:pt x="20754" y="1869"/>
                    <a:pt x="19247" y="767"/>
                  </a:cubicBezTo>
                  <a:cubicBezTo>
                    <a:pt x="18677" y="351"/>
                    <a:pt x="18007" y="110"/>
                    <a:pt x="17331" y="3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solidFill>
                  <a:schemeClr val="tx1"/>
                </a:solidFill>
                <a:latin typeface="Arial Black" panose="020B0604020202020204" pitchFamily="34" charset="0"/>
                <a:cs typeface="Arial Black" panose="020B0604020202020204" pitchFamily="34" charset="0"/>
              </a:endParaRPr>
            </a:p>
          </p:txBody>
        </p:sp>
      </p:grpSp>
      <p:sp>
        <p:nvSpPr>
          <p:cNvPr id="157" name="Rounded Rectangle">
            <a:extLst>
              <a:ext uri="{FF2B5EF4-FFF2-40B4-BE49-F238E27FC236}">
                <a16:creationId xmlns:a16="http://schemas.microsoft.com/office/drawing/2014/main" id="{46687537-107D-5D47-90AF-2BFBF3EE452F}"/>
              </a:ext>
            </a:extLst>
          </p:cNvPr>
          <p:cNvSpPr/>
          <p:nvPr/>
        </p:nvSpPr>
        <p:spPr>
          <a:xfrm>
            <a:off x="15396886" y="8627469"/>
            <a:ext cx="3384044" cy="1828800"/>
          </a:xfrm>
          <a:prstGeom prst="roundRect">
            <a:avLst>
              <a:gd name="adj" fmla="val 30186"/>
            </a:avLst>
          </a:prstGeom>
          <a:solidFill>
            <a:schemeClr val="accent6">
              <a:lumMod val="20000"/>
              <a:lumOff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1"/>
              </a:solidFill>
              <a:latin typeface="Arial Black" panose="020B0604020202020204" pitchFamily="34" charset="0"/>
              <a:cs typeface="Arial Black" panose="020B0604020202020204" pitchFamily="34" charset="0"/>
            </a:endParaRPr>
          </a:p>
        </p:txBody>
      </p:sp>
      <p:sp>
        <p:nvSpPr>
          <p:cNvPr id="129" name="Product…">
            <a:extLst>
              <a:ext uri="{FF2B5EF4-FFF2-40B4-BE49-F238E27FC236}">
                <a16:creationId xmlns:a16="http://schemas.microsoft.com/office/drawing/2014/main" id="{ED86058B-2AAA-A44F-8A2B-0AF3FFFC6C3B}"/>
              </a:ext>
            </a:extLst>
          </p:cNvPr>
          <p:cNvSpPr txBox="1"/>
          <p:nvPr/>
        </p:nvSpPr>
        <p:spPr>
          <a:xfrm>
            <a:off x="15129422" y="9101025"/>
            <a:ext cx="3918970" cy="1245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ctr" defTabSz="457200">
              <a:defRPr sz="2800" b="0">
                <a:solidFill>
                  <a:srgbClr val="242423"/>
                </a:solidFill>
                <a:latin typeface="Montserrat Bold"/>
                <a:ea typeface="Montserrat Bold"/>
                <a:cs typeface="Montserrat Bold"/>
                <a:sym typeface="Montserrat Bold"/>
              </a:defRPr>
            </a:pPr>
            <a:r>
              <a:rPr lang="en-US" sz="3200" b="1" dirty="0">
                <a:solidFill>
                  <a:schemeClr val="tx1"/>
                </a:solidFill>
              </a:rPr>
              <a:t>The classification </a:t>
            </a:r>
          </a:p>
          <a:p>
            <a:pPr algn="ctr" defTabSz="457200">
              <a:defRPr sz="2800" b="0">
                <a:solidFill>
                  <a:srgbClr val="242423"/>
                </a:solidFill>
                <a:latin typeface="Montserrat Bold"/>
                <a:ea typeface="Montserrat Bold"/>
                <a:cs typeface="Montserrat Bold"/>
                <a:sym typeface="Montserrat Bold"/>
              </a:defRPr>
            </a:pPr>
            <a:r>
              <a:rPr lang="en-US" sz="3200" b="1" dirty="0">
                <a:solidFill>
                  <a:schemeClr val="tx1"/>
                </a:solidFill>
              </a:rPr>
              <a:t>is TD</a:t>
            </a:r>
          </a:p>
        </p:txBody>
      </p:sp>
      <p:grpSp>
        <p:nvGrpSpPr>
          <p:cNvPr id="175" name="Google Shape;12745;p80">
            <a:extLst>
              <a:ext uri="{FF2B5EF4-FFF2-40B4-BE49-F238E27FC236}">
                <a16:creationId xmlns:a16="http://schemas.microsoft.com/office/drawing/2014/main" id="{7BC5DE36-984D-AC4C-A3AE-C639B7C91A52}"/>
              </a:ext>
            </a:extLst>
          </p:cNvPr>
          <p:cNvGrpSpPr/>
          <p:nvPr/>
        </p:nvGrpSpPr>
        <p:grpSpPr>
          <a:xfrm>
            <a:off x="16475628" y="7589465"/>
            <a:ext cx="1169582" cy="1340926"/>
            <a:chOff x="7055134" y="2919170"/>
            <a:chExt cx="290321" cy="310820"/>
          </a:xfrm>
          <a:solidFill>
            <a:schemeClr val="tx1"/>
          </a:solidFill>
        </p:grpSpPr>
        <p:sp>
          <p:nvSpPr>
            <p:cNvPr id="176" name="Google Shape;12746;p80">
              <a:extLst>
                <a:ext uri="{FF2B5EF4-FFF2-40B4-BE49-F238E27FC236}">
                  <a16:creationId xmlns:a16="http://schemas.microsoft.com/office/drawing/2014/main" id="{D2B7C8FA-F648-6346-96D5-C2EE144FC689}"/>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pFill/>
            <a:ln>
              <a:noFill/>
            </a:ln>
          </p:spPr>
          <p:txBody>
            <a:bodyPr spcFirstLastPara="1" wrap="square" lIns="121900" tIns="121900" rIns="121900" bIns="121900" anchor="ctr" anchorCtr="0">
              <a:noAutofit/>
            </a:bodyPr>
            <a:lstStyle/>
            <a:p>
              <a:endParaRPr sz="2400"/>
            </a:p>
          </p:txBody>
        </p:sp>
        <p:sp>
          <p:nvSpPr>
            <p:cNvPr id="177" name="Google Shape;12747;p80">
              <a:extLst>
                <a:ext uri="{FF2B5EF4-FFF2-40B4-BE49-F238E27FC236}">
                  <a16:creationId xmlns:a16="http://schemas.microsoft.com/office/drawing/2014/main" id="{9970C701-1892-0944-B136-D72580CDC6D9}"/>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pFill/>
            <a:ln>
              <a:noFill/>
            </a:ln>
          </p:spPr>
          <p:txBody>
            <a:bodyPr spcFirstLastPara="1" wrap="square" lIns="121900" tIns="121900" rIns="121900" bIns="121900" anchor="ctr" anchorCtr="0">
              <a:noAutofit/>
            </a:bodyPr>
            <a:lstStyle/>
            <a:p>
              <a:endParaRPr sz="2400"/>
            </a:p>
          </p:txBody>
        </p:sp>
        <p:sp>
          <p:nvSpPr>
            <p:cNvPr id="178" name="Google Shape;12748;p80">
              <a:extLst>
                <a:ext uri="{FF2B5EF4-FFF2-40B4-BE49-F238E27FC236}">
                  <a16:creationId xmlns:a16="http://schemas.microsoft.com/office/drawing/2014/main" id="{86B7D396-C846-F246-89A8-CCFC8690527B}"/>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pFill/>
            <a:ln>
              <a:noFill/>
            </a:ln>
          </p:spPr>
          <p:txBody>
            <a:bodyPr spcFirstLastPara="1" wrap="square" lIns="121900" tIns="121900" rIns="121900" bIns="121900" anchor="ctr" anchorCtr="0">
              <a:noAutofit/>
            </a:bodyPr>
            <a:lstStyle/>
            <a:p>
              <a:endParaRPr sz="2400"/>
            </a:p>
          </p:txBody>
        </p:sp>
        <p:sp>
          <p:nvSpPr>
            <p:cNvPr id="179" name="Google Shape;12749;p80">
              <a:extLst>
                <a:ext uri="{FF2B5EF4-FFF2-40B4-BE49-F238E27FC236}">
                  <a16:creationId xmlns:a16="http://schemas.microsoft.com/office/drawing/2014/main" id="{06B94C9B-665F-AC4A-ADA9-3860D63BAF0D}"/>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pFill/>
            <a:ln>
              <a:noFill/>
            </a:ln>
          </p:spPr>
          <p:txBody>
            <a:bodyPr spcFirstLastPara="1" wrap="square" lIns="121900" tIns="121900" rIns="121900" bIns="121900" anchor="ctr" anchorCtr="0">
              <a:noAutofit/>
            </a:bodyPr>
            <a:lstStyle/>
            <a:p>
              <a:endParaRPr sz="2400"/>
            </a:p>
          </p:txBody>
        </p:sp>
        <p:sp>
          <p:nvSpPr>
            <p:cNvPr id="180" name="Google Shape;12750;p80">
              <a:extLst>
                <a:ext uri="{FF2B5EF4-FFF2-40B4-BE49-F238E27FC236}">
                  <a16:creationId xmlns:a16="http://schemas.microsoft.com/office/drawing/2014/main" id="{8CD07995-DE8D-4D4B-954A-183B2820E94D}"/>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grpFill/>
            <a:ln>
              <a:noFill/>
            </a:ln>
          </p:spPr>
          <p:txBody>
            <a:bodyPr spcFirstLastPara="1" wrap="square" lIns="121900" tIns="121900" rIns="121900" bIns="121900" anchor="ctr" anchorCtr="0">
              <a:noAutofit/>
            </a:bodyPr>
            <a:lstStyle/>
            <a:p>
              <a:endParaRPr sz="2400"/>
            </a:p>
          </p:txBody>
        </p:sp>
        <p:sp>
          <p:nvSpPr>
            <p:cNvPr id="181" name="Google Shape;12751;p80">
              <a:extLst>
                <a:ext uri="{FF2B5EF4-FFF2-40B4-BE49-F238E27FC236}">
                  <a16:creationId xmlns:a16="http://schemas.microsoft.com/office/drawing/2014/main" id="{92E9BB39-00E5-8848-8C0E-FB706D2B7F70}"/>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grpFill/>
            <a:ln>
              <a:noFill/>
            </a:ln>
          </p:spPr>
          <p:txBody>
            <a:bodyPr spcFirstLastPara="1" wrap="square" lIns="121900" tIns="121900" rIns="121900" bIns="121900" anchor="ctr" anchorCtr="0">
              <a:noAutofit/>
            </a:bodyPr>
            <a:lstStyle/>
            <a:p>
              <a:endParaRPr sz="2400"/>
            </a:p>
          </p:txBody>
        </p:sp>
        <p:sp>
          <p:nvSpPr>
            <p:cNvPr id="182" name="Google Shape;12752;p80">
              <a:extLst>
                <a:ext uri="{FF2B5EF4-FFF2-40B4-BE49-F238E27FC236}">
                  <a16:creationId xmlns:a16="http://schemas.microsoft.com/office/drawing/2014/main" id="{C3BC0ABB-91E8-8B4E-A6AE-C0827A5DEC09}"/>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pFill/>
            <a:ln>
              <a:noFill/>
            </a:ln>
          </p:spPr>
          <p:txBody>
            <a:bodyPr spcFirstLastPara="1" wrap="square" lIns="121900" tIns="121900" rIns="121900" bIns="121900" anchor="ctr" anchorCtr="0">
              <a:noAutofit/>
            </a:bodyPr>
            <a:lstStyle/>
            <a:p>
              <a:endParaRPr sz="2400"/>
            </a:p>
          </p:txBody>
        </p:sp>
        <p:sp>
          <p:nvSpPr>
            <p:cNvPr id="183" name="Google Shape;12753;p80">
              <a:extLst>
                <a:ext uri="{FF2B5EF4-FFF2-40B4-BE49-F238E27FC236}">
                  <a16:creationId xmlns:a16="http://schemas.microsoft.com/office/drawing/2014/main" id="{1B02C26A-1E45-7247-A9F9-C363C3D60F78}"/>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12754;p80">
              <a:extLst>
                <a:ext uri="{FF2B5EF4-FFF2-40B4-BE49-F238E27FC236}">
                  <a16:creationId xmlns:a16="http://schemas.microsoft.com/office/drawing/2014/main" id="{D29F7D7A-B191-1F42-A7F3-068B24AA7482}"/>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pFill/>
            <a:ln>
              <a:noFill/>
            </a:ln>
          </p:spPr>
          <p:txBody>
            <a:bodyPr spcFirstLastPara="1" wrap="square" lIns="121900" tIns="121900" rIns="121900" bIns="121900" anchor="ctr" anchorCtr="0">
              <a:noAutofit/>
            </a:bodyPr>
            <a:lstStyle/>
            <a:p>
              <a:endParaRPr sz="2400"/>
            </a:p>
          </p:txBody>
        </p:sp>
        <p:sp>
          <p:nvSpPr>
            <p:cNvPr id="185" name="Google Shape;12755;p80">
              <a:extLst>
                <a:ext uri="{FF2B5EF4-FFF2-40B4-BE49-F238E27FC236}">
                  <a16:creationId xmlns:a16="http://schemas.microsoft.com/office/drawing/2014/main" id="{5240263C-6411-9249-AF15-1A1DF4DB01C6}"/>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pFill/>
            <a:ln>
              <a:noFill/>
            </a:ln>
          </p:spPr>
          <p:txBody>
            <a:bodyPr spcFirstLastPara="1" wrap="square" lIns="121900" tIns="121900" rIns="121900" bIns="121900" anchor="ctr" anchorCtr="0">
              <a:noAutofit/>
            </a:bodyPr>
            <a:lstStyle/>
            <a:p>
              <a:endParaRPr sz="2400"/>
            </a:p>
          </p:txBody>
        </p:sp>
        <p:sp>
          <p:nvSpPr>
            <p:cNvPr id="186" name="Google Shape;12756;p80">
              <a:extLst>
                <a:ext uri="{FF2B5EF4-FFF2-40B4-BE49-F238E27FC236}">
                  <a16:creationId xmlns:a16="http://schemas.microsoft.com/office/drawing/2014/main" id="{F5277F67-6FA1-2941-B13D-C93DF13F8E48}"/>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pFill/>
            <a:ln>
              <a:noFill/>
            </a:ln>
          </p:spPr>
          <p:txBody>
            <a:bodyPr spcFirstLastPara="1" wrap="square" lIns="121900" tIns="121900" rIns="121900" bIns="121900" anchor="ctr" anchorCtr="0">
              <a:noAutofit/>
            </a:bodyPr>
            <a:lstStyle/>
            <a:p>
              <a:endParaRPr sz="2400"/>
            </a:p>
          </p:txBody>
        </p:sp>
        <p:sp>
          <p:nvSpPr>
            <p:cNvPr id="187" name="Google Shape;12757;p80">
              <a:extLst>
                <a:ext uri="{FF2B5EF4-FFF2-40B4-BE49-F238E27FC236}">
                  <a16:creationId xmlns:a16="http://schemas.microsoft.com/office/drawing/2014/main" id="{26B3E7BC-12D0-114A-A6B0-1E1083E1A326}"/>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pFill/>
            <a:ln>
              <a:noFill/>
            </a:ln>
          </p:spPr>
          <p:txBody>
            <a:bodyPr spcFirstLastPara="1" wrap="square" lIns="121900" tIns="121900" rIns="121900" bIns="121900" anchor="ctr" anchorCtr="0">
              <a:noAutofit/>
            </a:bodyPr>
            <a:lstStyle/>
            <a:p>
              <a:endParaRPr sz="2400"/>
            </a:p>
          </p:txBody>
        </p:sp>
        <p:sp>
          <p:nvSpPr>
            <p:cNvPr id="188" name="Google Shape;12758;p80">
              <a:extLst>
                <a:ext uri="{FF2B5EF4-FFF2-40B4-BE49-F238E27FC236}">
                  <a16:creationId xmlns:a16="http://schemas.microsoft.com/office/drawing/2014/main" id="{E4D69F71-9A9F-0F4F-A8C9-256A4DCF05C2}"/>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pFill/>
            <a:ln>
              <a:noFill/>
            </a:ln>
          </p:spPr>
          <p:txBody>
            <a:bodyPr spcFirstLastPara="1" wrap="square" lIns="121900" tIns="121900" rIns="121900" bIns="121900" anchor="ctr" anchorCtr="0">
              <a:noAutofit/>
            </a:bodyPr>
            <a:lstStyle/>
            <a:p>
              <a:endParaRPr sz="2400"/>
            </a:p>
          </p:txBody>
        </p:sp>
        <p:sp>
          <p:nvSpPr>
            <p:cNvPr id="189" name="Google Shape;12759;p80">
              <a:extLst>
                <a:ext uri="{FF2B5EF4-FFF2-40B4-BE49-F238E27FC236}">
                  <a16:creationId xmlns:a16="http://schemas.microsoft.com/office/drawing/2014/main" id="{EF40447E-7A7C-6043-B612-204F7AEACAC7}"/>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900790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4" name="Slide Number"/>
          <p:cNvSpPr txBox="1">
            <a:spLocks noGrp="1"/>
          </p:cNvSpPr>
          <p:nvPr>
            <p:ph type="sldNum" sz="quarter" idx="2"/>
          </p:nvPr>
        </p:nvSpPr>
        <p:spPr>
          <a:xfrm>
            <a:off x="22445350" y="12003953"/>
            <a:ext cx="571501" cy="29898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1400" b="1" i="0" u="none" strike="noStrike" cap="none" spc="0" normalizeH="0" baseline="0">
                <a:ln>
                  <a:noFill/>
                </a:ln>
                <a:solidFill>
                  <a:srgbClr val="F0F0F0"/>
                </a:solidFill>
                <a:effectLst/>
                <a:uFillTx/>
                <a:latin typeface="Arial"/>
                <a:ea typeface="Arial"/>
                <a:cs typeface="Arial"/>
                <a:sym typeface="Arial"/>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27</a:t>
            </a:fld>
            <a:endParaRPr/>
          </a:p>
        </p:txBody>
      </p:sp>
      <p:grpSp>
        <p:nvGrpSpPr>
          <p:cNvPr id="8" name="Group 7">
            <a:extLst>
              <a:ext uri="{FF2B5EF4-FFF2-40B4-BE49-F238E27FC236}">
                <a16:creationId xmlns:a16="http://schemas.microsoft.com/office/drawing/2014/main" id="{2EEC208F-30A2-F249-B6F6-BAB9899051C5}"/>
              </a:ext>
            </a:extLst>
          </p:cNvPr>
          <p:cNvGrpSpPr/>
          <p:nvPr/>
        </p:nvGrpSpPr>
        <p:grpSpPr>
          <a:xfrm>
            <a:off x="1436496" y="3189911"/>
            <a:ext cx="1463040" cy="1371600"/>
            <a:chOff x="1841932" y="2879035"/>
            <a:chExt cx="1908353" cy="1908352"/>
          </a:xfrm>
        </p:grpSpPr>
        <p:grpSp>
          <p:nvGrpSpPr>
            <p:cNvPr id="4087" name="Group"/>
            <p:cNvGrpSpPr/>
            <p:nvPr/>
          </p:nvGrpSpPr>
          <p:grpSpPr>
            <a:xfrm rot="2700000">
              <a:off x="1841933" y="2879034"/>
              <a:ext cx="1908352" cy="1908353"/>
              <a:chOff x="17612" y="17140"/>
              <a:chExt cx="1908350" cy="1908351"/>
            </a:xfrm>
            <a:solidFill>
              <a:schemeClr val="accent6">
                <a:alpha val="30000"/>
              </a:schemeClr>
            </a:solidFill>
          </p:grpSpPr>
          <p:sp>
            <p:nvSpPr>
              <p:cNvPr id="4085" name="Rounded Rectangle"/>
              <p:cNvSpPr/>
              <p:nvPr/>
            </p:nvSpPr>
            <p:spPr>
              <a:xfrm>
                <a:off x="319175" y="319174"/>
                <a:ext cx="1270001" cy="1270001"/>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86" name="Rounded Rectangle"/>
              <p:cNvSpPr/>
              <p:nvPr/>
            </p:nvSpPr>
            <p:spPr>
              <a:xfrm>
                <a:off x="17613" y="17615"/>
                <a:ext cx="1908351" cy="1908351"/>
              </a:xfrm>
              <a:prstGeom prst="roundRect">
                <a:avLst>
                  <a:gd name="adj" fmla="val 30239"/>
                </a:avLst>
              </a:prstGeom>
              <a:grp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100" name="01"/>
            <p:cNvSpPr txBox="1"/>
            <p:nvPr/>
          </p:nvSpPr>
          <p:spPr>
            <a:xfrm>
              <a:off x="2228872" y="3253852"/>
              <a:ext cx="1133809" cy="10060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pPr algn="ctr"/>
              <a:r>
                <a:rPr sz="3600" b="1" dirty="0">
                  <a:solidFill>
                    <a:schemeClr val="bg2"/>
                  </a:solidFill>
                </a:rPr>
                <a:t>01</a:t>
              </a:r>
            </a:p>
          </p:txBody>
        </p:sp>
      </p:grpSp>
      <p:grpSp>
        <p:nvGrpSpPr>
          <p:cNvPr id="10" name="Group 9">
            <a:extLst>
              <a:ext uri="{FF2B5EF4-FFF2-40B4-BE49-F238E27FC236}">
                <a16:creationId xmlns:a16="http://schemas.microsoft.com/office/drawing/2014/main" id="{F79BE87D-1EB1-8844-A2CA-2B12D15C01A7}"/>
              </a:ext>
            </a:extLst>
          </p:cNvPr>
          <p:cNvGrpSpPr/>
          <p:nvPr/>
        </p:nvGrpSpPr>
        <p:grpSpPr>
          <a:xfrm>
            <a:off x="1436239" y="7235512"/>
            <a:ext cx="1463040" cy="1371600"/>
            <a:chOff x="1387605" y="7222127"/>
            <a:chExt cx="1908352" cy="1908351"/>
          </a:xfrm>
        </p:grpSpPr>
        <p:sp>
          <p:nvSpPr>
            <p:cNvPr id="4089" name="Rounded Rectangle"/>
            <p:cNvSpPr/>
            <p:nvPr/>
          </p:nvSpPr>
          <p:spPr>
            <a:xfrm rot="2700000">
              <a:off x="1387605" y="7222127"/>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3" name="Rounded Rectangle"/>
            <p:cNvSpPr/>
            <p:nvPr/>
          </p:nvSpPr>
          <p:spPr>
            <a:xfrm rot="2700000">
              <a:off x="1706780" y="7541302"/>
              <a:ext cx="1270001" cy="1270002"/>
            </a:xfrm>
            <a:prstGeom prst="roundRect">
              <a:avLst>
                <a:gd name="adj" fmla="val 30239"/>
              </a:avLst>
            </a:prstGeom>
            <a:solidFill>
              <a:schemeClr val="accent1">
                <a:lumMod val="9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1" name="03"/>
            <p:cNvSpPr txBox="1"/>
            <p:nvPr/>
          </p:nvSpPr>
          <p:spPr>
            <a:xfrm>
              <a:off x="1774876" y="7641765"/>
              <a:ext cx="1133809" cy="10060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pPr algn="ctr"/>
              <a:r>
                <a:rPr sz="3600" b="1" dirty="0">
                  <a:solidFill>
                    <a:schemeClr val="bg1"/>
                  </a:solidFill>
                </a:rPr>
                <a:t>03</a:t>
              </a:r>
            </a:p>
          </p:txBody>
        </p:sp>
      </p:grpSp>
      <p:grpSp>
        <p:nvGrpSpPr>
          <p:cNvPr id="11" name="Group 10">
            <a:extLst>
              <a:ext uri="{FF2B5EF4-FFF2-40B4-BE49-F238E27FC236}">
                <a16:creationId xmlns:a16="http://schemas.microsoft.com/office/drawing/2014/main" id="{4ADFC9DC-E52B-7945-85DD-FD2A6259F527}"/>
              </a:ext>
            </a:extLst>
          </p:cNvPr>
          <p:cNvGrpSpPr/>
          <p:nvPr/>
        </p:nvGrpSpPr>
        <p:grpSpPr>
          <a:xfrm>
            <a:off x="2073160" y="9254986"/>
            <a:ext cx="1463040" cy="1371600"/>
            <a:chOff x="3191006" y="9025527"/>
            <a:chExt cx="1908352" cy="1908351"/>
          </a:xfrm>
        </p:grpSpPr>
        <p:sp>
          <p:nvSpPr>
            <p:cNvPr id="4090" name="Rounded Rectangle"/>
            <p:cNvSpPr/>
            <p:nvPr/>
          </p:nvSpPr>
          <p:spPr>
            <a:xfrm rot="2700000">
              <a:off x="3191006" y="9025527"/>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4" name="Rounded Rectangle"/>
            <p:cNvSpPr/>
            <p:nvPr/>
          </p:nvSpPr>
          <p:spPr>
            <a:xfrm rot="2700000">
              <a:off x="3510181" y="9344702"/>
              <a:ext cx="1270001" cy="1270002"/>
            </a:xfrm>
            <a:prstGeom prst="roundRect">
              <a:avLst>
                <a:gd name="adj" fmla="val 30239"/>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3" name="04"/>
            <p:cNvSpPr txBox="1"/>
            <p:nvPr/>
          </p:nvSpPr>
          <p:spPr>
            <a:xfrm>
              <a:off x="3578277" y="9445165"/>
              <a:ext cx="1133809" cy="10060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pPr algn="ctr"/>
              <a:r>
                <a:rPr sz="3600" b="1" dirty="0">
                  <a:solidFill>
                    <a:schemeClr val="bg2"/>
                  </a:solidFill>
                </a:rPr>
                <a:t>04</a:t>
              </a:r>
            </a:p>
          </p:txBody>
        </p:sp>
      </p:grpSp>
      <p:grpSp>
        <p:nvGrpSpPr>
          <p:cNvPr id="9" name="Group 8">
            <a:extLst>
              <a:ext uri="{FF2B5EF4-FFF2-40B4-BE49-F238E27FC236}">
                <a16:creationId xmlns:a16="http://schemas.microsoft.com/office/drawing/2014/main" id="{83B5404D-79FF-DF4C-A9A8-944D8C2907DE}"/>
              </a:ext>
            </a:extLst>
          </p:cNvPr>
          <p:cNvGrpSpPr/>
          <p:nvPr/>
        </p:nvGrpSpPr>
        <p:grpSpPr>
          <a:xfrm>
            <a:off x="2073161" y="5214179"/>
            <a:ext cx="1463040" cy="1371600"/>
            <a:chOff x="3191006" y="5435659"/>
            <a:chExt cx="1908352" cy="1908351"/>
          </a:xfrm>
        </p:grpSpPr>
        <p:sp>
          <p:nvSpPr>
            <p:cNvPr id="4088" name="Rounded Rectangle"/>
            <p:cNvSpPr/>
            <p:nvPr/>
          </p:nvSpPr>
          <p:spPr>
            <a:xfrm rot="2700000">
              <a:off x="3191006" y="5435659"/>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2" name="Rounded Rectangle"/>
            <p:cNvSpPr/>
            <p:nvPr/>
          </p:nvSpPr>
          <p:spPr>
            <a:xfrm rot="2700000">
              <a:off x="3510181" y="5754834"/>
              <a:ext cx="1270001" cy="1270002"/>
            </a:xfrm>
            <a:prstGeom prst="roundRect">
              <a:avLst>
                <a:gd name="adj" fmla="val 30239"/>
              </a:avLst>
            </a:pr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4" name="02"/>
            <p:cNvSpPr txBox="1"/>
            <p:nvPr/>
          </p:nvSpPr>
          <p:spPr>
            <a:xfrm>
              <a:off x="3578277" y="5821819"/>
              <a:ext cx="1133809" cy="10060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pPr algn="ctr"/>
              <a:r>
                <a:rPr sz="3600" b="1" dirty="0">
                  <a:solidFill>
                    <a:schemeClr val="bg2"/>
                  </a:solidFill>
                </a:rPr>
                <a:t>02</a:t>
              </a:r>
            </a:p>
          </p:txBody>
        </p:sp>
      </p:grpSp>
      <p:grpSp>
        <p:nvGrpSpPr>
          <p:cNvPr id="45" name="Group 44">
            <a:extLst>
              <a:ext uri="{FF2B5EF4-FFF2-40B4-BE49-F238E27FC236}">
                <a16:creationId xmlns:a16="http://schemas.microsoft.com/office/drawing/2014/main" id="{ED36DC48-E04D-AF43-AAD9-D22033E7C9B3}"/>
              </a:ext>
            </a:extLst>
          </p:cNvPr>
          <p:cNvGrpSpPr/>
          <p:nvPr/>
        </p:nvGrpSpPr>
        <p:grpSpPr>
          <a:xfrm>
            <a:off x="-24064" y="-141297"/>
            <a:ext cx="24408064" cy="2481959"/>
            <a:chOff x="-24064" y="-141297"/>
            <a:chExt cx="24408064" cy="2481959"/>
          </a:xfrm>
        </p:grpSpPr>
        <p:sp>
          <p:nvSpPr>
            <p:cNvPr id="46" name="Rectangle 45">
              <a:extLst>
                <a:ext uri="{FF2B5EF4-FFF2-40B4-BE49-F238E27FC236}">
                  <a16:creationId xmlns:a16="http://schemas.microsoft.com/office/drawing/2014/main" id="{96BDBA80-2D61-124B-9A02-D3B304056817}"/>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F73CC92E-BA9B-9A4E-8D22-427AE39C22A5}"/>
                </a:ext>
              </a:extLst>
            </p:cNvPr>
            <p:cNvGrpSpPr/>
            <p:nvPr/>
          </p:nvGrpSpPr>
          <p:grpSpPr>
            <a:xfrm>
              <a:off x="-24064" y="580704"/>
              <a:ext cx="24408064" cy="1755819"/>
              <a:chOff x="-24064" y="580704"/>
              <a:chExt cx="24408064" cy="1755819"/>
            </a:xfrm>
          </p:grpSpPr>
          <p:sp>
            <p:nvSpPr>
              <p:cNvPr id="48" name="Timeline">
                <a:extLst>
                  <a:ext uri="{FF2B5EF4-FFF2-40B4-BE49-F238E27FC236}">
                    <a16:creationId xmlns:a16="http://schemas.microsoft.com/office/drawing/2014/main" id="{ADF97B52-C0B9-D240-A799-35EF9A704383}"/>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Future Works</a:t>
                </a:r>
              </a:p>
            </p:txBody>
          </p:sp>
          <p:grpSp>
            <p:nvGrpSpPr>
              <p:cNvPr id="49" name="Google Shape;10053;p76">
                <a:extLst>
                  <a:ext uri="{FF2B5EF4-FFF2-40B4-BE49-F238E27FC236}">
                    <a16:creationId xmlns:a16="http://schemas.microsoft.com/office/drawing/2014/main" id="{550AC2A4-80E6-CB4A-B3E6-5E3B0238F9B2}"/>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51" name="Google Shape;10054;p76">
                  <a:extLst>
                    <a:ext uri="{FF2B5EF4-FFF2-40B4-BE49-F238E27FC236}">
                      <a16:creationId xmlns:a16="http://schemas.microsoft.com/office/drawing/2014/main" id="{FBB60141-D217-A84B-9437-7D1BC7D040DE}"/>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10055;p76">
                  <a:extLst>
                    <a:ext uri="{FF2B5EF4-FFF2-40B4-BE49-F238E27FC236}">
                      <a16:creationId xmlns:a16="http://schemas.microsoft.com/office/drawing/2014/main" id="{94A97FEB-587F-6C4D-9ED5-7173812C3F4C}"/>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53" name="Google Shape;10056;p76">
                  <a:extLst>
                    <a:ext uri="{FF2B5EF4-FFF2-40B4-BE49-F238E27FC236}">
                      <a16:creationId xmlns:a16="http://schemas.microsoft.com/office/drawing/2014/main" id="{52FFB1FB-869A-B745-9A13-3A039FB9CCDC}"/>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54" name="Google Shape;10057;p76">
                  <a:extLst>
                    <a:ext uri="{FF2B5EF4-FFF2-40B4-BE49-F238E27FC236}">
                      <a16:creationId xmlns:a16="http://schemas.microsoft.com/office/drawing/2014/main" id="{2670CE0B-F99F-7A4E-89E5-588D93B135B7}"/>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5" name="Google Shape;10058;p76">
                  <a:extLst>
                    <a:ext uri="{FF2B5EF4-FFF2-40B4-BE49-F238E27FC236}">
                      <a16:creationId xmlns:a16="http://schemas.microsoft.com/office/drawing/2014/main" id="{5DE95E74-07DE-B64E-BA94-6A957C9B1BEF}"/>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6" name="Google Shape;10059;p76">
                  <a:extLst>
                    <a:ext uri="{FF2B5EF4-FFF2-40B4-BE49-F238E27FC236}">
                      <a16:creationId xmlns:a16="http://schemas.microsoft.com/office/drawing/2014/main" id="{3FB19FB9-BB38-754D-B059-E97C28C310D2}"/>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7" name="Google Shape;10060;p76">
                  <a:extLst>
                    <a:ext uri="{FF2B5EF4-FFF2-40B4-BE49-F238E27FC236}">
                      <a16:creationId xmlns:a16="http://schemas.microsoft.com/office/drawing/2014/main" id="{9E12B2B1-1385-D242-A95D-5A244EA49775}"/>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0" name="Rectangle 49">
                <a:extLst>
                  <a:ext uri="{FF2B5EF4-FFF2-40B4-BE49-F238E27FC236}">
                    <a16:creationId xmlns:a16="http://schemas.microsoft.com/office/drawing/2014/main" id="{90FEBAB7-3F8D-004D-BB93-5A9CDD99915C}"/>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7" name="Rectangle 6">
            <a:extLst>
              <a:ext uri="{FF2B5EF4-FFF2-40B4-BE49-F238E27FC236}">
                <a16:creationId xmlns:a16="http://schemas.microsoft.com/office/drawing/2014/main" id="{BD61C42E-CE20-F648-BEE6-348CE1F1E22E}"/>
              </a:ext>
            </a:extLst>
          </p:cNvPr>
          <p:cNvSpPr/>
          <p:nvPr/>
        </p:nvSpPr>
        <p:spPr>
          <a:xfrm>
            <a:off x="3533336" y="3372426"/>
            <a:ext cx="19117886" cy="1323439"/>
          </a:xfrm>
          <a:prstGeom prst="rect">
            <a:avLst/>
          </a:prstGeom>
        </p:spPr>
        <p:txBody>
          <a:bodyPr wrap="square">
            <a:spAutoFit/>
          </a:bodyPr>
          <a:lstStyle/>
          <a:p>
            <a:pPr algn="l">
              <a:lnSpc>
                <a:spcPct val="100000"/>
              </a:lnSpc>
              <a:buClr>
                <a:srgbClr val="313399"/>
              </a:buClr>
            </a:pPr>
            <a:r>
              <a:rPr lang="en-US" sz="4000" dirty="0">
                <a:solidFill>
                  <a:schemeClr val="tx1"/>
                </a:solidFill>
                <a:cs typeface="Arial" panose="020B0604020202020204" pitchFamily="34" charset="0"/>
              </a:rPr>
              <a:t>Utilizing historical and streaming data to give </a:t>
            </a:r>
            <a:r>
              <a:rPr lang="en-US" sz="4000" b="1" dirty="0">
                <a:solidFill>
                  <a:schemeClr val="tx1"/>
                </a:solidFill>
                <a:cs typeface="Arial" panose="020B0604020202020204" pitchFamily="34" charset="0"/>
              </a:rPr>
              <a:t>real time or near real time predictions </a:t>
            </a:r>
            <a:r>
              <a:rPr lang="en-US" sz="4000" dirty="0">
                <a:solidFill>
                  <a:schemeClr val="tx1"/>
                </a:solidFill>
                <a:cs typeface="Arial" panose="020B0604020202020204" pitchFamily="34" charset="0"/>
              </a:rPr>
              <a:t>on different types of failures </a:t>
            </a:r>
          </a:p>
        </p:txBody>
      </p:sp>
      <p:sp>
        <p:nvSpPr>
          <p:cNvPr id="59" name="Rectangle 58">
            <a:extLst>
              <a:ext uri="{FF2B5EF4-FFF2-40B4-BE49-F238E27FC236}">
                <a16:creationId xmlns:a16="http://schemas.microsoft.com/office/drawing/2014/main" id="{E67DE383-C049-BF45-AA04-6DF13A199E2D}"/>
              </a:ext>
            </a:extLst>
          </p:cNvPr>
          <p:cNvSpPr/>
          <p:nvPr/>
        </p:nvSpPr>
        <p:spPr>
          <a:xfrm>
            <a:off x="4370498" y="5437768"/>
            <a:ext cx="19117886" cy="1323439"/>
          </a:xfrm>
          <a:prstGeom prst="rect">
            <a:avLst/>
          </a:prstGeom>
        </p:spPr>
        <p:txBody>
          <a:bodyPr wrap="square">
            <a:spAutoFit/>
          </a:bodyPr>
          <a:lstStyle/>
          <a:p>
            <a:pPr algn="l">
              <a:lnSpc>
                <a:spcPct val="100000"/>
              </a:lnSpc>
              <a:buClr>
                <a:srgbClr val="313399"/>
              </a:buClr>
            </a:pPr>
            <a:r>
              <a:rPr lang="en-US" sz="4000" dirty="0">
                <a:solidFill>
                  <a:schemeClr val="tx1"/>
                </a:solidFill>
                <a:cs typeface="Arial" panose="020B0604020202020204" pitchFamily="34" charset="0"/>
              </a:rPr>
              <a:t>Establishing a </a:t>
            </a:r>
            <a:r>
              <a:rPr lang="en-US" sz="4000" b="1" dirty="0">
                <a:solidFill>
                  <a:schemeClr val="tx1"/>
                </a:solidFill>
                <a:cs typeface="Arial" panose="020B0604020202020204" pitchFamily="34" charset="0"/>
              </a:rPr>
              <a:t>resource/logistic allocation system </a:t>
            </a:r>
            <a:r>
              <a:rPr lang="en-US" sz="4000" dirty="0">
                <a:solidFill>
                  <a:schemeClr val="tx1"/>
                </a:solidFill>
                <a:cs typeface="Arial" panose="020B0604020202020204" pitchFamily="34" charset="0"/>
              </a:rPr>
              <a:t>based on the derived insights on shippers, airlines, routes and transfer hubs  </a:t>
            </a:r>
          </a:p>
        </p:txBody>
      </p:sp>
      <p:sp>
        <p:nvSpPr>
          <p:cNvPr id="60" name="Rectangle 59">
            <a:extLst>
              <a:ext uri="{FF2B5EF4-FFF2-40B4-BE49-F238E27FC236}">
                <a16:creationId xmlns:a16="http://schemas.microsoft.com/office/drawing/2014/main" id="{A2547E14-5217-E944-B587-020FEDFD16A0}"/>
              </a:ext>
            </a:extLst>
          </p:cNvPr>
          <p:cNvSpPr/>
          <p:nvPr/>
        </p:nvSpPr>
        <p:spPr>
          <a:xfrm>
            <a:off x="3412657" y="7331600"/>
            <a:ext cx="19972921" cy="1323439"/>
          </a:xfrm>
          <a:prstGeom prst="rect">
            <a:avLst/>
          </a:prstGeom>
        </p:spPr>
        <p:txBody>
          <a:bodyPr wrap="square">
            <a:spAutoFit/>
          </a:bodyPr>
          <a:lstStyle/>
          <a:p>
            <a:pPr algn="l">
              <a:lnSpc>
                <a:spcPct val="100000"/>
              </a:lnSpc>
              <a:buClr>
                <a:srgbClr val="313399"/>
              </a:buClr>
            </a:pPr>
            <a:r>
              <a:rPr lang="en-US" sz="4000" dirty="0">
                <a:solidFill>
                  <a:schemeClr val="tx1"/>
                </a:solidFill>
                <a:cs typeface="Arial" panose="020B0604020202020204" pitchFamily="34" charset="0"/>
              </a:rPr>
              <a:t>Generating </a:t>
            </a:r>
            <a:r>
              <a:rPr lang="en-US" sz="4000" b="1" dirty="0">
                <a:solidFill>
                  <a:schemeClr val="tx1"/>
                </a:solidFill>
                <a:cs typeface="Arial" panose="020B0604020202020204" pitchFamily="34" charset="0"/>
              </a:rPr>
              <a:t>real time/near real time solutions, i.e. maintenance, repair or replacement,</a:t>
            </a:r>
            <a:r>
              <a:rPr lang="en-US" sz="4000" dirty="0">
                <a:solidFill>
                  <a:schemeClr val="tx1"/>
                </a:solidFill>
                <a:cs typeface="Arial" panose="020B0604020202020204" pitchFamily="34" charset="0"/>
              </a:rPr>
              <a:t> using both real time failure prediction and resource allocation systems</a:t>
            </a:r>
          </a:p>
        </p:txBody>
      </p:sp>
      <p:sp>
        <p:nvSpPr>
          <p:cNvPr id="58" name="TextBox 57">
            <a:extLst>
              <a:ext uri="{FF2B5EF4-FFF2-40B4-BE49-F238E27FC236}">
                <a16:creationId xmlns:a16="http://schemas.microsoft.com/office/drawing/2014/main" id="{BEC9BD13-643D-1A41-8414-1DAACFFC81EE}"/>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25</a:t>
            </a:r>
          </a:p>
        </p:txBody>
      </p:sp>
      <p:sp>
        <p:nvSpPr>
          <p:cNvPr id="63" name="Rectangle 62">
            <a:extLst>
              <a:ext uri="{FF2B5EF4-FFF2-40B4-BE49-F238E27FC236}">
                <a16:creationId xmlns:a16="http://schemas.microsoft.com/office/drawing/2014/main" id="{DA4B6FDD-90F8-4C82-AB19-85C9BF97FA45}"/>
              </a:ext>
            </a:extLst>
          </p:cNvPr>
          <p:cNvSpPr/>
          <p:nvPr/>
        </p:nvSpPr>
        <p:spPr>
          <a:xfrm>
            <a:off x="4336686" y="9448401"/>
            <a:ext cx="19972921" cy="1323439"/>
          </a:xfrm>
          <a:prstGeom prst="rect">
            <a:avLst/>
          </a:prstGeom>
        </p:spPr>
        <p:txBody>
          <a:bodyPr wrap="square">
            <a:spAutoFit/>
          </a:bodyPr>
          <a:lstStyle/>
          <a:p>
            <a:pPr algn="l">
              <a:lnSpc>
                <a:spcPct val="100000"/>
              </a:lnSpc>
              <a:buClr>
                <a:srgbClr val="313399"/>
              </a:buClr>
            </a:pPr>
            <a:r>
              <a:rPr lang="en-US" sz="4000" dirty="0">
                <a:solidFill>
                  <a:schemeClr val="tx1"/>
                </a:solidFill>
                <a:cs typeface="Arial" panose="020B0604020202020204" pitchFamily="34" charset="0"/>
              </a:rPr>
              <a:t>Developing </a:t>
            </a:r>
            <a:r>
              <a:rPr lang="en-US" sz="4000" b="1" dirty="0">
                <a:solidFill>
                  <a:schemeClr val="tx1"/>
                </a:solidFill>
                <a:cs typeface="Arial" panose="020B0604020202020204" pitchFamily="34" charset="0"/>
              </a:rPr>
              <a:t>demand related analytics and forecast </a:t>
            </a:r>
            <a:r>
              <a:rPr lang="en-US" sz="4000" dirty="0">
                <a:solidFill>
                  <a:schemeClr val="tx1"/>
                </a:solidFill>
                <a:cs typeface="Arial" panose="020B0604020202020204" pitchFamily="34" charset="0"/>
              </a:rPr>
              <a:t>based on historical ordering data, order back-log data and real time health events.</a:t>
            </a:r>
          </a:p>
        </p:txBody>
      </p:sp>
    </p:spTree>
    <p:extLst>
      <p:ext uri="{BB962C8B-B14F-4D97-AF65-F5344CB8AC3E}">
        <p14:creationId xmlns:p14="http://schemas.microsoft.com/office/powerpoint/2010/main" val="2465503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picture containing text, indoor, road, scene&#10;&#10;Description automatically generated">
            <a:extLst>
              <a:ext uri="{FF2B5EF4-FFF2-40B4-BE49-F238E27FC236}">
                <a16:creationId xmlns:a16="http://schemas.microsoft.com/office/drawing/2014/main" id="{6F7C7AE7-AE20-BD47-BCB2-53E5D5AD0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637" y="0"/>
            <a:ext cx="24431625" cy="13716000"/>
          </a:xfrm>
          <a:prstGeom prst="rect">
            <a:avLst/>
          </a:prstGeom>
        </p:spPr>
      </p:pic>
      <p:sp>
        <p:nvSpPr>
          <p:cNvPr id="21" name="Rectangle 2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50038" y="0"/>
            <a:ext cx="14133956" cy="13716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708301D-BA6A-CC4B-BFC6-75357FCD1E01}"/>
              </a:ext>
            </a:extLst>
          </p:cNvPr>
          <p:cNvSpPr txBox="1"/>
          <p:nvPr/>
        </p:nvSpPr>
        <p:spPr>
          <a:xfrm>
            <a:off x="17501622" y="627912"/>
            <a:ext cx="6891530" cy="7384056"/>
          </a:xfrm>
          <a:prstGeom prst="rect">
            <a:avLst/>
          </a:prstGeom>
          <a:noFill/>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algn="l" defTabSz="914400" fontAlgn="auto" hangingPunct="1">
              <a:lnSpc>
                <a:spcPct val="90000"/>
              </a:lnSpc>
              <a:spcBef>
                <a:spcPct val="0"/>
              </a:spcBef>
              <a:spcAft>
                <a:spcPts val="600"/>
              </a:spcAft>
              <a:buClrTx/>
              <a:buSzTx/>
              <a:tabLst/>
            </a:pPr>
            <a:r>
              <a:rPr lang="en-US" sz="10400" b="1" kern="1200" dirty="0">
                <a:solidFill>
                  <a:schemeClr val="tx1"/>
                </a:solidFill>
                <a:latin typeface="+mj-lt"/>
                <a:ea typeface="+mj-ea"/>
                <a:cs typeface="+mj-cs"/>
              </a:rPr>
              <a:t>Thank You!</a:t>
            </a:r>
            <a:endParaRPr kumimoji="0" lang="en-US" sz="10400" b="1" i="0" u="none" strike="noStrike" kern="1200" cap="none" spc="0" normalizeH="0" baseline="0" dirty="0">
              <a:ln>
                <a:noFill/>
              </a:ln>
              <a:solidFill>
                <a:schemeClr val="tx1"/>
              </a:solidFill>
              <a:effectLst/>
              <a:uFillTx/>
              <a:latin typeface="+mj-lt"/>
              <a:ea typeface="+mj-ea"/>
              <a:cs typeface="+mj-cs"/>
              <a:sym typeface="Montserrat Light"/>
            </a:endParaRPr>
          </a:p>
        </p:txBody>
      </p:sp>
      <p:pic>
        <p:nvPicPr>
          <p:cNvPr id="26" name="Picture 25" descr="Text&#10;&#10;Description automatically generated">
            <a:extLst>
              <a:ext uri="{FF2B5EF4-FFF2-40B4-BE49-F238E27FC236}">
                <a16:creationId xmlns:a16="http://schemas.microsoft.com/office/drawing/2014/main" id="{55B9E7EE-C061-F340-8D18-1109B0539CD9}"/>
              </a:ext>
            </a:extLst>
          </p:cNvPr>
          <p:cNvPicPr>
            <a:picLocks noChangeAspect="1"/>
          </p:cNvPicPr>
          <p:nvPr/>
        </p:nvPicPr>
        <p:blipFill rotWithShape="1">
          <a:blip r:embed="rId3">
            <a:extLst>
              <a:ext uri="{28A0092B-C50C-407E-A947-70E740481C1C}">
                <a14:useLocalDpi xmlns:a14="http://schemas.microsoft.com/office/drawing/2010/main" val="0"/>
              </a:ext>
            </a:extLst>
          </a:blip>
          <a:srcRect b="31099"/>
          <a:stretch/>
        </p:blipFill>
        <p:spPr>
          <a:xfrm>
            <a:off x="1141021" y="627912"/>
            <a:ext cx="3925981" cy="578754"/>
          </a:xfrm>
          <a:prstGeom prst="rect">
            <a:avLst/>
          </a:prstGeom>
        </p:spPr>
      </p:pic>
      <p:sp>
        <p:nvSpPr>
          <p:cNvPr id="7" name="TextBox 6">
            <a:extLst>
              <a:ext uri="{FF2B5EF4-FFF2-40B4-BE49-F238E27FC236}">
                <a16:creationId xmlns:a16="http://schemas.microsoft.com/office/drawing/2014/main" id="{75D6E0A8-A8A8-5646-A156-8D965A0147EC}"/>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27</a:t>
            </a:r>
          </a:p>
        </p:txBody>
      </p:sp>
    </p:spTree>
    <p:extLst>
      <p:ext uri="{BB962C8B-B14F-4D97-AF65-F5344CB8AC3E}">
        <p14:creationId xmlns:p14="http://schemas.microsoft.com/office/powerpoint/2010/main" val="30936786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33CFEF7-8E21-A24D-BFE8-A5993A1AC965}"/>
              </a:ext>
            </a:extLst>
          </p:cNvPr>
          <p:cNvGrpSpPr/>
          <p:nvPr/>
        </p:nvGrpSpPr>
        <p:grpSpPr>
          <a:xfrm rot="733306">
            <a:off x="6164359" y="3272010"/>
            <a:ext cx="10979202" cy="8735298"/>
            <a:chOff x="7503013" y="6537161"/>
            <a:chExt cx="4015049" cy="5102297"/>
          </a:xfrm>
        </p:grpSpPr>
        <p:sp>
          <p:nvSpPr>
            <p:cNvPr id="26" name="Freeform 19">
              <a:extLst>
                <a:ext uri="{FF2B5EF4-FFF2-40B4-BE49-F238E27FC236}">
                  <a16:creationId xmlns:a16="http://schemas.microsoft.com/office/drawing/2014/main" id="{6663BBF4-A64F-1142-985A-682D258D7C8D}"/>
                </a:ext>
              </a:extLst>
            </p:cNvPr>
            <p:cNvSpPr>
              <a:spLocks/>
            </p:cNvSpPr>
            <p:nvPr/>
          </p:nvSpPr>
          <p:spPr bwMode="auto">
            <a:xfrm rot="17846398" flipH="1" flipV="1">
              <a:off x="6998381" y="7041793"/>
              <a:ext cx="4808583" cy="3799319"/>
            </a:xfrm>
            <a:custGeom>
              <a:avLst/>
              <a:gdLst>
                <a:gd name="T0" fmla="*/ 4199 w 727"/>
                <a:gd name="T1" fmla="*/ 100930 h 436"/>
                <a:gd name="T2" fmla="*/ 8398 w 727"/>
                <a:gd name="T3" fmla="*/ 4205 h 436"/>
                <a:gd name="T4" fmla="*/ 3052762 w 727"/>
                <a:gd name="T5" fmla="*/ 1833562 h 436"/>
                <a:gd name="T6" fmla="*/ 4199 w 727"/>
                <a:gd name="T7" fmla="*/ 100930 h 4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9">
              <a:extLst>
                <a:ext uri="{FF2B5EF4-FFF2-40B4-BE49-F238E27FC236}">
                  <a16:creationId xmlns:a16="http://schemas.microsoft.com/office/drawing/2014/main" id="{36C8593A-47C1-2D4B-8588-EB0240A9DB2F}"/>
                </a:ext>
              </a:extLst>
            </p:cNvPr>
            <p:cNvSpPr>
              <a:spLocks/>
            </p:cNvSpPr>
            <p:nvPr/>
          </p:nvSpPr>
          <p:spPr bwMode="auto">
            <a:xfrm rot="18116212" flipH="1" flipV="1">
              <a:off x="7062192" y="7183587"/>
              <a:ext cx="5099212" cy="3812529"/>
            </a:xfrm>
            <a:custGeom>
              <a:avLst/>
              <a:gdLst>
                <a:gd name="T0" fmla="*/ 4199 w 727"/>
                <a:gd name="T1" fmla="*/ 100930 h 436"/>
                <a:gd name="T2" fmla="*/ 8398 w 727"/>
                <a:gd name="T3" fmla="*/ 4205 h 436"/>
                <a:gd name="T4" fmla="*/ 3052762 w 727"/>
                <a:gd name="T5" fmla="*/ 1833562 h 436"/>
                <a:gd name="T6" fmla="*/ 4199 w 727"/>
                <a:gd name="T7" fmla="*/ 100930 h 4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2" name="Rectangle 11">
            <a:extLst>
              <a:ext uri="{FF2B5EF4-FFF2-40B4-BE49-F238E27FC236}">
                <a16:creationId xmlns:a16="http://schemas.microsoft.com/office/drawing/2014/main" id="{CFFA2175-3847-4547-B92C-4C5001E53A64}"/>
              </a:ext>
            </a:extLst>
          </p:cNvPr>
          <p:cNvSpPr/>
          <p:nvPr/>
        </p:nvSpPr>
        <p:spPr>
          <a:xfrm>
            <a:off x="-278150" y="5037619"/>
            <a:ext cx="24940299" cy="970612"/>
          </a:xfrm>
          <a:prstGeom prst="rect">
            <a:avLst/>
          </a:prstGeom>
        </p:spPr>
        <p:txBody>
          <a:bodyPr vert="horz" lIns="182880" tIns="91440" rIns="182880" bIns="91440" rtlCol="0" anchor="t">
            <a:noAutofit/>
          </a:bodyPr>
          <a:lstStyle/>
          <a:p>
            <a:pPr marL="0" marR="0" lvl="0" indent="0" algn="ctr" defTabSz="1828800" rtl="0" eaLnBrk="1" fontAlgn="auto" latinLnBrk="0" hangingPunct="0">
              <a:lnSpc>
                <a:spcPct val="90000"/>
              </a:lnSpc>
              <a:spcBef>
                <a:spcPct val="0"/>
              </a:spcBef>
              <a:spcAft>
                <a:spcPts val="1200"/>
              </a:spcAft>
              <a:buClrTx/>
              <a:buSzTx/>
              <a:buFontTx/>
              <a:buNone/>
              <a:tabLst/>
              <a:defRPr/>
            </a:pPr>
            <a:r>
              <a:rPr kumimoji="0" lang="en-US" altLang="ko-KR" sz="8000" b="1" i="0" u="none" strike="noStrike" kern="0" cap="none" spc="0" normalizeH="0" baseline="0" noProof="0" dirty="0">
                <a:ln>
                  <a:noFill/>
                </a:ln>
                <a:solidFill>
                  <a:srgbClr val="231D88"/>
                </a:solidFill>
                <a:effectLst/>
                <a:uLnTx/>
                <a:uFillTx/>
                <a:latin typeface="+mj-lt"/>
                <a:ea typeface="+mj-ea"/>
                <a:cs typeface="+mj-cs"/>
                <a:sym typeface="Montserrat Light"/>
              </a:rPr>
              <a:t>Appendix</a:t>
            </a:r>
          </a:p>
        </p:txBody>
      </p:sp>
      <p:sp>
        <p:nvSpPr>
          <p:cNvPr id="27" name="Freeform 20">
            <a:extLst>
              <a:ext uri="{FF2B5EF4-FFF2-40B4-BE49-F238E27FC236}">
                <a16:creationId xmlns:a16="http://schemas.microsoft.com/office/drawing/2014/main" id="{6E26BA0D-98F3-E846-BD7C-EFAF4374D25F}"/>
              </a:ext>
            </a:extLst>
          </p:cNvPr>
          <p:cNvSpPr>
            <a:spLocks/>
          </p:cNvSpPr>
          <p:nvPr/>
        </p:nvSpPr>
        <p:spPr bwMode="auto">
          <a:xfrm rot="19582034" flipH="1">
            <a:off x="18105095" y="5551400"/>
            <a:ext cx="2468880" cy="2468880"/>
          </a:xfrm>
          <a:custGeom>
            <a:avLst/>
            <a:gdLst>
              <a:gd name="T0" fmla="*/ 149438 w 179"/>
              <a:gd name="T1" fmla="*/ 562137 h 176"/>
              <a:gd name="T2" fmla="*/ 364628 w 179"/>
              <a:gd name="T3" fmla="*/ 562137 h 176"/>
              <a:gd name="T4" fmla="*/ 436359 w 179"/>
              <a:gd name="T5" fmla="*/ 663800 h 176"/>
              <a:gd name="T6" fmla="*/ 382561 w 179"/>
              <a:gd name="T7" fmla="*/ 657820 h 176"/>
              <a:gd name="T8" fmla="*/ 352673 w 179"/>
              <a:gd name="T9" fmla="*/ 687721 h 176"/>
              <a:gd name="T10" fmla="*/ 352673 w 179"/>
              <a:gd name="T11" fmla="*/ 687721 h 176"/>
              <a:gd name="T12" fmla="*/ 376583 w 179"/>
              <a:gd name="T13" fmla="*/ 717622 h 176"/>
              <a:gd name="T14" fmla="*/ 460269 w 179"/>
              <a:gd name="T15" fmla="*/ 723602 h 176"/>
              <a:gd name="T16" fmla="*/ 478201 w 179"/>
              <a:gd name="T17" fmla="*/ 717622 h 176"/>
              <a:gd name="T18" fmla="*/ 717302 w 179"/>
              <a:gd name="T19" fmla="*/ 1046532 h 176"/>
              <a:gd name="T20" fmla="*/ 771099 w 179"/>
              <a:gd name="T21" fmla="*/ 1052512 h 176"/>
              <a:gd name="T22" fmla="*/ 609706 w 179"/>
              <a:gd name="T23" fmla="*/ 681741 h 176"/>
              <a:gd name="T24" fmla="*/ 615684 w 179"/>
              <a:gd name="T25" fmla="*/ 586058 h 176"/>
              <a:gd name="T26" fmla="*/ 765122 w 179"/>
              <a:gd name="T27" fmla="*/ 592038 h 176"/>
              <a:gd name="T28" fmla="*/ 836852 w 179"/>
              <a:gd name="T29" fmla="*/ 580078 h 176"/>
              <a:gd name="T30" fmla="*/ 974335 w 179"/>
              <a:gd name="T31" fmla="*/ 795364 h 176"/>
              <a:gd name="T32" fmla="*/ 1046065 w 179"/>
              <a:gd name="T33" fmla="*/ 801344 h 176"/>
              <a:gd name="T34" fmla="*/ 992267 w 179"/>
              <a:gd name="T35" fmla="*/ 568117 h 176"/>
              <a:gd name="T36" fmla="*/ 1058020 w 179"/>
              <a:gd name="T37" fmla="*/ 544197 h 176"/>
              <a:gd name="T38" fmla="*/ 1058020 w 179"/>
              <a:gd name="T39" fmla="*/ 544197 h 176"/>
              <a:gd name="T40" fmla="*/ 1058020 w 179"/>
              <a:gd name="T41" fmla="*/ 544197 h 176"/>
              <a:gd name="T42" fmla="*/ 1058020 w 179"/>
              <a:gd name="T43" fmla="*/ 538216 h 176"/>
              <a:gd name="T44" fmla="*/ 1058020 w 179"/>
              <a:gd name="T45" fmla="*/ 538216 h 176"/>
              <a:gd name="T46" fmla="*/ 998245 w 179"/>
              <a:gd name="T47" fmla="*/ 508315 h 176"/>
              <a:gd name="T48" fmla="*/ 1069975 w 179"/>
              <a:gd name="T49" fmla="*/ 281069 h 176"/>
              <a:gd name="T50" fmla="*/ 1004222 w 179"/>
              <a:gd name="T51" fmla="*/ 281069 h 176"/>
              <a:gd name="T52" fmla="*/ 842829 w 179"/>
              <a:gd name="T53" fmla="*/ 478415 h 176"/>
              <a:gd name="T54" fmla="*/ 771099 w 179"/>
              <a:gd name="T55" fmla="*/ 460474 h 176"/>
              <a:gd name="T56" fmla="*/ 621661 w 179"/>
              <a:gd name="T57" fmla="*/ 448514 h 176"/>
              <a:gd name="T58" fmla="*/ 627639 w 179"/>
              <a:gd name="T59" fmla="*/ 358811 h 176"/>
              <a:gd name="T60" fmla="*/ 824897 w 179"/>
              <a:gd name="T61" fmla="*/ 5980 h 176"/>
              <a:gd name="T62" fmla="*/ 771099 w 179"/>
              <a:gd name="T63" fmla="*/ 0 h 176"/>
              <a:gd name="T64" fmla="*/ 496134 w 179"/>
              <a:gd name="T65" fmla="*/ 304989 h 176"/>
              <a:gd name="T66" fmla="*/ 484179 w 179"/>
              <a:gd name="T67" fmla="*/ 299009 h 176"/>
              <a:gd name="T68" fmla="*/ 400493 w 179"/>
              <a:gd name="T69" fmla="*/ 293029 h 176"/>
              <a:gd name="T70" fmla="*/ 370606 w 179"/>
              <a:gd name="T71" fmla="*/ 322930 h 176"/>
              <a:gd name="T72" fmla="*/ 370606 w 179"/>
              <a:gd name="T73" fmla="*/ 322930 h 176"/>
              <a:gd name="T74" fmla="*/ 394516 w 179"/>
              <a:gd name="T75" fmla="*/ 352831 h 176"/>
              <a:gd name="T76" fmla="*/ 448314 w 179"/>
              <a:gd name="T77" fmla="*/ 358811 h 176"/>
              <a:gd name="T78" fmla="*/ 370606 w 179"/>
              <a:gd name="T79" fmla="*/ 448514 h 176"/>
              <a:gd name="T80" fmla="*/ 155415 w 179"/>
              <a:gd name="T81" fmla="*/ 424593 h 176"/>
              <a:gd name="T82" fmla="*/ 0 w 179"/>
              <a:gd name="T83" fmla="*/ 484395 h 176"/>
              <a:gd name="T84" fmla="*/ 0 w 179"/>
              <a:gd name="T85" fmla="*/ 484395 h 176"/>
              <a:gd name="T86" fmla="*/ 0 w 179"/>
              <a:gd name="T87" fmla="*/ 484395 h 176"/>
              <a:gd name="T88" fmla="*/ 0 w 179"/>
              <a:gd name="T89" fmla="*/ 484395 h 176"/>
              <a:gd name="T90" fmla="*/ 0 w 179"/>
              <a:gd name="T91" fmla="*/ 484395 h 176"/>
              <a:gd name="T92" fmla="*/ 149438 w 179"/>
              <a:gd name="T93" fmla="*/ 562137 h 1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79" h="176">
                <a:moveTo>
                  <a:pt x="25" y="94"/>
                </a:moveTo>
                <a:cubicBezTo>
                  <a:pt x="61" y="94"/>
                  <a:pt x="61" y="94"/>
                  <a:pt x="61" y="94"/>
                </a:cubicBezTo>
                <a:cubicBezTo>
                  <a:pt x="73" y="111"/>
                  <a:pt x="73" y="111"/>
                  <a:pt x="73" y="111"/>
                </a:cubicBezTo>
                <a:cubicBezTo>
                  <a:pt x="64" y="110"/>
                  <a:pt x="64" y="110"/>
                  <a:pt x="64" y="110"/>
                </a:cubicBezTo>
                <a:cubicBezTo>
                  <a:pt x="61" y="110"/>
                  <a:pt x="59" y="112"/>
                  <a:pt x="59" y="115"/>
                </a:cubicBezTo>
                <a:cubicBezTo>
                  <a:pt x="59" y="115"/>
                  <a:pt x="59" y="115"/>
                  <a:pt x="59" y="115"/>
                </a:cubicBezTo>
                <a:cubicBezTo>
                  <a:pt x="59" y="118"/>
                  <a:pt x="61" y="120"/>
                  <a:pt x="63" y="120"/>
                </a:cubicBezTo>
                <a:cubicBezTo>
                  <a:pt x="77" y="121"/>
                  <a:pt x="77" y="121"/>
                  <a:pt x="77" y="121"/>
                </a:cubicBezTo>
                <a:cubicBezTo>
                  <a:pt x="78" y="121"/>
                  <a:pt x="79" y="121"/>
                  <a:pt x="80" y="120"/>
                </a:cubicBezTo>
                <a:cubicBezTo>
                  <a:pt x="120" y="175"/>
                  <a:pt x="120" y="175"/>
                  <a:pt x="120" y="175"/>
                </a:cubicBezTo>
                <a:cubicBezTo>
                  <a:pt x="129" y="176"/>
                  <a:pt x="129" y="176"/>
                  <a:pt x="129" y="176"/>
                </a:cubicBezTo>
                <a:cubicBezTo>
                  <a:pt x="102" y="114"/>
                  <a:pt x="102" y="114"/>
                  <a:pt x="102" y="114"/>
                </a:cubicBezTo>
                <a:cubicBezTo>
                  <a:pt x="103" y="98"/>
                  <a:pt x="103" y="98"/>
                  <a:pt x="103" y="98"/>
                </a:cubicBezTo>
                <a:cubicBezTo>
                  <a:pt x="103" y="98"/>
                  <a:pt x="122" y="100"/>
                  <a:pt x="128" y="99"/>
                </a:cubicBezTo>
                <a:cubicBezTo>
                  <a:pt x="134" y="98"/>
                  <a:pt x="140" y="97"/>
                  <a:pt x="140" y="97"/>
                </a:cubicBezTo>
                <a:cubicBezTo>
                  <a:pt x="163" y="133"/>
                  <a:pt x="163" y="133"/>
                  <a:pt x="163" y="133"/>
                </a:cubicBezTo>
                <a:cubicBezTo>
                  <a:pt x="175" y="134"/>
                  <a:pt x="175" y="134"/>
                  <a:pt x="175" y="134"/>
                </a:cubicBezTo>
                <a:cubicBezTo>
                  <a:pt x="166" y="95"/>
                  <a:pt x="166" y="95"/>
                  <a:pt x="166" y="95"/>
                </a:cubicBezTo>
                <a:cubicBezTo>
                  <a:pt x="169" y="94"/>
                  <a:pt x="175" y="93"/>
                  <a:pt x="177" y="91"/>
                </a:cubicBezTo>
                <a:cubicBezTo>
                  <a:pt x="177" y="91"/>
                  <a:pt x="177" y="91"/>
                  <a:pt x="177" y="91"/>
                </a:cubicBezTo>
                <a:cubicBezTo>
                  <a:pt x="177" y="91"/>
                  <a:pt x="177" y="91"/>
                  <a:pt x="177" y="91"/>
                </a:cubicBezTo>
                <a:cubicBezTo>
                  <a:pt x="177" y="90"/>
                  <a:pt x="177" y="90"/>
                  <a:pt x="177" y="90"/>
                </a:cubicBezTo>
                <a:cubicBezTo>
                  <a:pt x="177" y="90"/>
                  <a:pt x="177" y="90"/>
                  <a:pt x="177" y="90"/>
                </a:cubicBezTo>
                <a:cubicBezTo>
                  <a:pt x="176" y="88"/>
                  <a:pt x="169" y="86"/>
                  <a:pt x="167" y="85"/>
                </a:cubicBezTo>
                <a:cubicBezTo>
                  <a:pt x="179" y="47"/>
                  <a:pt x="179" y="47"/>
                  <a:pt x="179" y="47"/>
                </a:cubicBezTo>
                <a:cubicBezTo>
                  <a:pt x="168" y="47"/>
                  <a:pt x="168" y="47"/>
                  <a:pt x="168" y="47"/>
                </a:cubicBezTo>
                <a:cubicBezTo>
                  <a:pt x="141" y="80"/>
                  <a:pt x="141" y="80"/>
                  <a:pt x="141" y="80"/>
                </a:cubicBezTo>
                <a:cubicBezTo>
                  <a:pt x="141" y="80"/>
                  <a:pt x="135" y="78"/>
                  <a:pt x="129" y="77"/>
                </a:cubicBezTo>
                <a:cubicBezTo>
                  <a:pt x="123" y="76"/>
                  <a:pt x="104" y="75"/>
                  <a:pt x="104" y="75"/>
                </a:cubicBezTo>
                <a:cubicBezTo>
                  <a:pt x="105" y="60"/>
                  <a:pt x="105" y="60"/>
                  <a:pt x="105" y="60"/>
                </a:cubicBezTo>
                <a:cubicBezTo>
                  <a:pt x="138" y="1"/>
                  <a:pt x="138" y="1"/>
                  <a:pt x="138" y="1"/>
                </a:cubicBezTo>
                <a:cubicBezTo>
                  <a:pt x="129" y="0"/>
                  <a:pt x="129" y="0"/>
                  <a:pt x="129" y="0"/>
                </a:cubicBezTo>
                <a:cubicBezTo>
                  <a:pt x="83" y="51"/>
                  <a:pt x="83" y="51"/>
                  <a:pt x="83" y="51"/>
                </a:cubicBezTo>
                <a:cubicBezTo>
                  <a:pt x="83" y="51"/>
                  <a:pt x="82" y="50"/>
                  <a:pt x="81" y="50"/>
                </a:cubicBezTo>
                <a:cubicBezTo>
                  <a:pt x="67" y="49"/>
                  <a:pt x="67" y="49"/>
                  <a:pt x="67" y="49"/>
                </a:cubicBezTo>
                <a:cubicBezTo>
                  <a:pt x="64" y="49"/>
                  <a:pt x="62" y="51"/>
                  <a:pt x="62" y="54"/>
                </a:cubicBezTo>
                <a:cubicBezTo>
                  <a:pt x="62" y="54"/>
                  <a:pt x="62" y="54"/>
                  <a:pt x="62" y="54"/>
                </a:cubicBezTo>
                <a:cubicBezTo>
                  <a:pt x="62" y="57"/>
                  <a:pt x="64" y="59"/>
                  <a:pt x="66" y="59"/>
                </a:cubicBezTo>
                <a:cubicBezTo>
                  <a:pt x="75" y="60"/>
                  <a:pt x="75" y="60"/>
                  <a:pt x="75" y="60"/>
                </a:cubicBezTo>
                <a:cubicBezTo>
                  <a:pt x="62" y="75"/>
                  <a:pt x="62" y="75"/>
                  <a:pt x="62" y="75"/>
                </a:cubicBezTo>
                <a:cubicBezTo>
                  <a:pt x="26" y="71"/>
                  <a:pt x="26" y="71"/>
                  <a:pt x="26" y="71"/>
                </a:cubicBezTo>
                <a:cubicBezTo>
                  <a:pt x="21" y="71"/>
                  <a:pt x="0" y="77"/>
                  <a:pt x="0" y="81"/>
                </a:cubicBezTo>
                <a:cubicBezTo>
                  <a:pt x="0" y="81"/>
                  <a:pt x="0" y="81"/>
                  <a:pt x="0" y="81"/>
                </a:cubicBezTo>
                <a:cubicBezTo>
                  <a:pt x="0" y="81"/>
                  <a:pt x="0" y="81"/>
                  <a:pt x="0" y="81"/>
                </a:cubicBezTo>
                <a:cubicBezTo>
                  <a:pt x="0" y="81"/>
                  <a:pt x="0" y="81"/>
                  <a:pt x="0" y="81"/>
                </a:cubicBezTo>
                <a:cubicBezTo>
                  <a:pt x="0" y="81"/>
                  <a:pt x="0" y="81"/>
                  <a:pt x="0" y="81"/>
                </a:cubicBezTo>
                <a:cubicBezTo>
                  <a:pt x="0" y="86"/>
                  <a:pt x="19" y="94"/>
                  <a:pt x="25" y="94"/>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4" name="Picture 23" descr="A blue and white robot&#10;&#10;Description automatically generated with low confidence">
            <a:extLst>
              <a:ext uri="{FF2B5EF4-FFF2-40B4-BE49-F238E27FC236}">
                <a16:creationId xmlns:a16="http://schemas.microsoft.com/office/drawing/2014/main" id="{440934BB-7693-3348-8228-4ED47DB74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990" y="7707770"/>
            <a:ext cx="15133488" cy="6756021"/>
          </a:xfrm>
          <a:prstGeom prst="rect">
            <a:avLst/>
          </a:prstGeom>
        </p:spPr>
      </p:pic>
      <p:sp>
        <p:nvSpPr>
          <p:cNvPr id="8" name="TextBox 7">
            <a:extLst>
              <a:ext uri="{FF2B5EF4-FFF2-40B4-BE49-F238E27FC236}">
                <a16:creationId xmlns:a16="http://schemas.microsoft.com/office/drawing/2014/main" id="{2D7DAEF0-E245-1644-91DF-210E613A7BB4}"/>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28</a:t>
            </a:r>
          </a:p>
        </p:txBody>
      </p:sp>
    </p:spTree>
    <p:extLst>
      <p:ext uri="{BB962C8B-B14F-4D97-AF65-F5344CB8AC3E}">
        <p14:creationId xmlns:p14="http://schemas.microsoft.com/office/powerpoint/2010/main" val="26788519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05915420-AFE5-8248-8E4D-19F179B5973B}"/>
              </a:ext>
            </a:extLst>
          </p:cNvPr>
          <p:cNvGrpSpPr/>
          <p:nvPr/>
        </p:nvGrpSpPr>
        <p:grpSpPr>
          <a:xfrm>
            <a:off x="9348929" y="5538584"/>
            <a:ext cx="12978063" cy="5481154"/>
            <a:chOff x="10628440" y="5894184"/>
            <a:chExt cx="12978063" cy="5481154"/>
          </a:xfrm>
        </p:grpSpPr>
        <p:sp>
          <p:nvSpPr>
            <p:cNvPr id="9" name="01">
              <a:extLst>
                <a:ext uri="{FF2B5EF4-FFF2-40B4-BE49-F238E27FC236}">
                  <a16:creationId xmlns:a16="http://schemas.microsoft.com/office/drawing/2014/main" id="{23E0FB4B-111E-5445-8352-E29CBA4F1437}"/>
                </a:ext>
              </a:extLst>
            </p:cNvPr>
            <p:cNvSpPr txBox="1"/>
            <p:nvPr/>
          </p:nvSpPr>
          <p:spPr>
            <a:xfrm>
              <a:off x="10628440" y="5894184"/>
              <a:ext cx="1596189" cy="1112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lnSpc>
                  <a:spcPct val="80000"/>
                </a:lnSpc>
                <a:defRPr sz="12000" cap="all" baseline="10000">
                  <a:solidFill>
                    <a:srgbClr val="CBAD69"/>
                  </a:solidFill>
                  <a:latin typeface="+mn-lt"/>
                  <a:ea typeface="+mn-ea"/>
                  <a:cs typeface="+mn-cs"/>
                  <a:sym typeface="Montserrat-Bold"/>
                </a:defRPr>
              </a:lvl1pPr>
            </a:lstStyle>
            <a:p>
              <a:r>
                <a:rPr dirty="0">
                  <a:solidFill>
                    <a:srgbClr val="231D88"/>
                  </a:solidFill>
                </a:rPr>
                <a:t>01</a:t>
              </a:r>
            </a:p>
          </p:txBody>
        </p:sp>
        <p:sp>
          <p:nvSpPr>
            <p:cNvPr id="10" name="Lorem Ipsum is simply dummy text of the printing and typesetting industry.">
              <a:extLst>
                <a:ext uri="{FF2B5EF4-FFF2-40B4-BE49-F238E27FC236}">
                  <a16:creationId xmlns:a16="http://schemas.microsoft.com/office/drawing/2014/main" id="{53E271ED-9CD0-FA4E-BE6F-C75F49863539}"/>
                </a:ext>
              </a:extLst>
            </p:cNvPr>
            <p:cNvSpPr txBox="1"/>
            <p:nvPr/>
          </p:nvSpPr>
          <p:spPr>
            <a:xfrm>
              <a:off x="12224629" y="5894184"/>
              <a:ext cx="11381874" cy="178690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l"/>
            </a:lstStyle>
            <a:p>
              <a:r>
                <a:rPr lang="en-US" sz="3600" dirty="0">
                  <a:solidFill>
                    <a:schemeClr val="bg1"/>
                  </a:solidFill>
                </a:rPr>
                <a:t>Pharmaceuticals do not experience temperature deviation</a:t>
              </a:r>
            </a:p>
          </p:txBody>
        </p:sp>
        <p:sp>
          <p:nvSpPr>
            <p:cNvPr id="11" name="01">
              <a:extLst>
                <a:ext uri="{FF2B5EF4-FFF2-40B4-BE49-F238E27FC236}">
                  <a16:creationId xmlns:a16="http://schemas.microsoft.com/office/drawing/2014/main" id="{A7037D10-947C-0941-AE63-761D5FEEAC3D}"/>
                </a:ext>
              </a:extLst>
            </p:cNvPr>
            <p:cNvSpPr txBox="1"/>
            <p:nvPr/>
          </p:nvSpPr>
          <p:spPr>
            <a:xfrm>
              <a:off x="10628440" y="7741307"/>
              <a:ext cx="1596189" cy="1112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lnSpc>
                  <a:spcPct val="80000"/>
                </a:lnSpc>
                <a:defRPr sz="12000" cap="all" baseline="10000">
                  <a:solidFill>
                    <a:srgbClr val="CBAD69"/>
                  </a:solidFill>
                  <a:latin typeface="+mn-lt"/>
                  <a:ea typeface="+mn-ea"/>
                  <a:cs typeface="+mn-cs"/>
                  <a:sym typeface="Montserrat-Bold"/>
                </a:defRPr>
              </a:lvl1pPr>
            </a:lstStyle>
            <a:p>
              <a:r>
                <a:rPr dirty="0">
                  <a:solidFill>
                    <a:srgbClr val="231D88"/>
                  </a:solidFill>
                </a:rPr>
                <a:t>0</a:t>
              </a:r>
              <a:r>
                <a:rPr lang="en-US" dirty="0">
                  <a:solidFill>
                    <a:srgbClr val="231D88"/>
                  </a:solidFill>
                </a:rPr>
                <a:t>2</a:t>
              </a:r>
              <a:endParaRPr dirty="0">
                <a:solidFill>
                  <a:srgbClr val="231D88"/>
                </a:solidFill>
              </a:endParaRPr>
            </a:p>
          </p:txBody>
        </p:sp>
        <p:sp>
          <p:nvSpPr>
            <p:cNvPr id="12" name="Lorem Ipsum is simply dummy text of the printing and typesetting industry.">
              <a:extLst>
                <a:ext uri="{FF2B5EF4-FFF2-40B4-BE49-F238E27FC236}">
                  <a16:creationId xmlns:a16="http://schemas.microsoft.com/office/drawing/2014/main" id="{363DEED4-3A22-C948-8AD0-306DDB7B4B69}"/>
                </a:ext>
              </a:extLst>
            </p:cNvPr>
            <p:cNvSpPr txBox="1"/>
            <p:nvPr/>
          </p:nvSpPr>
          <p:spPr>
            <a:xfrm>
              <a:off x="12224629" y="7741307"/>
              <a:ext cx="11381874" cy="178690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l"/>
            </a:lstStyle>
            <a:p>
              <a:r>
                <a:rPr lang="en-US" sz="3600" dirty="0">
                  <a:solidFill>
                    <a:schemeClr val="bg1"/>
                  </a:solidFill>
                </a:rPr>
                <a:t>Container has no critical parts failure</a:t>
              </a:r>
            </a:p>
          </p:txBody>
        </p:sp>
        <p:sp>
          <p:nvSpPr>
            <p:cNvPr id="16" name="01">
              <a:extLst>
                <a:ext uri="{FF2B5EF4-FFF2-40B4-BE49-F238E27FC236}">
                  <a16:creationId xmlns:a16="http://schemas.microsoft.com/office/drawing/2014/main" id="{E973B261-6891-264A-9884-E0F913E82DE3}"/>
                </a:ext>
              </a:extLst>
            </p:cNvPr>
            <p:cNvSpPr txBox="1"/>
            <p:nvPr/>
          </p:nvSpPr>
          <p:spPr>
            <a:xfrm>
              <a:off x="10628440" y="9588430"/>
              <a:ext cx="1596189" cy="1112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lnSpc>
                  <a:spcPct val="80000"/>
                </a:lnSpc>
                <a:defRPr sz="12000" cap="all" baseline="10000">
                  <a:solidFill>
                    <a:srgbClr val="CBAD69"/>
                  </a:solidFill>
                  <a:latin typeface="+mn-lt"/>
                  <a:ea typeface="+mn-ea"/>
                  <a:cs typeface="+mn-cs"/>
                  <a:sym typeface="Montserrat-Bold"/>
                </a:defRPr>
              </a:lvl1pPr>
            </a:lstStyle>
            <a:p>
              <a:r>
                <a:rPr dirty="0">
                  <a:solidFill>
                    <a:srgbClr val="231D88"/>
                  </a:solidFill>
                </a:rPr>
                <a:t>0</a:t>
              </a:r>
              <a:r>
                <a:rPr lang="en-US" dirty="0">
                  <a:solidFill>
                    <a:srgbClr val="231D88"/>
                  </a:solidFill>
                </a:rPr>
                <a:t>3</a:t>
              </a:r>
              <a:endParaRPr dirty="0">
                <a:solidFill>
                  <a:srgbClr val="231D88"/>
                </a:solidFill>
              </a:endParaRPr>
            </a:p>
          </p:txBody>
        </p:sp>
        <p:sp>
          <p:nvSpPr>
            <p:cNvPr id="17" name="Lorem Ipsum is simply dummy text of the printing and typesetting industry.">
              <a:extLst>
                <a:ext uri="{FF2B5EF4-FFF2-40B4-BE49-F238E27FC236}">
                  <a16:creationId xmlns:a16="http://schemas.microsoft.com/office/drawing/2014/main" id="{DF31F8B7-867F-E94A-8A1C-FBE934EF5DA9}"/>
                </a:ext>
              </a:extLst>
            </p:cNvPr>
            <p:cNvSpPr txBox="1"/>
            <p:nvPr/>
          </p:nvSpPr>
          <p:spPr>
            <a:xfrm>
              <a:off x="12224629" y="9588430"/>
              <a:ext cx="11381874" cy="178690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l"/>
            </a:lstStyle>
            <a:p>
              <a:r>
                <a:rPr lang="en-US" sz="3600" dirty="0">
                  <a:solidFill>
                    <a:schemeClr val="bg1"/>
                  </a:solidFill>
                </a:rPr>
                <a:t>Container </a:t>
              </a:r>
              <a:r>
                <a:rPr lang="en-US" altLang="zh-TW" sz="3600" dirty="0">
                  <a:solidFill>
                    <a:schemeClr val="bg1"/>
                  </a:solidFill>
                </a:rPr>
                <a:t>is performing according to design</a:t>
              </a:r>
              <a:endParaRPr lang="en-US" sz="3600" dirty="0">
                <a:solidFill>
                  <a:schemeClr val="bg1"/>
                </a:solidFill>
              </a:endParaRPr>
            </a:p>
          </p:txBody>
        </p:sp>
      </p:grpSp>
      <p:sp>
        <p:nvSpPr>
          <p:cNvPr id="45" name="Rectangle 44">
            <a:extLst>
              <a:ext uri="{FF2B5EF4-FFF2-40B4-BE49-F238E27FC236}">
                <a16:creationId xmlns:a16="http://schemas.microsoft.com/office/drawing/2014/main" id="{AFDEEA14-2004-3444-B883-093A47DFAF29}"/>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29F90AF-D717-D94D-A45C-7C032CC14814}"/>
              </a:ext>
            </a:extLst>
          </p:cNvPr>
          <p:cNvGrpSpPr/>
          <p:nvPr/>
        </p:nvGrpSpPr>
        <p:grpSpPr>
          <a:xfrm>
            <a:off x="-24064" y="580704"/>
            <a:ext cx="24408064" cy="1799641"/>
            <a:chOff x="-24064" y="580704"/>
            <a:chExt cx="24408064" cy="1799641"/>
          </a:xfrm>
        </p:grpSpPr>
        <p:sp>
          <p:nvSpPr>
            <p:cNvPr id="22" name="Timeline">
              <a:extLst>
                <a:ext uri="{FF2B5EF4-FFF2-40B4-BE49-F238E27FC236}">
                  <a16:creationId xmlns:a16="http://schemas.microsoft.com/office/drawing/2014/main" id="{B0265C1B-4C66-3A40-87DD-9D47E19EDA0D}"/>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What is a safe delivery of shipment?</a:t>
              </a:r>
            </a:p>
          </p:txBody>
        </p:sp>
        <p:grpSp>
          <p:nvGrpSpPr>
            <p:cNvPr id="23" name="Google Shape;10053;p76">
              <a:extLst>
                <a:ext uri="{FF2B5EF4-FFF2-40B4-BE49-F238E27FC236}">
                  <a16:creationId xmlns:a16="http://schemas.microsoft.com/office/drawing/2014/main" id="{76A6DBC5-A24F-0241-A4ED-2FF01927F55C}"/>
                </a:ext>
              </a:extLst>
            </p:cNvPr>
            <p:cNvGrpSpPr/>
            <p:nvPr/>
          </p:nvGrpSpPr>
          <p:grpSpPr>
            <a:xfrm rot="20628347">
              <a:off x="21977544" y="614788"/>
              <a:ext cx="2160153" cy="1539990"/>
              <a:chOff x="3988156" y="1568461"/>
              <a:chExt cx="349052" cy="230050"/>
            </a:xfrm>
            <a:solidFill>
              <a:schemeClr val="accent2">
                <a:lumMod val="50000"/>
              </a:schemeClr>
            </a:solidFill>
          </p:grpSpPr>
          <p:sp>
            <p:nvSpPr>
              <p:cNvPr id="25" name="Google Shape;10054;p76">
                <a:extLst>
                  <a:ext uri="{FF2B5EF4-FFF2-40B4-BE49-F238E27FC236}">
                    <a16:creationId xmlns:a16="http://schemas.microsoft.com/office/drawing/2014/main" id="{873B3464-3E73-5C45-A8BA-416D4B1D801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5;p76">
                <a:extLst>
                  <a:ext uri="{FF2B5EF4-FFF2-40B4-BE49-F238E27FC236}">
                    <a16:creationId xmlns:a16="http://schemas.microsoft.com/office/drawing/2014/main" id="{AE5828EF-A32A-A34F-B3FE-B996FD8B3438}"/>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6;p76">
                <a:extLst>
                  <a:ext uri="{FF2B5EF4-FFF2-40B4-BE49-F238E27FC236}">
                    <a16:creationId xmlns:a16="http://schemas.microsoft.com/office/drawing/2014/main" id="{587D4A78-C0E7-A340-938F-AAC623A59C35}"/>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7;p76">
                <a:extLst>
                  <a:ext uri="{FF2B5EF4-FFF2-40B4-BE49-F238E27FC236}">
                    <a16:creationId xmlns:a16="http://schemas.microsoft.com/office/drawing/2014/main" id="{AAC74053-CA84-CD45-A174-17E088E1B164}"/>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8;p76">
                <a:extLst>
                  <a:ext uri="{FF2B5EF4-FFF2-40B4-BE49-F238E27FC236}">
                    <a16:creationId xmlns:a16="http://schemas.microsoft.com/office/drawing/2014/main" id="{72064AB6-5667-0343-8711-A5C54CEC0B80}"/>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59;p76">
                <a:extLst>
                  <a:ext uri="{FF2B5EF4-FFF2-40B4-BE49-F238E27FC236}">
                    <a16:creationId xmlns:a16="http://schemas.microsoft.com/office/drawing/2014/main" id="{897D9A3B-91E0-FD41-8C55-D6DF38B81296}"/>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10060;p76">
                <a:extLst>
                  <a:ext uri="{FF2B5EF4-FFF2-40B4-BE49-F238E27FC236}">
                    <a16:creationId xmlns:a16="http://schemas.microsoft.com/office/drawing/2014/main" id="{853DA8FC-A3D3-CC4B-A0AE-FAE29E4CE840}"/>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4" name="Rectangle 23">
              <a:extLst>
                <a:ext uri="{FF2B5EF4-FFF2-40B4-BE49-F238E27FC236}">
                  <a16:creationId xmlns:a16="http://schemas.microsoft.com/office/drawing/2014/main" id="{5C987036-E86C-974E-9BC6-610CBC0BCA0C}"/>
                </a:ext>
              </a:extLst>
            </p:cNvPr>
            <p:cNvSpPr/>
            <p:nvPr/>
          </p:nvSpPr>
          <p:spPr>
            <a:xfrm>
              <a:off x="-24064" y="2199364"/>
              <a:ext cx="21579840" cy="180981"/>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6" name="Picture 5">
            <a:extLst>
              <a:ext uri="{FF2B5EF4-FFF2-40B4-BE49-F238E27FC236}">
                <a16:creationId xmlns:a16="http://schemas.microsoft.com/office/drawing/2014/main" id="{F31A5D6E-72B8-3C4C-896E-FECB884C8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4" y="7101533"/>
            <a:ext cx="8806243" cy="6614467"/>
          </a:xfrm>
          <a:prstGeom prst="rect">
            <a:avLst/>
          </a:prstGeom>
        </p:spPr>
      </p:pic>
      <p:sp>
        <p:nvSpPr>
          <p:cNvPr id="33" name="TextBox 32">
            <a:extLst>
              <a:ext uri="{FF2B5EF4-FFF2-40B4-BE49-F238E27FC236}">
                <a16:creationId xmlns:a16="http://schemas.microsoft.com/office/drawing/2014/main" id="{9D43D724-C5AE-5F4A-B66D-9E22C7DF8A46}"/>
              </a:ext>
            </a:extLst>
          </p:cNvPr>
          <p:cNvSpPr txBox="1"/>
          <p:nvPr/>
        </p:nvSpPr>
        <p:spPr>
          <a:xfrm>
            <a:off x="23502597" y="12626134"/>
            <a:ext cx="310983"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bg1"/>
                </a:solidFill>
                <a:latin typeface="+mn-lt"/>
              </a:rPr>
              <a:t>2</a:t>
            </a:r>
            <a:endParaRPr kumimoji="0" lang="en-US" sz="3600" b="1" i="0" u="sng" strike="noStrike" cap="none" spc="0" normalizeH="0" baseline="0" dirty="0">
              <a:ln>
                <a:noFill/>
              </a:ln>
              <a:solidFill>
                <a:schemeClr val="bg1"/>
              </a:solidFill>
              <a:effectLst/>
              <a:uFillTx/>
              <a:latin typeface="+mn-lt"/>
              <a:sym typeface="Montserrat Light"/>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Season vs. Temperature Deviation Rate</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367599" y="5564528"/>
            <a:ext cx="19624738"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Temperature deviation often happens in summer</a:t>
            </a:r>
          </a:p>
          <a:p>
            <a:pPr marL="571500" indent="-571500" algn="l">
              <a:buFont typeface="Arial" panose="020B0604020202020204" pitchFamily="34" charset="0"/>
              <a:buChar char="•"/>
            </a:pPr>
            <a:r>
              <a:rPr lang="en-US" sz="3600" dirty="0">
                <a:solidFill>
                  <a:schemeClr val="tx1"/>
                </a:solidFill>
              </a:rPr>
              <a:t>Reported temperature deviations show the same trend against the season factor</a:t>
            </a:r>
          </a:p>
        </p:txBody>
      </p:sp>
      <p:grpSp>
        <p:nvGrpSpPr>
          <p:cNvPr id="10" name="Group 9">
            <a:extLst>
              <a:ext uri="{FF2B5EF4-FFF2-40B4-BE49-F238E27FC236}">
                <a16:creationId xmlns:a16="http://schemas.microsoft.com/office/drawing/2014/main" id="{5BC0EBCA-7219-3D4B-841D-C3BE9E2C8C1F}"/>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357E5196-7BBB-A64F-9CBF-AC78BF7C0170}"/>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FF1C8F-BC48-0843-8D8E-973FAFE99046}"/>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A7151B4B-0E20-614B-86E6-F978BAB4E3CF}"/>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22" name="Google Shape;10053;p76">
                <a:extLst>
                  <a:ext uri="{FF2B5EF4-FFF2-40B4-BE49-F238E27FC236}">
                    <a16:creationId xmlns:a16="http://schemas.microsoft.com/office/drawing/2014/main" id="{F7E98FBB-B69B-2D4C-B79A-7696FA35783B}"/>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4" name="Google Shape;10054;p76">
                  <a:extLst>
                    <a:ext uri="{FF2B5EF4-FFF2-40B4-BE49-F238E27FC236}">
                      <a16:creationId xmlns:a16="http://schemas.microsoft.com/office/drawing/2014/main" id="{92280DEE-FAA5-8246-BE1A-F510D265ED7D}"/>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5;p76">
                  <a:extLst>
                    <a:ext uri="{FF2B5EF4-FFF2-40B4-BE49-F238E27FC236}">
                      <a16:creationId xmlns:a16="http://schemas.microsoft.com/office/drawing/2014/main" id="{053A0907-8EF8-6444-B128-A16412B914E5}"/>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6;p76">
                  <a:extLst>
                    <a:ext uri="{FF2B5EF4-FFF2-40B4-BE49-F238E27FC236}">
                      <a16:creationId xmlns:a16="http://schemas.microsoft.com/office/drawing/2014/main" id="{A233468F-CB7E-EB48-AD7D-A0435A94395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7;p76">
                  <a:extLst>
                    <a:ext uri="{FF2B5EF4-FFF2-40B4-BE49-F238E27FC236}">
                      <a16:creationId xmlns:a16="http://schemas.microsoft.com/office/drawing/2014/main" id="{A8A1C09A-B689-AF4D-A2EA-81EB7F5B104D}"/>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8;p76">
                  <a:extLst>
                    <a:ext uri="{FF2B5EF4-FFF2-40B4-BE49-F238E27FC236}">
                      <a16:creationId xmlns:a16="http://schemas.microsoft.com/office/drawing/2014/main" id="{E1872193-4FE8-7A49-AB79-57464388562A}"/>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9;p76">
                  <a:extLst>
                    <a:ext uri="{FF2B5EF4-FFF2-40B4-BE49-F238E27FC236}">
                      <a16:creationId xmlns:a16="http://schemas.microsoft.com/office/drawing/2014/main" id="{B0F43C1F-AE2B-054B-950A-25197A2039EE}"/>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60;p76">
                  <a:extLst>
                    <a:ext uri="{FF2B5EF4-FFF2-40B4-BE49-F238E27FC236}">
                      <a16:creationId xmlns:a16="http://schemas.microsoft.com/office/drawing/2014/main" id="{9F3F9371-DDB5-064F-A072-C61CD8AB6986}"/>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Rectangle 22">
                <a:extLst>
                  <a:ext uri="{FF2B5EF4-FFF2-40B4-BE49-F238E27FC236}">
                    <a16:creationId xmlns:a16="http://schemas.microsoft.com/office/drawing/2014/main" id="{587708B0-78F3-F14F-A270-D409AFF3677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31" name="Picture 30">
            <a:extLst>
              <a:ext uri="{FF2B5EF4-FFF2-40B4-BE49-F238E27FC236}">
                <a16:creationId xmlns:a16="http://schemas.microsoft.com/office/drawing/2014/main" id="{D25473A0-FB73-014F-AA00-BC14E6B5B05E}"/>
              </a:ext>
            </a:extLst>
          </p:cNvPr>
          <p:cNvPicPr/>
          <p:nvPr/>
        </p:nvPicPr>
        <p:blipFill>
          <a:blip r:embed="rId2"/>
          <a:stretch>
            <a:fillRect/>
          </a:stretch>
        </p:blipFill>
        <p:spPr>
          <a:xfrm>
            <a:off x="3358040" y="7518418"/>
            <a:ext cx="17667920" cy="5218430"/>
          </a:xfrm>
          <a:prstGeom prst="rect">
            <a:avLst/>
          </a:prstGeom>
        </p:spPr>
      </p:pic>
      <p:sp>
        <p:nvSpPr>
          <p:cNvPr id="19" name="TextBox 18">
            <a:extLst>
              <a:ext uri="{FF2B5EF4-FFF2-40B4-BE49-F238E27FC236}">
                <a16:creationId xmlns:a16="http://schemas.microsoft.com/office/drawing/2014/main" id="{58AA3FCE-ADBA-7645-A2E8-B00692842CC4}"/>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29</a:t>
            </a:r>
          </a:p>
        </p:txBody>
      </p:sp>
    </p:spTree>
    <p:extLst>
      <p:ext uri="{BB962C8B-B14F-4D97-AF65-F5344CB8AC3E}">
        <p14:creationId xmlns:p14="http://schemas.microsoft.com/office/powerpoint/2010/main" val="1180098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Delta vs. Temperature Deviation Rate</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367599" y="4792049"/>
            <a:ext cx="20447996" cy="207133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When the Delta is extremely high or low, the temperature deviation rate is 100%</a:t>
            </a:r>
          </a:p>
          <a:p>
            <a:pPr marL="571500" indent="-571500" algn="l">
              <a:buFont typeface="Arial" panose="020B0604020202020204" pitchFamily="34" charset="0"/>
              <a:buChar char="•"/>
            </a:pPr>
            <a:r>
              <a:rPr lang="en-US" sz="3600" dirty="0">
                <a:solidFill>
                  <a:schemeClr val="tx1"/>
                </a:solidFill>
              </a:rPr>
              <a:t>The temperature deviation rate minimizes when Delta is between -10°C and 10°C and starts to exponentially increase when Delta is over 10°C or below -10°C. </a:t>
            </a:r>
          </a:p>
        </p:txBody>
      </p:sp>
      <p:grpSp>
        <p:nvGrpSpPr>
          <p:cNvPr id="10" name="Group 9">
            <a:extLst>
              <a:ext uri="{FF2B5EF4-FFF2-40B4-BE49-F238E27FC236}">
                <a16:creationId xmlns:a16="http://schemas.microsoft.com/office/drawing/2014/main" id="{5BC0EBCA-7219-3D4B-841D-C3BE9E2C8C1F}"/>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357E5196-7BBB-A64F-9CBF-AC78BF7C0170}"/>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FF1C8F-BC48-0843-8D8E-973FAFE99046}"/>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A7151B4B-0E20-614B-86E6-F978BAB4E3CF}"/>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22" name="Google Shape;10053;p76">
                <a:extLst>
                  <a:ext uri="{FF2B5EF4-FFF2-40B4-BE49-F238E27FC236}">
                    <a16:creationId xmlns:a16="http://schemas.microsoft.com/office/drawing/2014/main" id="{F7E98FBB-B69B-2D4C-B79A-7696FA35783B}"/>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4" name="Google Shape;10054;p76">
                  <a:extLst>
                    <a:ext uri="{FF2B5EF4-FFF2-40B4-BE49-F238E27FC236}">
                      <a16:creationId xmlns:a16="http://schemas.microsoft.com/office/drawing/2014/main" id="{92280DEE-FAA5-8246-BE1A-F510D265ED7D}"/>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5;p76">
                  <a:extLst>
                    <a:ext uri="{FF2B5EF4-FFF2-40B4-BE49-F238E27FC236}">
                      <a16:creationId xmlns:a16="http://schemas.microsoft.com/office/drawing/2014/main" id="{053A0907-8EF8-6444-B128-A16412B914E5}"/>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6;p76">
                  <a:extLst>
                    <a:ext uri="{FF2B5EF4-FFF2-40B4-BE49-F238E27FC236}">
                      <a16:creationId xmlns:a16="http://schemas.microsoft.com/office/drawing/2014/main" id="{A233468F-CB7E-EB48-AD7D-A0435A94395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7;p76">
                  <a:extLst>
                    <a:ext uri="{FF2B5EF4-FFF2-40B4-BE49-F238E27FC236}">
                      <a16:creationId xmlns:a16="http://schemas.microsoft.com/office/drawing/2014/main" id="{A8A1C09A-B689-AF4D-A2EA-81EB7F5B104D}"/>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8;p76">
                  <a:extLst>
                    <a:ext uri="{FF2B5EF4-FFF2-40B4-BE49-F238E27FC236}">
                      <a16:creationId xmlns:a16="http://schemas.microsoft.com/office/drawing/2014/main" id="{E1872193-4FE8-7A49-AB79-57464388562A}"/>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9;p76">
                  <a:extLst>
                    <a:ext uri="{FF2B5EF4-FFF2-40B4-BE49-F238E27FC236}">
                      <a16:creationId xmlns:a16="http://schemas.microsoft.com/office/drawing/2014/main" id="{B0F43C1F-AE2B-054B-950A-25197A2039EE}"/>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60;p76">
                  <a:extLst>
                    <a:ext uri="{FF2B5EF4-FFF2-40B4-BE49-F238E27FC236}">
                      <a16:creationId xmlns:a16="http://schemas.microsoft.com/office/drawing/2014/main" id="{9F3F9371-DDB5-064F-A072-C61CD8AB6986}"/>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Rectangle 22">
                <a:extLst>
                  <a:ext uri="{FF2B5EF4-FFF2-40B4-BE49-F238E27FC236}">
                    <a16:creationId xmlns:a16="http://schemas.microsoft.com/office/drawing/2014/main" id="{587708B0-78F3-F14F-A270-D409AFF3677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19" name="Picture 18">
            <a:extLst>
              <a:ext uri="{FF2B5EF4-FFF2-40B4-BE49-F238E27FC236}">
                <a16:creationId xmlns:a16="http://schemas.microsoft.com/office/drawing/2014/main" id="{CECEF0D2-11D0-CE42-BB60-FC74B4FB7FE1}"/>
              </a:ext>
            </a:extLst>
          </p:cNvPr>
          <p:cNvPicPr/>
          <p:nvPr/>
        </p:nvPicPr>
        <p:blipFill>
          <a:blip r:embed="rId2"/>
          <a:stretch>
            <a:fillRect/>
          </a:stretch>
        </p:blipFill>
        <p:spPr>
          <a:xfrm>
            <a:off x="4753733" y="7078526"/>
            <a:ext cx="14876534" cy="6115843"/>
          </a:xfrm>
          <a:prstGeom prst="rect">
            <a:avLst/>
          </a:prstGeom>
        </p:spPr>
      </p:pic>
      <p:sp>
        <p:nvSpPr>
          <p:cNvPr id="31" name="TextBox 30">
            <a:extLst>
              <a:ext uri="{FF2B5EF4-FFF2-40B4-BE49-F238E27FC236}">
                <a16:creationId xmlns:a16="http://schemas.microsoft.com/office/drawing/2014/main" id="{0C023D0E-8122-A746-85F4-B2362A2913EE}"/>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30</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317653064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Out of Designed Temperature Duration vs. Temperature Deviation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813210" y="5511226"/>
            <a:ext cx="18757579"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When the ODTD increases from 0 hour to 10 hours, the cumulative temperature deviation rate significantly increases from 0.11 to 0.87. </a:t>
            </a:r>
            <a:endParaRPr kumimoji="0" lang="en-US" sz="3600" b="0" i="0" u="none" strike="noStrike" cap="none" spc="0" normalizeH="0" baseline="0" dirty="0">
              <a:ln>
                <a:noFill/>
              </a:ln>
              <a:solidFill>
                <a:schemeClr val="tx1"/>
              </a:solidFill>
              <a:effectLst/>
              <a:uFillTx/>
              <a:latin typeface="+mn-lt"/>
              <a:sym typeface="Montserrat Light"/>
            </a:endParaRPr>
          </a:p>
        </p:txBody>
      </p:sp>
      <p:grpSp>
        <p:nvGrpSpPr>
          <p:cNvPr id="18" name="Group 17">
            <a:extLst>
              <a:ext uri="{FF2B5EF4-FFF2-40B4-BE49-F238E27FC236}">
                <a16:creationId xmlns:a16="http://schemas.microsoft.com/office/drawing/2014/main" id="{571C4ACA-3A78-6044-888D-FD35DDECDE0D}"/>
              </a:ext>
            </a:extLst>
          </p:cNvPr>
          <p:cNvGrpSpPr/>
          <p:nvPr/>
        </p:nvGrpSpPr>
        <p:grpSpPr>
          <a:xfrm>
            <a:off x="-24064" y="-141297"/>
            <a:ext cx="24408064" cy="2481959"/>
            <a:chOff x="-24064" y="-141297"/>
            <a:chExt cx="24408064" cy="2481959"/>
          </a:xfrm>
        </p:grpSpPr>
        <p:sp>
          <p:nvSpPr>
            <p:cNvPr id="19" name="Rectangle 18">
              <a:extLst>
                <a:ext uri="{FF2B5EF4-FFF2-40B4-BE49-F238E27FC236}">
                  <a16:creationId xmlns:a16="http://schemas.microsoft.com/office/drawing/2014/main" id="{D6D26F49-1204-5644-B921-2ADB0DDFB864}"/>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490CAB3-FCEC-524A-BAC1-05CC372A7604}"/>
                </a:ext>
              </a:extLst>
            </p:cNvPr>
            <p:cNvGrpSpPr/>
            <p:nvPr/>
          </p:nvGrpSpPr>
          <p:grpSpPr>
            <a:xfrm>
              <a:off x="-24064" y="580704"/>
              <a:ext cx="24408064" cy="1755819"/>
              <a:chOff x="-24064" y="580704"/>
              <a:chExt cx="24408064" cy="1755819"/>
            </a:xfrm>
          </p:grpSpPr>
          <p:sp>
            <p:nvSpPr>
              <p:cNvPr id="23" name="Timeline">
                <a:extLst>
                  <a:ext uri="{FF2B5EF4-FFF2-40B4-BE49-F238E27FC236}">
                    <a16:creationId xmlns:a16="http://schemas.microsoft.com/office/drawing/2014/main" id="{A9E24532-489B-BE44-AD72-733EED841EF9}"/>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24" name="Google Shape;10053;p76">
                <a:extLst>
                  <a:ext uri="{FF2B5EF4-FFF2-40B4-BE49-F238E27FC236}">
                    <a16:creationId xmlns:a16="http://schemas.microsoft.com/office/drawing/2014/main" id="{467FC7F9-31AA-F047-ACEE-5860A38AF26D}"/>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6" name="Google Shape;10054;p76">
                  <a:extLst>
                    <a:ext uri="{FF2B5EF4-FFF2-40B4-BE49-F238E27FC236}">
                      <a16:creationId xmlns:a16="http://schemas.microsoft.com/office/drawing/2014/main" id="{8EA9503C-40F2-2640-8C7D-E8C37C90D8D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5;p76">
                  <a:extLst>
                    <a:ext uri="{FF2B5EF4-FFF2-40B4-BE49-F238E27FC236}">
                      <a16:creationId xmlns:a16="http://schemas.microsoft.com/office/drawing/2014/main" id="{8FACA311-E102-AF44-9F6F-86B575A6CE32}"/>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6;p76">
                  <a:extLst>
                    <a:ext uri="{FF2B5EF4-FFF2-40B4-BE49-F238E27FC236}">
                      <a16:creationId xmlns:a16="http://schemas.microsoft.com/office/drawing/2014/main" id="{A1B24544-4160-4C47-9F59-38EA101C1275}"/>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7;p76">
                  <a:extLst>
                    <a:ext uri="{FF2B5EF4-FFF2-40B4-BE49-F238E27FC236}">
                      <a16:creationId xmlns:a16="http://schemas.microsoft.com/office/drawing/2014/main" id="{DB521049-065E-2449-A881-D53B6B53AF09}"/>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58;p76">
                  <a:extLst>
                    <a:ext uri="{FF2B5EF4-FFF2-40B4-BE49-F238E27FC236}">
                      <a16:creationId xmlns:a16="http://schemas.microsoft.com/office/drawing/2014/main" id="{1A173E94-6060-6248-8F71-7B68F3CE0E9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10059;p76">
                  <a:extLst>
                    <a:ext uri="{FF2B5EF4-FFF2-40B4-BE49-F238E27FC236}">
                      <a16:creationId xmlns:a16="http://schemas.microsoft.com/office/drawing/2014/main" id="{E88DE692-F2BC-6543-961D-7FCEEC3063A4}"/>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10060;p76">
                  <a:extLst>
                    <a:ext uri="{FF2B5EF4-FFF2-40B4-BE49-F238E27FC236}">
                      <a16:creationId xmlns:a16="http://schemas.microsoft.com/office/drawing/2014/main" id="{55DBE039-7473-9A46-AF34-190B67789C32}"/>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5" name="Rectangle 24">
                <a:extLst>
                  <a:ext uri="{FF2B5EF4-FFF2-40B4-BE49-F238E27FC236}">
                    <a16:creationId xmlns:a16="http://schemas.microsoft.com/office/drawing/2014/main" id="{746E0048-6613-7E41-8F32-F819CF2A4C7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33" name="Picture 32">
            <a:extLst>
              <a:ext uri="{FF2B5EF4-FFF2-40B4-BE49-F238E27FC236}">
                <a16:creationId xmlns:a16="http://schemas.microsoft.com/office/drawing/2014/main" id="{1136DCB2-3F12-FF42-89AF-A6EC4C6E80C7}"/>
              </a:ext>
            </a:extLst>
          </p:cNvPr>
          <p:cNvPicPr/>
          <p:nvPr/>
        </p:nvPicPr>
        <p:blipFill>
          <a:blip r:embed="rId2"/>
          <a:stretch>
            <a:fillRect/>
          </a:stretch>
        </p:blipFill>
        <p:spPr>
          <a:xfrm>
            <a:off x="11976463" y="7338377"/>
            <a:ext cx="10350546" cy="5593852"/>
          </a:xfrm>
          <a:prstGeom prst="rect">
            <a:avLst/>
          </a:prstGeom>
        </p:spPr>
      </p:pic>
      <p:pic>
        <p:nvPicPr>
          <p:cNvPr id="34" name="Picture 33">
            <a:extLst>
              <a:ext uri="{FF2B5EF4-FFF2-40B4-BE49-F238E27FC236}">
                <a16:creationId xmlns:a16="http://schemas.microsoft.com/office/drawing/2014/main" id="{CBB4EF62-DCE3-8141-B5F0-A13837BA4FAE}"/>
              </a:ext>
            </a:extLst>
          </p:cNvPr>
          <p:cNvPicPr/>
          <p:nvPr/>
        </p:nvPicPr>
        <p:blipFill>
          <a:blip r:embed="rId3"/>
          <a:stretch>
            <a:fillRect/>
          </a:stretch>
        </p:blipFill>
        <p:spPr>
          <a:xfrm>
            <a:off x="2056992" y="7338377"/>
            <a:ext cx="9725706" cy="5593852"/>
          </a:xfrm>
          <a:prstGeom prst="rect">
            <a:avLst/>
          </a:prstGeom>
        </p:spPr>
      </p:pic>
      <p:sp>
        <p:nvSpPr>
          <p:cNvPr id="35" name="TextBox 34">
            <a:extLst>
              <a:ext uri="{FF2B5EF4-FFF2-40B4-BE49-F238E27FC236}">
                <a16:creationId xmlns:a16="http://schemas.microsoft.com/office/drawing/2014/main" id="{9575FE1C-3CA7-114D-9779-DA13E90DFF49}"/>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31</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66625395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Shipment Duration vs. Temperature Deviation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813210" y="5284517"/>
            <a:ext cx="18757579"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Temperature deviation rate increases from 0.01 to 0.08 when the shipment duration changes from less than 5 days to less than 10 days</a:t>
            </a:r>
            <a:endParaRPr kumimoji="0" lang="en-US" sz="3600" b="0" i="0" u="none" strike="noStrike" cap="none" spc="0" normalizeH="0" baseline="0" dirty="0">
              <a:ln>
                <a:noFill/>
              </a:ln>
              <a:solidFill>
                <a:schemeClr val="tx1"/>
              </a:solidFill>
              <a:effectLst/>
              <a:uFillTx/>
              <a:latin typeface="+mn-lt"/>
              <a:sym typeface="Montserrat Light"/>
            </a:endParaRPr>
          </a:p>
        </p:txBody>
      </p:sp>
      <p:grpSp>
        <p:nvGrpSpPr>
          <p:cNvPr id="18" name="Group 17">
            <a:extLst>
              <a:ext uri="{FF2B5EF4-FFF2-40B4-BE49-F238E27FC236}">
                <a16:creationId xmlns:a16="http://schemas.microsoft.com/office/drawing/2014/main" id="{571C4ACA-3A78-6044-888D-FD35DDECDE0D}"/>
              </a:ext>
            </a:extLst>
          </p:cNvPr>
          <p:cNvGrpSpPr/>
          <p:nvPr/>
        </p:nvGrpSpPr>
        <p:grpSpPr>
          <a:xfrm>
            <a:off x="-24064" y="-141297"/>
            <a:ext cx="24408064" cy="2481959"/>
            <a:chOff x="-24064" y="-141297"/>
            <a:chExt cx="24408064" cy="2481959"/>
          </a:xfrm>
        </p:grpSpPr>
        <p:sp>
          <p:nvSpPr>
            <p:cNvPr id="19" name="Rectangle 18">
              <a:extLst>
                <a:ext uri="{FF2B5EF4-FFF2-40B4-BE49-F238E27FC236}">
                  <a16:creationId xmlns:a16="http://schemas.microsoft.com/office/drawing/2014/main" id="{D6D26F49-1204-5644-B921-2ADB0DDFB864}"/>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490CAB3-FCEC-524A-BAC1-05CC372A7604}"/>
                </a:ext>
              </a:extLst>
            </p:cNvPr>
            <p:cNvGrpSpPr/>
            <p:nvPr/>
          </p:nvGrpSpPr>
          <p:grpSpPr>
            <a:xfrm>
              <a:off x="-24064" y="580704"/>
              <a:ext cx="24408064" cy="1755819"/>
              <a:chOff x="-24064" y="580704"/>
              <a:chExt cx="24408064" cy="1755819"/>
            </a:xfrm>
          </p:grpSpPr>
          <p:sp>
            <p:nvSpPr>
              <p:cNvPr id="23" name="Timeline">
                <a:extLst>
                  <a:ext uri="{FF2B5EF4-FFF2-40B4-BE49-F238E27FC236}">
                    <a16:creationId xmlns:a16="http://schemas.microsoft.com/office/drawing/2014/main" id="{A9E24532-489B-BE44-AD72-733EED841EF9}"/>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24" name="Google Shape;10053;p76">
                <a:extLst>
                  <a:ext uri="{FF2B5EF4-FFF2-40B4-BE49-F238E27FC236}">
                    <a16:creationId xmlns:a16="http://schemas.microsoft.com/office/drawing/2014/main" id="{467FC7F9-31AA-F047-ACEE-5860A38AF26D}"/>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6" name="Google Shape;10054;p76">
                  <a:extLst>
                    <a:ext uri="{FF2B5EF4-FFF2-40B4-BE49-F238E27FC236}">
                      <a16:creationId xmlns:a16="http://schemas.microsoft.com/office/drawing/2014/main" id="{8EA9503C-40F2-2640-8C7D-E8C37C90D8D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5;p76">
                  <a:extLst>
                    <a:ext uri="{FF2B5EF4-FFF2-40B4-BE49-F238E27FC236}">
                      <a16:creationId xmlns:a16="http://schemas.microsoft.com/office/drawing/2014/main" id="{8FACA311-E102-AF44-9F6F-86B575A6CE32}"/>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6;p76">
                  <a:extLst>
                    <a:ext uri="{FF2B5EF4-FFF2-40B4-BE49-F238E27FC236}">
                      <a16:creationId xmlns:a16="http://schemas.microsoft.com/office/drawing/2014/main" id="{A1B24544-4160-4C47-9F59-38EA101C1275}"/>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7;p76">
                  <a:extLst>
                    <a:ext uri="{FF2B5EF4-FFF2-40B4-BE49-F238E27FC236}">
                      <a16:creationId xmlns:a16="http://schemas.microsoft.com/office/drawing/2014/main" id="{DB521049-065E-2449-A881-D53B6B53AF09}"/>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58;p76">
                  <a:extLst>
                    <a:ext uri="{FF2B5EF4-FFF2-40B4-BE49-F238E27FC236}">
                      <a16:creationId xmlns:a16="http://schemas.microsoft.com/office/drawing/2014/main" id="{1A173E94-6060-6248-8F71-7B68F3CE0E9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10059;p76">
                  <a:extLst>
                    <a:ext uri="{FF2B5EF4-FFF2-40B4-BE49-F238E27FC236}">
                      <a16:creationId xmlns:a16="http://schemas.microsoft.com/office/drawing/2014/main" id="{E88DE692-F2BC-6543-961D-7FCEEC3063A4}"/>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10060;p76">
                  <a:extLst>
                    <a:ext uri="{FF2B5EF4-FFF2-40B4-BE49-F238E27FC236}">
                      <a16:creationId xmlns:a16="http://schemas.microsoft.com/office/drawing/2014/main" id="{55DBE039-7473-9A46-AF34-190B67789C32}"/>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5" name="Rectangle 24">
                <a:extLst>
                  <a:ext uri="{FF2B5EF4-FFF2-40B4-BE49-F238E27FC236}">
                    <a16:creationId xmlns:a16="http://schemas.microsoft.com/office/drawing/2014/main" id="{746E0048-6613-7E41-8F32-F819CF2A4C7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35" name="Picture 34">
            <a:extLst>
              <a:ext uri="{FF2B5EF4-FFF2-40B4-BE49-F238E27FC236}">
                <a16:creationId xmlns:a16="http://schemas.microsoft.com/office/drawing/2014/main" id="{10034245-988B-0541-8789-BC2BAE33D0A3}"/>
              </a:ext>
            </a:extLst>
          </p:cNvPr>
          <p:cNvPicPr/>
          <p:nvPr/>
        </p:nvPicPr>
        <p:blipFill>
          <a:blip r:embed="rId2"/>
          <a:stretch>
            <a:fillRect/>
          </a:stretch>
        </p:blipFill>
        <p:spPr>
          <a:xfrm>
            <a:off x="2056991" y="7368856"/>
            <a:ext cx="9826145" cy="5766439"/>
          </a:xfrm>
          <a:prstGeom prst="rect">
            <a:avLst/>
          </a:prstGeom>
        </p:spPr>
      </p:pic>
      <p:pic>
        <p:nvPicPr>
          <p:cNvPr id="36" name="Picture 35">
            <a:extLst>
              <a:ext uri="{FF2B5EF4-FFF2-40B4-BE49-F238E27FC236}">
                <a16:creationId xmlns:a16="http://schemas.microsoft.com/office/drawing/2014/main" id="{28C9636D-3E0E-234A-8CCC-62E446901582}"/>
              </a:ext>
            </a:extLst>
          </p:cNvPr>
          <p:cNvPicPr/>
          <p:nvPr/>
        </p:nvPicPr>
        <p:blipFill>
          <a:blip r:embed="rId3"/>
          <a:stretch>
            <a:fillRect/>
          </a:stretch>
        </p:blipFill>
        <p:spPr>
          <a:xfrm>
            <a:off x="12263729" y="7368857"/>
            <a:ext cx="10063279" cy="5537246"/>
          </a:xfrm>
          <a:prstGeom prst="rect">
            <a:avLst/>
          </a:prstGeom>
        </p:spPr>
      </p:pic>
      <p:sp>
        <p:nvSpPr>
          <p:cNvPr id="33" name="TextBox 32">
            <a:extLst>
              <a:ext uri="{FF2B5EF4-FFF2-40B4-BE49-F238E27FC236}">
                <a16:creationId xmlns:a16="http://schemas.microsoft.com/office/drawing/2014/main" id="{CD048585-3BA0-3943-9249-C46F15374FA4}"/>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32</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395695225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Compressor Power Step vs. Temperature Deviation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834059" y="5152935"/>
            <a:ext cx="18757579" cy="273613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Containers experience higher temperature deviation rate when power step used for compressor (workload) increase </a:t>
            </a:r>
          </a:p>
          <a:p>
            <a:pPr marL="571500" indent="-571500" algn="l">
              <a:buFont typeface="Arial" panose="020B0604020202020204" pitchFamily="34" charset="0"/>
              <a:buChar char="•"/>
            </a:pPr>
            <a:r>
              <a:rPr lang="en-US" sz="3600" dirty="0">
                <a:solidFill>
                  <a:schemeClr val="tx1"/>
                </a:solidFill>
              </a:rPr>
              <a:t>The reported temperature deviation rate demonstrates a very similar trend as its self-defined counterpart when plotted against mean compressor power step.</a:t>
            </a:r>
            <a:endParaRPr kumimoji="0" lang="en-US" sz="3600" b="0" i="0" u="none" strike="noStrike" cap="none" spc="0" normalizeH="0" baseline="0" dirty="0">
              <a:ln>
                <a:noFill/>
              </a:ln>
              <a:solidFill>
                <a:schemeClr val="tx1"/>
              </a:solidFill>
              <a:effectLst/>
              <a:uFillTx/>
              <a:latin typeface="+mn-lt"/>
              <a:sym typeface="Montserrat Light"/>
            </a:endParaRPr>
          </a:p>
        </p:txBody>
      </p:sp>
      <p:pic>
        <p:nvPicPr>
          <p:cNvPr id="15" name="Picture 14">
            <a:extLst>
              <a:ext uri="{FF2B5EF4-FFF2-40B4-BE49-F238E27FC236}">
                <a16:creationId xmlns:a16="http://schemas.microsoft.com/office/drawing/2014/main" id="{A4FE152B-B299-7A48-A4BC-64EC72FB886E}"/>
              </a:ext>
            </a:extLst>
          </p:cNvPr>
          <p:cNvPicPr/>
          <p:nvPr/>
        </p:nvPicPr>
        <p:blipFill>
          <a:blip r:embed="rId2"/>
          <a:stretch>
            <a:fillRect/>
          </a:stretch>
        </p:blipFill>
        <p:spPr>
          <a:xfrm>
            <a:off x="1919659" y="8094609"/>
            <a:ext cx="10272341" cy="4951784"/>
          </a:xfrm>
          <a:prstGeom prst="rect">
            <a:avLst/>
          </a:prstGeom>
        </p:spPr>
      </p:pic>
      <p:pic>
        <p:nvPicPr>
          <p:cNvPr id="16" name="Picture 15">
            <a:extLst>
              <a:ext uri="{FF2B5EF4-FFF2-40B4-BE49-F238E27FC236}">
                <a16:creationId xmlns:a16="http://schemas.microsoft.com/office/drawing/2014/main" id="{CCD7B348-6715-B64B-B143-A1085CAC2BD1}"/>
              </a:ext>
            </a:extLst>
          </p:cNvPr>
          <p:cNvPicPr/>
          <p:nvPr/>
        </p:nvPicPr>
        <p:blipFill>
          <a:blip r:embed="rId3"/>
          <a:stretch>
            <a:fillRect/>
          </a:stretch>
        </p:blipFill>
        <p:spPr>
          <a:xfrm>
            <a:off x="12420599" y="8094609"/>
            <a:ext cx="10043741" cy="4951784"/>
          </a:xfrm>
          <a:prstGeom prst="rect">
            <a:avLst/>
          </a:prstGeom>
        </p:spPr>
      </p:pic>
      <p:grpSp>
        <p:nvGrpSpPr>
          <p:cNvPr id="18" name="Group 17">
            <a:extLst>
              <a:ext uri="{FF2B5EF4-FFF2-40B4-BE49-F238E27FC236}">
                <a16:creationId xmlns:a16="http://schemas.microsoft.com/office/drawing/2014/main" id="{571C4ACA-3A78-6044-888D-FD35DDECDE0D}"/>
              </a:ext>
            </a:extLst>
          </p:cNvPr>
          <p:cNvGrpSpPr/>
          <p:nvPr/>
        </p:nvGrpSpPr>
        <p:grpSpPr>
          <a:xfrm>
            <a:off x="-24064" y="-141297"/>
            <a:ext cx="24408064" cy="2481959"/>
            <a:chOff x="-24064" y="-141297"/>
            <a:chExt cx="24408064" cy="2481959"/>
          </a:xfrm>
        </p:grpSpPr>
        <p:sp>
          <p:nvSpPr>
            <p:cNvPr id="19" name="Rectangle 18">
              <a:extLst>
                <a:ext uri="{FF2B5EF4-FFF2-40B4-BE49-F238E27FC236}">
                  <a16:creationId xmlns:a16="http://schemas.microsoft.com/office/drawing/2014/main" id="{D6D26F49-1204-5644-B921-2ADB0DDFB864}"/>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490CAB3-FCEC-524A-BAC1-05CC372A7604}"/>
                </a:ext>
              </a:extLst>
            </p:cNvPr>
            <p:cNvGrpSpPr/>
            <p:nvPr/>
          </p:nvGrpSpPr>
          <p:grpSpPr>
            <a:xfrm>
              <a:off x="-24064" y="580704"/>
              <a:ext cx="24408064" cy="1755819"/>
              <a:chOff x="-24064" y="580704"/>
              <a:chExt cx="24408064" cy="1755819"/>
            </a:xfrm>
          </p:grpSpPr>
          <p:sp>
            <p:nvSpPr>
              <p:cNvPr id="23" name="Timeline">
                <a:extLst>
                  <a:ext uri="{FF2B5EF4-FFF2-40B4-BE49-F238E27FC236}">
                    <a16:creationId xmlns:a16="http://schemas.microsoft.com/office/drawing/2014/main" id="{A9E24532-489B-BE44-AD72-733EED841EF9}"/>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24" name="Google Shape;10053;p76">
                <a:extLst>
                  <a:ext uri="{FF2B5EF4-FFF2-40B4-BE49-F238E27FC236}">
                    <a16:creationId xmlns:a16="http://schemas.microsoft.com/office/drawing/2014/main" id="{467FC7F9-31AA-F047-ACEE-5860A38AF26D}"/>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6" name="Google Shape;10054;p76">
                  <a:extLst>
                    <a:ext uri="{FF2B5EF4-FFF2-40B4-BE49-F238E27FC236}">
                      <a16:creationId xmlns:a16="http://schemas.microsoft.com/office/drawing/2014/main" id="{8EA9503C-40F2-2640-8C7D-E8C37C90D8D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5;p76">
                  <a:extLst>
                    <a:ext uri="{FF2B5EF4-FFF2-40B4-BE49-F238E27FC236}">
                      <a16:creationId xmlns:a16="http://schemas.microsoft.com/office/drawing/2014/main" id="{8FACA311-E102-AF44-9F6F-86B575A6CE32}"/>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6;p76">
                  <a:extLst>
                    <a:ext uri="{FF2B5EF4-FFF2-40B4-BE49-F238E27FC236}">
                      <a16:creationId xmlns:a16="http://schemas.microsoft.com/office/drawing/2014/main" id="{A1B24544-4160-4C47-9F59-38EA101C1275}"/>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7;p76">
                  <a:extLst>
                    <a:ext uri="{FF2B5EF4-FFF2-40B4-BE49-F238E27FC236}">
                      <a16:creationId xmlns:a16="http://schemas.microsoft.com/office/drawing/2014/main" id="{DB521049-065E-2449-A881-D53B6B53AF09}"/>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58;p76">
                  <a:extLst>
                    <a:ext uri="{FF2B5EF4-FFF2-40B4-BE49-F238E27FC236}">
                      <a16:creationId xmlns:a16="http://schemas.microsoft.com/office/drawing/2014/main" id="{1A173E94-6060-6248-8F71-7B68F3CE0E9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10059;p76">
                  <a:extLst>
                    <a:ext uri="{FF2B5EF4-FFF2-40B4-BE49-F238E27FC236}">
                      <a16:creationId xmlns:a16="http://schemas.microsoft.com/office/drawing/2014/main" id="{E88DE692-F2BC-6543-961D-7FCEEC3063A4}"/>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10060;p76">
                  <a:extLst>
                    <a:ext uri="{FF2B5EF4-FFF2-40B4-BE49-F238E27FC236}">
                      <a16:creationId xmlns:a16="http://schemas.microsoft.com/office/drawing/2014/main" id="{55DBE039-7473-9A46-AF34-190B67789C32}"/>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5" name="Rectangle 24">
                <a:extLst>
                  <a:ext uri="{FF2B5EF4-FFF2-40B4-BE49-F238E27FC236}">
                    <a16:creationId xmlns:a16="http://schemas.microsoft.com/office/drawing/2014/main" id="{746E0048-6613-7E41-8F32-F819CF2A4C7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33" name="TextBox 32">
            <a:extLst>
              <a:ext uri="{FF2B5EF4-FFF2-40B4-BE49-F238E27FC236}">
                <a16:creationId xmlns:a16="http://schemas.microsoft.com/office/drawing/2014/main" id="{1886DC64-756B-0747-8845-1F6C9B829152}"/>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33</a:t>
            </a:r>
          </a:p>
        </p:txBody>
      </p:sp>
    </p:spTree>
    <p:extLst>
      <p:ext uri="{BB962C8B-B14F-4D97-AF65-F5344CB8AC3E}">
        <p14:creationId xmlns:p14="http://schemas.microsoft.com/office/powerpoint/2010/main" val="312160743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Number of Door Openings vs. Temperature Deviation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813209" y="4799865"/>
            <a:ext cx="18757579" cy="273613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The number of door openings between 0 to 7 times, the temperature deviation rate increases from 0.06 to 0.32 </a:t>
            </a:r>
          </a:p>
          <a:p>
            <a:pPr marL="571500" indent="-571500" algn="l">
              <a:buFont typeface="Arial" panose="020B0604020202020204" pitchFamily="34" charset="0"/>
              <a:buChar char="•"/>
            </a:pPr>
            <a:r>
              <a:rPr lang="en-US" sz="3600" dirty="0">
                <a:solidFill>
                  <a:schemeClr val="tx1"/>
                </a:solidFill>
              </a:rPr>
              <a:t>The temperature deviation rate climbs significantly when the number of door openings is above 3 times during a shipment. </a:t>
            </a:r>
            <a:endParaRPr kumimoji="0" lang="en-US" sz="3600" b="0" i="0" u="none" strike="noStrike" cap="none" spc="0" normalizeH="0" baseline="0" dirty="0">
              <a:ln>
                <a:noFill/>
              </a:ln>
              <a:solidFill>
                <a:schemeClr val="tx1"/>
              </a:solidFill>
              <a:effectLst/>
              <a:uFillTx/>
              <a:latin typeface="+mn-lt"/>
              <a:sym typeface="Montserrat Light"/>
            </a:endParaRPr>
          </a:p>
        </p:txBody>
      </p:sp>
      <p:grpSp>
        <p:nvGrpSpPr>
          <p:cNvPr id="18" name="Group 17">
            <a:extLst>
              <a:ext uri="{FF2B5EF4-FFF2-40B4-BE49-F238E27FC236}">
                <a16:creationId xmlns:a16="http://schemas.microsoft.com/office/drawing/2014/main" id="{571C4ACA-3A78-6044-888D-FD35DDECDE0D}"/>
              </a:ext>
            </a:extLst>
          </p:cNvPr>
          <p:cNvGrpSpPr/>
          <p:nvPr/>
        </p:nvGrpSpPr>
        <p:grpSpPr>
          <a:xfrm>
            <a:off x="-24064" y="-141297"/>
            <a:ext cx="24408064" cy="2481959"/>
            <a:chOff x="-24064" y="-141297"/>
            <a:chExt cx="24408064" cy="2481959"/>
          </a:xfrm>
        </p:grpSpPr>
        <p:sp>
          <p:nvSpPr>
            <p:cNvPr id="19" name="Rectangle 18">
              <a:extLst>
                <a:ext uri="{FF2B5EF4-FFF2-40B4-BE49-F238E27FC236}">
                  <a16:creationId xmlns:a16="http://schemas.microsoft.com/office/drawing/2014/main" id="{D6D26F49-1204-5644-B921-2ADB0DDFB864}"/>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490CAB3-FCEC-524A-BAC1-05CC372A7604}"/>
                </a:ext>
              </a:extLst>
            </p:cNvPr>
            <p:cNvGrpSpPr/>
            <p:nvPr/>
          </p:nvGrpSpPr>
          <p:grpSpPr>
            <a:xfrm>
              <a:off x="-24064" y="580704"/>
              <a:ext cx="24408064" cy="1755819"/>
              <a:chOff x="-24064" y="580704"/>
              <a:chExt cx="24408064" cy="1755819"/>
            </a:xfrm>
          </p:grpSpPr>
          <p:sp>
            <p:nvSpPr>
              <p:cNvPr id="23" name="Timeline">
                <a:extLst>
                  <a:ext uri="{FF2B5EF4-FFF2-40B4-BE49-F238E27FC236}">
                    <a16:creationId xmlns:a16="http://schemas.microsoft.com/office/drawing/2014/main" id="{A9E24532-489B-BE44-AD72-733EED841EF9}"/>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24" name="Google Shape;10053;p76">
                <a:extLst>
                  <a:ext uri="{FF2B5EF4-FFF2-40B4-BE49-F238E27FC236}">
                    <a16:creationId xmlns:a16="http://schemas.microsoft.com/office/drawing/2014/main" id="{467FC7F9-31AA-F047-ACEE-5860A38AF26D}"/>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6" name="Google Shape;10054;p76">
                  <a:extLst>
                    <a:ext uri="{FF2B5EF4-FFF2-40B4-BE49-F238E27FC236}">
                      <a16:creationId xmlns:a16="http://schemas.microsoft.com/office/drawing/2014/main" id="{8EA9503C-40F2-2640-8C7D-E8C37C90D8D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5;p76">
                  <a:extLst>
                    <a:ext uri="{FF2B5EF4-FFF2-40B4-BE49-F238E27FC236}">
                      <a16:creationId xmlns:a16="http://schemas.microsoft.com/office/drawing/2014/main" id="{8FACA311-E102-AF44-9F6F-86B575A6CE32}"/>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6;p76">
                  <a:extLst>
                    <a:ext uri="{FF2B5EF4-FFF2-40B4-BE49-F238E27FC236}">
                      <a16:creationId xmlns:a16="http://schemas.microsoft.com/office/drawing/2014/main" id="{A1B24544-4160-4C47-9F59-38EA101C1275}"/>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7;p76">
                  <a:extLst>
                    <a:ext uri="{FF2B5EF4-FFF2-40B4-BE49-F238E27FC236}">
                      <a16:creationId xmlns:a16="http://schemas.microsoft.com/office/drawing/2014/main" id="{DB521049-065E-2449-A881-D53B6B53AF09}"/>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58;p76">
                  <a:extLst>
                    <a:ext uri="{FF2B5EF4-FFF2-40B4-BE49-F238E27FC236}">
                      <a16:creationId xmlns:a16="http://schemas.microsoft.com/office/drawing/2014/main" id="{1A173E94-6060-6248-8F71-7B68F3CE0E9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10059;p76">
                  <a:extLst>
                    <a:ext uri="{FF2B5EF4-FFF2-40B4-BE49-F238E27FC236}">
                      <a16:creationId xmlns:a16="http://schemas.microsoft.com/office/drawing/2014/main" id="{E88DE692-F2BC-6543-961D-7FCEEC3063A4}"/>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10060;p76">
                  <a:extLst>
                    <a:ext uri="{FF2B5EF4-FFF2-40B4-BE49-F238E27FC236}">
                      <a16:creationId xmlns:a16="http://schemas.microsoft.com/office/drawing/2014/main" id="{55DBE039-7473-9A46-AF34-190B67789C32}"/>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5" name="Rectangle 24">
                <a:extLst>
                  <a:ext uri="{FF2B5EF4-FFF2-40B4-BE49-F238E27FC236}">
                    <a16:creationId xmlns:a16="http://schemas.microsoft.com/office/drawing/2014/main" id="{746E0048-6613-7E41-8F32-F819CF2A4C7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33" name="Picture 32">
            <a:extLst>
              <a:ext uri="{FF2B5EF4-FFF2-40B4-BE49-F238E27FC236}">
                <a16:creationId xmlns:a16="http://schemas.microsoft.com/office/drawing/2014/main" id="{483B16EC-267B-5A4A-A73D-454C9DBA6388}"/>
              </a:ext>
            </a:extLst>
          </p:cNvPr>
          <p:cNvPicPr/>
          <p:nvPr/>
        </p:nvPicPr>
        <p:blipFill>
          <a:blip r:embed="rId2"/>
          <a:stretch>
            <a:fillRect/>
          </a:stretch>
        </p:blipFill>
        <p:spPr>
          <a:xfrm>
            <a:off x="2074816" y="7789862"/>
            <a:ext cx="10117183" cy="5345434"/>
          </a:xfrm>
          <a:prstGeom prst="rect">
            <a:avLst/>
          </a:prstGeom>
        </p:spPr>
      </p:pic>
      <p:pic>
        <p:nvPicPr>
          <p:cNvPr id="34" name="Picture 33">
            <a:extLst>
              <a:ext uri="{FF2B5EF4-FFF2-40B4-BE49-F238E27FC236}">
                <a16:creationId xmlns:a16="http://schemas.microsoft.com/office/drawing/2014/main" id="{A205C351-F294-894E-AD0D-8CC7BA4787B0}"/>
              </a:ext>
            </a:extLst>
          </p:cNvPr>
          <p:cNvPicPr/>
          <p:nvPr/>
        </p:nvPicPr>
        <p:blipFill>
          <a:blip r:embed="rId3"/>
          <a:stretch>
            <a:fillRect/>
          </a:stretch>
        </p:blipFill>
        <p:spPr>
          <a:xfrm>
            <a:off x="12590415" y="7789862"/>
            <a:ext cx="9736594" cy="5345434"/>
          </a:xfrm>
          <a:prstGeom prst="rect">
            <a:avLst/>
          </a:prstGeom>
        </p:spPr>
      </p:pic>
      <p:sp>
        <p:nvSpPr>
          <p:cNvPr id="35" name="TextBox 34">
            <a:extLst>
              <a:ext uri="{FF2B5EF4-FFF2-40B4-BE49-F238E27FC236}">
                <a16:creationId xmlns:a16="http://schemas.microsoft.com/office/drawing/2014/main" id="{1D10FEB9-A309-B040-A383-8679393F73A0}"/>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34</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213378776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Battery Mean vs. Temperature Deviation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813209" y="5132264"/>
            <a:ext cx="18757579" cy="207133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The non-temperature deviation shipments’ battery mean is 83.82%, and temperature deviated shipments’ battery mean is 46.19%</a:t>
            </a:r>
          </a:p>
          <a:p>
            <a:pPr marL="571500" indent="-571500" algn="l">
              <a:buFont typeface="Arial" panose="020B0604020202020204" pitchFamily="34" charset="0"/>
              <a:buChar char="•"/>
            </a:pPr>
            <a:r>
              <a:rPr lang="en-US" sz="3600" dirty="0">
                <a:solidFill>
                  <a:schemeClr val="tx1"/>
                </a:solidFill>
              </a:rPr>
              <a:t>Temperature deviation rate decreases as the battery mean increases</a:t>
            </a:r>
            <a:endParaRPr kumimoji="0" lang="en-US" sz="3600" b="0" i="0" u="none" strike="noStrike" cap="none" spc="0" normalizeH="0" baseline="0" dirty="0">
              <a:ln>
                <a:noFill/>
              </a:ln>
              <a:solidFill>
                <a:schemeClr val="tx1"/>
              </a:solidFill>
              <a:effectLst/>
              <a:uFillTx/>
              <a:latin typeface="+mn-lt"/>
              <a:sym typeface="Montserrat Light"/>
            </a:endParaRPr>
          </a:p>
        </p:txBody>
      </p:sp>
      <p:grpSp>
        <p:nvGrpSpPr>
          <p:cNvPr id="18" name="Group 17">
            <a:extLst>
              <a:ext uri="{FF2B5EF4-FFF2-40B4-BE49-F238E27FC236}">
                <a16:creationId xmlns:a16="http://schemas.microsoft.com/office/drawing/2014/main" id="{571C4ACA-3A78-6044-888D-FD35DDECDE0D}"/>
              </a:ext>
            </a:extLst>
          </p:cNvPr>
          <p:cNvGrpSpPr/>
          <p:nvPr/>
        </p:nvGrpSpPr>
        <p:grpSpPr>
          <a:xfrm>
            <a:off x="-24064" y="-141297"/>
            <a:ext cx="24408064" cy="2481959"/>
            <a:chOff x="-24064" y="-141297"/>
            <a:chExt cx="24408064" cy="2481959"/>
          </a:xfrm>
        </p:grpSpPr>
        <p:sp>
          <p:nvSpPr>
            <p:cNvPr id="19" name="Rectangle 18">
              <a:extLst>
                <a:ext uri="{FF2B5EF4-FFF2-40B4-BE49-F238E27FC236}">
                  <a16:creationId xmlns:a16="http://schemas.microsoft.com/office/drawing/2014/main" id="{D6D26F49-1204-5644-B921-2ADB0DDFB864}"/>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490CAB3-FCEC-524A-BAC1-05CC372A7604}"/>
                </a:ext>
              </a:extLst>
            </p:cNvPr>
            <p:cNvGrpSpPr/>
            <p:nvPr/>
          </p:nvGrpSpPr>
          <p:grpSpPr>
            <a:xfrm>
              <a:off x="-24064" y="580704"/>
              <a:ext cx="24408064" cy="1755819"/>
              <a:chOff x="-24064" y="580704"/>
              <a:chExt cx="24408064" cy="1755819"/>
            </a:xfrm>
          </p:grpSpPr>
          <p:sp>
            <p:nvSpPr>
              <p:cNvPr id="23" name="Timeline">
                <a:extLst>
                  <a:ext uri="{FF2B5EF4-FFF2-40B4-BE49-F238E27FC236}">
                    <a16:creationId xmlns:a16="http://schemas.microsoft.com/office/drawing/2014/main" id="{A9E24532-489B-BE44-AD72-733EED841EF9}"/>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24" name="Google Shape;10053;p76">
                <a:extLst>
                  <a:ext uri="{FF2B5EF4-FFF2-40B4-BE49-F238E27FC236}">
                    <a16:creationId xmlns:a16="http://schemas.microsoft.com/office/drawing/2014/main" id="{467FC7F9-31AA-F047-ACEE-5860A38AF26D}"/>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6" name="Google Shape;10054;p76">
                  <a:extLst>
                    <a:ext uri="{FF2B5EF4-FFF2-40B4-BE49-F238E27FC236}">
                      <a16:creationId xmlns:a16="http://schemas.microsoft.com/office/drawing/2014/main" id="{8EA9503C-40F2-2640-8C7D-E8C37C90D8D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5;p76">
                  <a:extLst>
                    <a:ext uri="{FF2B5EF4-FFF2-40B4-BE49-F238E27FC236}">
                      <a16:creationId xmlns:a16="http://schemas.microsoft.com/office/drawing/2014/main" id="{8FACA311-E102-AF44-9F6F-86B575A6CE32}"/>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6;p76">
                  <a:extLst>
                    <a:ext uri="{FF2B5EF4-FFF2-40B4-BE49-F238E27FC236}">
                      <a16:creationId xmlns:a16="http://schemas.microsoft.com/office/drawing/2014/main" id="{A1B24544-4160-4C47-9F59-38EA101C1275}"/>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7;p76">
                  <a:extLst>
                    <a:ext uri="{FF2B5EF4-FFF2-40B4-BE49-F238E27FC236}">
                      <a16:creationId xmlns:a16="http://schemas.microsoft.com/office/drawing/2014/main" id="{DB521049-065E-2449-A881-D53B6B53AF09}"/>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58;p76">
                  <a:extLst>
                    <a:ext uri="{FF2B5EF4-FFF2-40B4-BE49-F238E27FC236}">
                      <a16:creationId xmlns:a16="http://schemas.microsoft.com/office/drawing/2014/main" id="{1A173E94-6060-6248-8F71-7B68F3CE0E9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10059;p76">
                  <a:extLst>
                    <a:ext uri="{FF2B5EF4-FFF2-40B4-BE49-F238E27FC236}">
                      <a16:creationId xmlns:a16="http://schemas.microsoft.com/office/drawing/2014/main" id="{E88DE692-F2BC-6543-961D-7FCEEC3063A4}"/>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10060;p76">
                  <a:extLst>
                    <a:ext uri="{FF2B5EF4-FFF2-40B4-BE49-F238E27FC236}">
                      <a16:creationId xmlns:a16="http://schemas.microsoft.com/office/drawing/2014/main" id="{55DBE039-7473-9A46-AF34-190B67789C32}"/>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5" name="Rectangle 24">
                <a:extLst>
                  <a:ext uri="{FF2B5EF4-FFF2-40B4-BE49-F238E27FC236}">
                    <a16:creationId xmlns:a16="http://schemas.microsoft.com/office/drawing/2014/main" id="{746E0048-6613-7E41-8F32-F819CF2A4C7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35" name="Picture 34">
            <a:extLst>
              <a:ext uri="{FF2B5EF4-FFF2-40B4-BE49-F238E27FC236}">
                <a16:creationId xmlns:a16="http://schemas.microsoft.com/office/drawing/2014/main" id="{E8A16D6C-249D-F947-AF06-06BBC2846DB4}"/>
              </a:ext>
            </a:extLst>
          </p:cNvPr>
          <p:cNvPicPr/>
          <p:nvPr/>
        </p:nvPicPr>
        <p:blipFill>
          <a:blip r:embed="rId2"/>
          <a:stretch>
            <a:fillRect/>
          </a:stretch>
        </p:blipFill>
        <p:spPr>
          <a:xfrm>
            <a:off x="6211387" y="7340600"/>
            <a:ext cx="11961225" cy="5794696"/>
          </a:xfrm>
          <a:prstGeom prst="rect">
            <a:avLst/>
          </a:prstGeom>
        </p:spPr>
      </p:pic>
      <p:sp>
        <p:nvSpPr>
          <p:cNvPr id="33" name="TextBox 32">
            <a:extLst>
              <a:ext uri="{FF2B5EF4-FFF2-40B4-BE49-F238E27FC236}">
                <a16:creationId xmlns:a16="http://schemas.microsoft.com/office/drawing/2014/main" id="{8781210E-003D-A448-BB11-060C17A3D06C}"/>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35</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20533041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Battery &lt; 30% vs. Temperature Deviation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1894615" y="5277575"/>
            <a:ext cx="20594770"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As the duration ratio of battery less than 30% increases, the temperature deviation rate will also increase</a:t>
            </a:r>
          </a:p>
          <a:p>
            <a:pPr marL="571500" indent="-571500" algn="l">
              <a:buFont typeface="Arial" panose="020B0604020202020204" pitchFamily="34" charset="0"/>
              <a:buChar char="•"/>
            </a:pPr>
            <a:r>
              <a:rPr lang="en-US" sz="3600" dirty="0">
                <a:solidFill>
                  <a:schemeClr val="tx1"/>
                </a:solidFill>
                <a:latin typeface="+mn-lt"/>
              </a:rPr>
              <a:t>It is suggested not to keep the container battery less than 30%. </a:t>
            </a:r>
            <a:endParaRPr kumimoji="0" lang="en-US" sz="3600" b="0" i="0" u="none" strike="noStrike" cap="none" spc="0" normalizeH="0" baseline="0" dirty="0">
              <a:ln>
                <a:noFill/>
              </a:ln>
              <a:solidFill>
                <a:schemeClr val="tx1"/>
              </a:solidFill>
              <a:effectLst/>
              <a:uFillTx/>
              <a:latin typeface="+mn-lt"/>
              <a:sym typeface="Montserrat Light"/>
            </a:endParaRPr>
          </a:p>
        </p:txBody>
      </p:sp>
      <p:pic>
        <p:nvPicPr>
          <p:cNvPr id="10" name="Picture 9">
            <a:extLst>
              <a:ext uri="{FF2B5EF4-FFF2-40B4-BE49-F238E27FC236}">
                <a16:creationId xmlns:a16="http://schemas.microsoft.com/office/drawing/2014/main" id="{47AFB022-6873-0347-9ED5-78319FF51ABA}"/>
              </a:ext>
            </a:extLst>
          </p:cNvPr>
          <p:cNvPicPr/>
          <p:nvPr/>
        </p:nvPicPr>
        <p:blipFill>
          <a:blip r:embed="rId2"/>
          <a:stretch>
            <a:fillRect/>
          </a:stretch>
        </p:blipFill>
        <p:spPr>
          <a:xfrm>
            <a:off x="4457700" y="7031887"/>
            <a:ext cx="15468600" cy="6086815"/>
          </a:xfrm>
          <a:prstGeom prst="rect">
            <a:avLst/>
          </a:prstGeom>
        </p:spPr>
      </p:pic>
      <p:grpSp>
        <p:nvGrpSpPr>
          <p:cNvPr id="15" name="Group 14">
            <a:extLst>
              <a:ext uri="{FF2B5EF4-FFF2-40B4-BE49-F238E27FC236}">
                <a16:creationId xmlns:a16="http://schemas.microsoft.com/office/drawing/2014/main" id="{EE77A1D8-A21F-9148-AEDF-9B4098C9C8CC}"/>
              </a:ext>
            </a:extLst>
          </p:cNvPr>
          <p:cNvGrpSpPr/>
          <p:nvPr/>
        </p:nvGrpSpPr>
        <p:grpSpPr>
          <a:xfrm>
            <a:off x="-24064" y="-141297"/>
            <a:ext cx="24408064" cy="2481959"/>
            <a:chOff x="-24064" y="-141297"/>
            <a:chExt cx="24408064" cy="2481959"/>
          </a:xfrm>
        </p:grpSpPr>
        <p:sp>
          <p:nvSpPr>
            <p:cNvPr id="16" name="Rectangle 15">
              <a:extLst>
                <a:ext uri="{FF2B5EF4-FFF2-40B4-BE49-F238E27FC236}">
                  <a16:creationId xmlns:a16="http://schemas.microsoft.com/office/drawing/2014/main" id="{95417957-3F85-654E-9AC5-64AFD23F1595}"/>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013BB5-C058-104B-A624-B93EC7C778D1}"/>
                </a:ext>
              </a:extLst>
            </p:cNvPr>
            <p:cNvGrpSpPr/>
            <p:nvPr/>
          </p:nvGrpSpPr>
          <p:grpSpPr>
            <a:xfrm>
              <a:off x="-24064" y="580704"/>
              <a:ext cx="24408064" cy="1755819"/>
              <a:chOff x="-24064" y="580704"/>
              <a:chExt cx="24408064" cy="1755819"/>
            </a:xfrm>
          </p:grpSpPr>
          <p:sp>
            <p:nvSpPr>
              <p:cNvPr id="19" name="Timeline">
                <a:extLst>
                  <a:ext uri="{FF2B5EF4-FFF2-40B4-BE49-F238E27FC236}">
                    <a16:creationId xmlns:a16="http://schemas.microsoft.com/office/drawing/2014/main" id="{A6EEEAC1-A642-7049-90E6-F631482DBCC6}"/>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22" name="Google Shape;10053;p76">
                <a:extLst>
                  <a:ext uri="{FF2B5EF4-FFF2-40B4-BE49-F238E27FC236}">
                    <a16:creationId xmlns:a16="http://schemas.microsoft.com/office/drawing/2014/main" id="{DFB53702-8FF5-4B4B-96C7-897250D7A849}"/>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4" name="Google Shape;10054;p76">
                  <a:extLst>
                    <a:ext uri="{FF2B5EF4-FFF2-40B4-BE49-F238E27FC236}">
                      <a16:creationId xmlns:a16="http://schemas.microsoft.com/office/drawing/2014/main" id="{AD60931F-B364-E44E-8467-9E24D2481240}"/>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5;p76">
                  <a:extLst>
                    <a:ext uri="{FF2B5EF4-FFF2-40B4-BE49-F238E27FC236}">
                      <a16:creationId xmlns:a16="http://schemas.microsoft.com/office/drawing/2014/main" id="{1DC23F40-5E7E-CF4B-A696-B3A2BCAA6E35}"/>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6;p76">
                  <a:extLst>
                    <a:ext uri="{FF2B5EF4-FFF2-40B4-BE49-F238E27FC236}">
                      <a16:creationId xmlns:a16="http://schemas.microsoft.com/office/drawing/2014/main" id="{9013C7A0-8A16-7A40-BD61-AFEC6D8BC64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7;p76">
                  <a:extLst>
                    <a:ext uri="{FF2B5EF4-FFF2-40B4-BE49-F238E27FC236}">
                      <a16:creationId xmlns:a16="http://schemas.microsoft.com/office/drawing/2014/main" id="{CF7DA187-9BC0-FD4A-AF3A-FFDD4240CE7C}"/>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8;p76">
                  <a:extLst>
                    <a:ext uri="{FF2B5EF4-FFF2-40B4-BE49-F238E27FC236}">
                      <a16:creationId xmlns:a16="http://schemas.microsoft.com/office/drawing/2014/main" id="{F2BAF6EB-0830-3C42-AB6F-49FBC075CF8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9;p76">
                  <a:extLst>
                    <a:ext uri="{FF2B5EF4-FFF2-40B4-BE49-F238E27FC236}">
                      <a16:creationId xmlns:a16="http://schemas.microsoft.com/office/drawing/2014/main" id="{AE808FD4-370C-024A-85F2-414D25F595B5}"/>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60;p76">
                  <a:extLst>
                    <a:ext uri="{FF2B5EF4-FFF2-40B4-BE49-F238E27FC236}">
                      <a16:creationId xmlns:a16="http://schemas.microsoft.com/office/drawing/2014/main" id="{1A4FE73D-2DBD-E846-B44F-7A9C50FAF6C0}"/>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Rectangle 22">
                <a:extLst>
                  <a:ext uri="{FF2B5EF4-FFF2-40B4-BE49-F238E27FC236}">
                    <a16:creationId xmlns:a16="http://schemas.microsoft.com/office/drawing/2014/main" id="{C7EB9517-A857-6744-822E-4C7E4346CFEB}"/>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31" name="TextBox 30">
            <a:extLst>
              <a:ext uri="{FF2B5EF4-FFF2-40B4-BE49-F238E27FC236}">
                <a16:creationId xmlns:a16="http://schemas.microsoft.com/office/drawing/2014/main" id="{D466E553-478B-854B-981D-58616656CF03}"/>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a:t>
            </a:r>
            <a:r>
              <a:rPr kumimoji="0" lang="en-US" sz="3600" b="1" i="0" u="sng" strike="noStrike" cap="none" spc="0" normalizeH="0" baseline="0" dirty="0">
                <a:ln>
                  <a:noFill/>
                </a:ln>
                <a:solidFill>
                  <a:schemeClr val="tx1"/>
                </a:solidFill>
                <a:effectLst/>
                <a:uFillTx/>
                <a:latin typeface="+mn-lt"/>
                <a:sym typeface="Montserrat Light"/>
              </a:rPr>
              <a:t>6</a:t>
            </a:r>
          </a:p>
        </p:txBody>
      </p:sp>
    </p:spTree>
    <p:extLst>
      <p:ext uri="{BB962C8B-B14F-4D97-AF65-F5344CB8AC3E}">
        <p14:creationId xmlns:p14="http://schemas.microsoft.com/office/powerpoint/2010/main" val="379108259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Charging Duration vs. Cumulative Temperature Deviation Rate</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834059" y="5208132"/>
            <a:ext cx="18757579"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The longer we charge containers during a shipment, the lower temperature deviation rate will be</a:t>
            </a:r>
          </a:p>
          <a:p>
            <a:pPr marL="571500" indent="-571500" algn="l">
              <a:buFont typeface="Arial" panose="020B0604020202020204" pitchFamily="34" charset="0"/>
              <a:buChar char="•"/>
            </a:pPr>
            <a:endParaRPr lang="en-US" sz="3600" dirty="0">
              <a:solidFill>
                <a:schemeClr val="tx1"/>
              </a:solidFill>
            </a:endParaRPr>
          </a:p>
        </p:txBody>
      </p:sp>
      <p:pic>
        <p:nvPicPr>
          <p:cNvPr id="9" name="Picture 8">
            <a:extLst>
              <a:ext uri="{FF2B5EF4-FFF2-40B4-BE49-F238E27FC236}">
                <a16:creationId xmlns:a16="http://schemas.microsoft.com/office/drawing/2014/main" id="{99F8A6C9-8034-7340-B2E1-AC22853DF20F}"/>
              </a:ext>
            </a:extLst>
          </p:cNvPr>
          <p:cNvPicPr/>
          <p:nvPr/>
        </p:nvPicPr>
        <p:blipFill>
          <a:blip r:embed="rId2"/>
          <a:stretch>
            <a:fillRect/>
          </a:stretch>
        </p:blipFill>
        <p:spPr>
          <a:xfrm>
            <a:off x="4178300" y="6820211"/>
            <a:ext cx="16027400" cy="6107181"/>
          </a:xfrm>
          <a:prstGeom prst="rect">
            <a:avLst/>
          </a:prstGeom>
        </p:spPr>
      </p:pic>
      <p:grpSp>
        <p:nvGrpSpPr>
          <p:cNvPr id="11" name="Group 10">
            <a:extLst>
              <a:ext uri="{FF2B5EF4-FFF2-40B4-BE49-F238E27FC236}">
                <a16:creationId xmlns:a16="http://schemas.microsoft.com/office/drawing/2014/main" id="{7D3A24B5-9845-4B4A-9321-2DD47AFB027C}"/>
              </a:ext>
            </a:extLst>
          </p:cNvPr>
          <p:cNvGrpSpPr/>
          <p:nvPr/>
        </p:nvGrpSpPr>
        <p:grpSpPr>
          <a:xfrm>
            <a:off x="-24064" y="-141297"/>
            <a:ext cx="24408064" cy="2481959"/>
            <a:chOff x="-24064" y="-141297"/>
            <a:chExt cx="24408064" cy="2481959"/>
          </a:xfrm>
        </p:grpSpPr>
        <p:sp>
          <p:nvSpPr>
            <p:cNvPr id="15" name="Rectangle 14">
              <a:extLst>
                <a:ext uri="{FF2B5EF4-FFF2-40B4-BE49-F238E27FC236}">
                  <a16:creationId xmlns:a16="http://schemas.microsoft.com/office/drawing/2014/main" id="{2562D95A-2C4A-8444-B86D-B832C083EE33}"/>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C90F312-49B6-BB41-878D-F1B77D1086B6}"/>
                </a:ext>
              </a:extLst>
            </p:cNvPr>
            <p:cNvGrpSpPr/>
            <p:nvPr/>
          </p:nvGrpSpPr>
          <p:grpSpPr>
            <a:xfrm>
              <a:off x="-24064" y="580704"/>
              <a:ext cx="24408064" cy="1755819"/>
              <a:chOff x="-24064" y="580704"/>
              <a:chExt cx="24408064" cy="1755819"/>
            </a:xfrm>
          </p:grpSpPr>
          <p:sp>
            <p:nvSpPr>
              <p:cNvPr id="18" name="Timeline">
                <a:extLst>
                  <a:ext uri="{FF2B5EF4-FFF2-40B4-BE49-F238E27FC236}">
                    <a16:creationId xmlns:a16="http://schemas.microsoft.com/office/drawing/2014/main" id="{648E60BE-7469-8041-9500-A39FF9989E46}"/>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19" name="Google Shape;10053;p76">
                <a:extLst>
                  <a:ext uri="{FF2B5EF4-FFF2-40B4-BE49-F238E27FC236}">
                    <a16:creationId xmlns:a16="http://schemas.microsoft.com/office/drawing/2014/main" id="{FA633B42-A7CC-A045-BD1F-F7D39F0DE888}"/>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3" name="Google Shape;10054;p76">
                  <a:extLst>
                    <a:ext uri="{FF2B5EF4-FFF2-40B4-BE49-F238E27FC236}">
                      <a16:creationId xmlns:a16="http://schemas.microsoft.com/office/drawing/2014/main" id="{A420FE2B-D3D3-8740-856E-EE3119166D5D}"/>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5;p76">
                  <a:extLst>
                    <a:ext uri="{FF2B5EF4-FFF2-40B4-BE49-F238E27FC236}">
                      <a16:creationId xmlns:a16="http://schemas.microsoft.com/office/drawing/2014/main" id="{33B2A087-4D5D-394B-B903-118DDE279108}"/>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6;p76">
                  <a:extLst>
                    <a:ext uri="{FF2B5EF4-FFF2-40B4-BE49-F238E27FC236}">
                      <a16:creationId xmlns:a16="http://schemas.microsoft.com/office/drawing/2014/main" id="{C9FA2301-E6FB-E448-8593-9C0885852ECE}"/>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7;p76">
                  <a:extLst>
                    <a:ext uri="{FF2B5EF4-FFF2-40B4-BE49-F238E27FC236}">
                      <a16:creationId xmlns:a16="http://schemas.microsoft.com/office/drawing/2014/main" id="{BC1FE73E-4634-FB41-8735-C729F0CB539F}"/>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8;p76">
                  <a:extLst>
                    <a:ext uri="{FF2B5EF4-FFF2-40B4-BE49-F238E27FC236}">
                      <a16:creationId xmlns:a16="http://schemas.microsoft.com/office/drawing/2014/main" id="{5B431A1A-A567-C346-9E2E-D7603A6AC5F5}"/>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9;p76">
                  <a:extLst>
                    <a:ext uri="{FF2B5EF4-FFF2-40B4-BE49-F238E27FC236}">
                      <a16:creationId xmlns:a16="http://schemas.microsoft.com/office/drawing/2014/main" id="{15B0BF97-10B8-694C-85E9-3DC637B2A0FE}"/>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60;p76">
                  <a:extLst>
                    <a:ext uri="{FF2B5EF4-FFF2-40B4-BE49-F238E27FC236}">
                      <a16:creationId xmlns:a16="http://schemas.microsoft.com/office/drawing/2014/main" id="{4709CA95-6B69-F342-B347-C8FADE8ADCE7}"/>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2" name="Rectangle 21">
                <a:extLst>
                  <a:ext uri="{FF2B5EF4-FFF2-40B4-BE49-F238E27FC236}">
                    <a16:creationId xmlns:a16="http://schemas.microsoft.com/office/drawing/2014/main" id="{3966CA3F-92C4-7C4F-9FBA-6435232F01EB}"/>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30" name="TextBox 29">
            <a:extLst>
              <a:ext uri="{FF2B5EF4-FFF2-40B4-BE49-F238E27FC236}">
                <a16:creationId xmlns:a16="http://schemas.microsoft.com/office/drawing/2014/main" id="{752D018A-1B03-CB4F-8BA2-3B97CD4F7380}"/>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37</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348821327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Economic Status vs. Temperature Deviation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834059" y="5334975"/>
            <a:ext cx="18757579" cy="225600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Economic status of origin countries has a higher impact on temperature deviation ratio as the airline that handles the shipment tend to come from the origin country</a:t>
            </a:r>
          </a:p>
          <a:p>
            <a:pPr algn="l"/>
            <a:endParaRPr lang="en-US" sz="1000" dirty="0">
              <a:solidFill>
                <a:schemeClr val="tx1"/>
              </a:solidFill>
            </a:endParaRPr>
          </a:p>
          <a:p>
            <a:pPr marL="571500" indent="-571500" algn="l">
              <a:buFont typeface="Arial" panose="020B0604020202020204" pitchFamily="34" charset="0"/>
              <a:buChar char="•"/>
            </a:pPr>
            <a:r>
              <a:rPr lang="en-US" sz="3600" dirty="0">
                <a:solidFill>
                  <a:schemeClr val="tx1"/>
                </a:solidFill>
              </a:rPr>
              <a:t>Developed country airlines tend to handle containers better and produce smaller TD ratios</a:t>
            </a:r>
          </a:p>
        </p:txBody>
      </p:sp>
      <p:pic>
        <p:nvPicPr>
          <p:cNvPr id="9" name="Picture 8" descr="Table&#10;&#10;Description automatically generated">
            <a:extLst>
              <a:ext uri="{FF2B5EF4-FFF2-40B4-BE49-F238E27FC236}">
                <a16:creationId xmlns:a16="http://schemas.microsoft.com/office/drawing/2014/main" id="{9EA0A596-3A21-2746-8AA2-D95E861F720D}"/>
              </a:ext>
            </a:extLst>
          </p:cNvPr>
          <p:cNvPicPr/>
          <p:nvPr/>
        </p:nvPicPr>
        <p:blipFill>
          <a:blip r:embed="rId2">
            <a:extLst>
              <a:ext uri="{28A0092B-C50C-407E-A947-70E740481C1C}">
                <a14:useLocalDpi xmlns:a14="http://schemas.microsoft.com/office/drawing/2010/main" val="0"/>
              </a:ext>
            </a:extLst>
          </a:blip>
          <a:stretch>
            <a:fillRect/>
          </a:stretch>
        </p:blipFill>
        <p:spPr>
          <a:xfrm>
            <a:off x="3810000" y="8137609"/>
            <a:ext cx="16332200" cy="4867191"/>
          </a:xfrm>
          <a:prstGeom prst="rect">
            <a:avLst/>
          </a:prstGeom>
        </p:spPr>
      </p:pic>
      <p:grpSp>
        <p:nvGrpSpPr>
          <p:cNvPr id="10" name="Group 9">
            <a:extLst>
              <a:ext uri="{FF2B5EF4-FFF2-40B4-BE49-F238E27FC236}">
                <a16:creationId xmlns:a16="http://schemas.microsoft.com/office/drawing/2014/main" id="{762C54CB-D6CD-594C-91F1-C7D66943F878}"/>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19F62106-570C-D041-84B0-3D2F3B0BEC42}"/>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7526846-720F-C642-A3E6-1ECBA8130EFA}"/>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C2075E29-9EBC-B842-948E-89DBDFA87DE5}"/>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Temperature Deviation Findings</a:t>
                </a:r>
              </a:p>
            </p:txBody>
          </p:sp>
          <p:grpSp>
            <p:nvGrpSpPr>
              <p:cNvPr id="18" name="Google Shape;10053;p76">
                <a:extLst>
                  <a:ext uri="{FF2B5EF4-FFF2-40B4-BE49-F238E27FC236}">
                    <a16:creationId xmlns:a16="http://schemas.microsoft.com/office/drawing/2014/main" id="{E89B8D5B-1537-BF48-86F9-ACDE6564525A}"/>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FB51745C-0747-0D43-8A40-D414CBFED6F3}"/>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A4F7878F-D972-184A-8A76-5636BB431541}"/>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39FBBDC5-9994-2945-A27B-875CBEDCFF7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9965FC71-F024-044E-BD38-8A0EEB5938A3}"/>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6A8A3FB4-F3C9-9042-8ADA-C99159533E4A}"/>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151A5635-143F-2940-8EE7-241757AF5D67}"/>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8D81308D-37F7-404D-AF90-D2EC27D39A77}"/>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2D4912C2-2A93-0A44-8FDB-28E35B971D1B}"/>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364038DD-1412-2E4E-9576-712A594F388A}"/>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38</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16298318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B1A08E7F-3DC4-4554-9C93-66BB9A878ACC}"/>
              </a:ext>
            </a:extLst>
          </p:cNvPr>
          <p:cNvSpPr/>
          <p:nvPr/>
        </p:nvSpPr>
        <p:spPr>
          <a:xfrm>
            <a:off x="1253679" y="7249536"/>
            <a:ext cx="23146395" cy="7861742"/>
          </a:xfrm>
          <a:custGeom>
            <a:avLst/>
            <a:gdLst>
              <a:gd name="connsiteX0" fmla="*/ 8846452 w 9277691"/>
              <a:gd name="connsiteY0" fmla="*/ 0 h 6441781"/>
              <a:gd name="connsiteX1" fmla="*/ 9277691 w 9277691"/>
              <a:gd name="connsiteY1" fmla="*/ 879048 h 6441781"/>
              <a:gd name="connsiteX2" fmla="*/ 8945791 w 9277691"/>
              <a:gd name="connsiteY2" fmla="*/ 828131 h 6441781"/>
              <a:gd name="connsiteX3" fmla="*/ 8652053 w 9277691"/>
              <a:gd name="connsiteY3" fmla="*/ 1928396 h 6441781"/>
              <a:gd name="connsiteX4" fmla="*/ 8651631 w 9277691"/>
              <a:gd name="connsiteY4" fmla="*/ 1931327 h 6441781"/>
              <a:gd name="connsiteX5" fmla="*/ 2716823 w 9277691"/>
              <a:gd name="connsiteY5" fmla="*/ 6441781 h 6441781"/>
              <a:gd name="connsiteX6" fmla="*/ 0 w 9277691"/>
              <a:gd name="connsiteY6" fmla="*/ 6432988 h 6441781"/>
              <a:gd name="connsiteX7" fmla="*/ 7848184 w 9277691"/>
              <a:gd name="connsiteY7" fmla="*/ 1875643 h 6441781"/>
              <a:gd name="connsiteX8" fmla="*/ 8227221 w 9277691"/>
              <a:gd name="connsiteY8" fmla="*/ 717895 h 6441781"/>
              <a:gd name="connsiteX9" fmla="*/ 7904572 w 9277691"/>
              <a:gd name="connsiteY9" fmla="*/ 668397 h 644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7691" h="6441781">
                <a:moveTo>
                  <a:pt x="8846452" y="0"/>
                </a:moveTo>
                <a:lnTo>
                  <a:pt x="9277691" y="879048"/>
                </a:lnTo>
                <a:lnTo>
                  <a:pt x="8945791" y="828131"/>
                </a:lnTo>
                <a:lnTo>
                  <a:pt x="8652053" y="1928396"/>
                </a:lnTo>
                <a:cubicBezTo>
                  <a:pt x="8651912" y="1929373"/>
                  <a:pt x="8651772" y="1930350"/>
                  <a:pt x="8651631" y="1931327"/>
                </a:cubicBezTo>
                <a:lnTo>
                  <a:pt x="2716823" y="6441781"/>
                </a:lnTo>
                <a:lnTo>
                  <a:pt x="0" y="6432988"/>
                </a:lnTo>
                <a:lnTo>
                  <a:pt x="7848184" y="1875643"/>
                </a:lnTo>
                <a:lnTo>
                  <a:pt x="8227221" y="717895"/>
                </a:lnTo>
                <a:lnTo>
                  <a:pt x="7904572" y="668397"/>
                </a:lnTo>
                <a:close/>
              </a:path>
            </a:pathLst>
          </a:custGeom>
          <a:gradFill>
            <a:gsLst>
              <a:gs pos="0">
                <a:schemeClr val="accent6">
                  <a:lumMod val="20000"/>
                  <a:lumOff val="80000"/>
                </a:schemeClr>
              </a:gs>
              <a:gs pos="30000">
                <a:schemeClr val="accent6">
                  <a:lumMod val="70000"/>
                  <a:lumOff val="30000"/>
                </a:schemeClr>
              </a:gs>
              <a:gs pos="41000">
                <a:schemeClr val="accent6">
                  <a:lumMod val="40000"/>
                  <a:lumOff val="60000"/>
                </a:schemeClr>
              </a:gs>
              <a:gs pos="64000">
                <a:schemeClr val="accent6">
                  <a:lumMod val="45000"/>
                  <a:lumOff val="55000"/>
                </a:schemeClr>
              </a:gs>
              <a:gs pos="100000">
                <a:schemeClr val="accent6">
                  <a:lumMod val="50000"/>
                  <a:lumOff val="50000"/>
                </a:schemeClr>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800"/>
          </a:p>
        </p:txBody>
      </p:sp>
      <p:sp>
        <p:nvSpPr>
          <p:cNvPr id="32" name="TextBox 31">
            <a:extLst>
              <a:ext uri="{FF2B5EF4-FFF2-40B4-BE49-F238E27FC236}">
                <a16:creationId xmlns:a16="http://schemas.microsoft.com/office/drawing/2014/main" id="{E43334EA-6A5E-445E-A428-10C2A5E23DED}"/>
              </a:ext>
            </a:extLst>
          </p:cNvPr>
          <p:cNvSpPr txBox="1"/>
          <p:nvPr/>
        </p:nvSpPr>
        <p:spPr>
          <a:xfrm>
            <a:off x="11377342" y="3532458"/>
            <a:ext cx="9619488" cy="4189480"/>
          </a:xfrm>
          <a:prstGeom prst="rect">
            <a:avLst/>
          </a:prstGeom>
          <a:noFill/>
        </p:spPr>
        <p:txBody>
          <a:bodyPr wrap="square" lIns="0" rIns="0" rtlCol="0">
            <a:spAutoFit/>
          </a:bodyPr>
          <a:lstStyle/>
          <a:p>
            <a:pPr algn="l"/>
            <a:r>
              <a:rPr lang="en-US" altLang="ko-KR" sz="4400" b="1" dirty="0">
                <a:solidFill>
                  <a:schemeClr val="accent4"/>
                </a:solidFill>
                <a:cs typeface="Arial" pitchFamily="34" charset="0"/>
              </a:rPr>
              <a:t>Predictive Model</a:t>
            </a:r>
          </a:p>
          <a:p>
            <a:pPr algn="l"/>
            <a:endParaRPr lang="en-US" altLang="ko-KR" sz="1000" b="1" dirty="0">
              <a:solidFill>
                <a:schemeClr val="accent4"/>
              </a:solidFill>
              <a:cs typeface="Arial" pitchFamily="34" charset="0"/>
            </a:endParaRPr>
          </a:p>
          <a:p>
            <a:pPr marL="457200" indent="-457200" algn="l">
              <a:buFont typeface="Arial" panose="020B0604020202020204" pitchFamily="34" charset="0"/>
              <a:buChar char="•"/>
            </a:pPr>
            <a:r>
              <a:rPr lang="en-US" altLang="ko-KR" sz="3200" dirty="0">
                <a:solidFill>
                  <a:schemeClr val="bg1"/>
                </a:solidFill>
                <a:cs typeface="Arial" pitchFamily="34" charset="0"/>
              </a:rPr>
              <a:t>Predict the likelihood of temperature deviation given certain order information</a:t>
            </a:r>
          </a:p>
          <a:p>
            <a:pPr algn="l"/>
            <a:endParaRPr lang="en-US" altLang="ko-KR" sz="1000" dirty="0">
              <a:solidFill>
                <a:schemeClr val="bg1"/>
              </a:solidFill>
              <a:cs typeface="Arial" pitchFamily="34" charset="0"/>
            </a:endParaRPr>
          </a:p>
          <a:p>
            <a:pPr marL="457200" indent="-457200" algn="l">
              <a:buFont typeface="Arial" panose="020B0604020202020204" pitchFamily="34" charset="0"/>
              <a:buChar char="•"/>
            </a:pPr>
            <a:r>
              <a:rPr lang="en-US" altLang="ko-KR" sz="3200" dirty="0">
                <a:solidFill>
                  <a:schemeClr val="bg1"/>
                </a:solidFill>
                <a:cs typeface="Arial" pitchFamily="34" charset="0"/>
              </a:rPr>
              <a:t>Help the company to give pin-pointed handling instructions, or reconsider flight routes for a shipment when a prediction of high likelihood of failure is given </a:t>
            </a:r>
          </a:p>
        </p:txBody>
      </p:sp>
      <p:grpSp>
        <p:nvGrpSpPr>
          <p:cNvPr id="76" name="Group 75">
            <a:extLst>
              <a:ext uri="{FF2B5EF4-FFF2-40B4-BE49-F238E27FC236}">
                <a16:creationId xmlns:a16="http://schemas.microsoft.com/office/drawing/2014/main" id="{CDA343D6-B1EF-7E47-952D-B8FDFDDCA3EF}"/>
              </a:ext>
            </a:extLst>
          </p:cNvPr>
          <p:cNvGrpSpPr/>
          <p:nvPr/>
        </p:nvGrpSpPr>
        <p:grpSpPr>
          <a:xfrm>
            <a:off x="21564837" y="5287778"/>
            <a:ext cx="2835237" cy="1652243"/>
            <a:chOff x="21228314" y="4044230"/>
            <a:chExt cx="3140375" cy="1726166"/>
          </a:xfrm>
        </p:grpSpPr>
        <p:pic>
          <p:nvPicPr>
            <p:cNvPr id="73" name="Picture 72" descr="A picture containing text, clipart&#10;&#10;Description automatically generated">
              <a:extLst>
                <a:ext uri="{FF2B5EF4-FFF2-40B4-BE49-F238E27FC236}">
                  <a16:creationId xmlns:a16="http://schemas.microsoft.com/office/drawing/2014/main" id="{2EA2148F-0698-094E-A432-A159016EE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8314" y="4044230"/>
              <a:ext cx="3140375" cy="1726166"/>
            </a:xfrm>
            <a:prstGeom prst="rect">
              <a:avLst/>
            </a:prstGeom>
          </p:spPr>
        </p:pic>
        <p:sp>
          <p:nvSpPr>
            <p:cNvPr id="75" name="TextBox 74">
              <a:extLst>
                <a:ext uri="{FF2B5EF4-FFF2-40B4-BE49-F238E27FC236}">
                  <a16:creationId xmlns:a16="http://schemas.microsoft.com/office/drawing/2014/main" id="{F06B7FD1-6219-5A44-8B45-081728225ADE}"/>
                </a:ext>
              </a:extLst>
            </p:cNvPr>
            <p:cNvSpPr txBox="1"/>
            <p:nvPr/>
          </p:nvSpPr>
          <p:spPr>
            <a:xfrm>
              <a:off x="21969663" y="4142955"/>
              <a:ext cx="1275347" cy="623401"/>
            </a:xfrm>
            <a:prstGeom prst="rect">
              <a:avLst/>
            </a:prstGeom>
            <a:solidFill>
              <a:schemeClr val="tx1"/>
            </a:solidFill>
          </p:spPr>
          <p:txBody>
            <a:bodyPr wrap="square" lIns="0" tIns="0" rIns="0" bIns="0" rtlCol="0">
              <a:spAutoFit/>
            </a:bodyPr>
            <a:lstStyle/>
            <a:p>
              <a:pPr algn="ctr" defTabSz="825500" hangingPunct="0"/>
              <a:r>
                <a:rPr lang="en-US" sz="3600" b="1" i="1" dirty="0">
                  <a:solidFill>
                    <a:srgbClr val="C00000"/>
                  </a:solidFill>
                  <a:latin typeface="Franklin Gothic Medium" panose="020B0603020102020204" pitchFamily="34" charset="0"/>
                  <a:ea typeface="Helvetica Light"/>
                  <a:cs typeface="Helvetica Light"/>
                  <a:sym typeface="Helvetica Light"/>
                </a:rPr>
                <a:t>SAFE</a:t>
              </a:r>
            </a:p>
          </p:txBody>
        </p:sp>
      </p:grpSp>
      <p:grpSp>
        <p:nvGrpSpPr>
          <p:cNvPr id="8" name="Group 7">
            <a:extLst>
              <a:ext uri="{FF2B5EF4-FFF2-40B4-BE49-F238E27FC236}">
                <a16:creationId xmlns:a16="http://schemas.microsoft.com/office/drawing/2014/main" id="{F4252271-00FB-F14A-AD49-106700A65B9F}"/>
              </a:ext>
            </a:extLst>
          </p:cNvPr>
          <p:cNvGrpSpPr/>
          <p:nvPr/>
        </p:nvGrpSpPr>
        <p:grpSpPr>
          <a:xfrm>
            <a:off x="17784116" y="8670861"/>
            <a:ext cx="1783333" cy="1772555"/>
            <a:chOff x="18310021" y="8523161"/>
            <a:chExt cx="1783333" cy="1772555"/>
          </a:xfrm>
        </p:grpSpPr>
        <p:grpSp>
          <p:nvGrpSpPr>
            <p:cNvPr id="7" name="Group 6">
              <a:extLst>
                <a:ext uri="{FF2B5EF4-FFF2-40B4-BE49-F238E27FC236}">
                  <a16:creationId xmlns:a16="http://schemas.microsoft.com/office/drawing/2014/main" id="{11874BC2-AD50-E141-AC77-E9474480B62A}"/>
                </a:ext>
              </a:extLst>
            </p:cNvPr>
            <p:cNvGrpSpPr/>
            <p:nvPr/>
          </p:nvGrpSpPr>
          <p:grpSpPr>
            <a:xfrm>
              <a:off x="18310021" y="8523161"/>
              <a:ext cx="1783333" cy="1772555"/>
              <a:chOff x="16793882" y="4276776"/>
              <a:chExt cx="1463040" cy="1463040"/>
            </a:xfrm>
          </p:grpSpPr>
          <p:sp>
            <p:nvSpPr>
              <p:cNvPr id="48" name="Oval 47">
                <a:extLst>
                  <a:ext uri="{FF2B5EF4-FFF2-40B4-BE49-F238E27FC236}">
                    <a16:creationId xmlns:a16="http://schemas.microsoft.com/office/drawing/2014/main" id="{C1F32433-5432-4E1E-AC21-95A1B0284438}"/>
                  </a:ext>
                </a:extLst>
              </p:cNvPr>
              <p:cNvSpPr>
                <a:spLocks noChangeAspect="1"/>
              </p:cNvSpPr>
              <p:nvPr/>
            </p:nvSpPr>
            <p:spPr>
              <a:xfrm>
                <a:off x="16834250" y="4276776"/>
                <a:ext cx="1382304" cy="1382304"/>
              </a:xfrm>
              <a:prstGeom prst="ellipse">
                <a:avLst/>
              </a:prstGeom>
              <a:solidFill>
                <a:schemeClr val="accent4"/>
              </a:solidFill>
              <a:ln w="63500">
                <a:noFill/>
              </a:ln>
              <a:effectLst>
                <a:outerShdw blurRad="152400" dist="1016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cs typeface="Arial" pitchFamily="34" charset="0"/>
                </a:endParaRPr>
              </a:p>
            </p:txBody>
          </p:sp>
          <p:sp>
            <p:nvSpPr>
              <p:cNvPr id="15" name="Oval 14">
                <a:extLst>
                  <a:ext uri="{FF2B5EF4-FFF2-40B4-BE49-F238E27FC236}">
                    <a16:creationId xmlns:a16="http://schemas.microsoft.com/office/drawing/2014/main" id="{27ADE81C-A654-4FD6-BEF5-44FCBC7AAAB1}"/>
                  </a:ext>
                </a:extLst>
              </p:cNvPr>
              <p:cNvSpPr>
                <a:spLocks noChangeAspect="1"/>
              </p:cNvSpPr>
              <p:nvPr/>
            </p:nvSpPr>
            <p:spPr>
              <a:xfrm>
                <a:off x="16793882" y="4276776"/>
                <a:ext cx="1463040" cy="1463040"/>
              </a:xfrm>
              <a:prstGeom prst="ellipse">
                <a:avLst/>
              </a:prstGeom>
              <a:solidFill>
                <a:schemeClr val="accent4"/>
              </a:solidFill>
              <a:ln w="635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cs typeface="Arial" pitchFamily="34" charset="0"/>
                </a:endParaRPr>
              </a:p>
            </p:txBody>
          </p:sp>
        </p:grpSp>
        <p:sp>
          <p:nvSpPr>
            <p:cNvPr id="84" name="Freeform 243">
              <a:extLst>
                <a:ext uri="{FF2B5EF4-FFF2-40B4-BE49-F238E27FC236}">
                  <a16:creationId xmlns:a16="http://schemas.microsoft.com/office/drawing/2014/main" id="{3821AED5-60F8-BC49-AF6F-533DB32FA765}"/>
                </a:ext>
              </a:extLst>
            </p:cNvPr>
            <p:cNvSpPr>
              <a:spLocks noEditPoints="1"/>
            </p:cNvSpPr>
            <p:nvPr/>
          </p:nvSpPr>
          <p:spPr bwMode="auto">
            <a:xfrm>
              <a:off x="18799776" y="9144000"/>
              <a:ext cx="777763" cy="674488"/>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bg1"/>
            </a:solidFill>
            <a:ln>
              <a:solidFill>
                <a:schemeClr val="bg1"/>
              </a:solidFill>
            </a:ln>
          </p:spPr>
          <p:txBody>
            <a:bodyPr vert="horz" wrap="square" lIns="121889" tIns="60944" rIns="121889" bIns="60944" numCol="1" anchor="t" anchorCtr="0" compatLnSpc="1">
              <a:prstTxWarp prst="textNoShape">
                <a:avLst/>
              </a:prstTxWarp>
            </a:bodyPr>
            <a:lstStyle/>
            <a:p>
              <a:endParaRPr lang="en-US" sz="1866">
                <a:solidFill>
                  <a:schemeClr val="bg1"/>
                </a:solidFill>
              </a:endParaRPr>
            </a:p>
          </p:txBody>
        </p:sp>
      </p:grpSp>
      <p:grpSp>
        <p:nvGrpSpPr>
          <p:cNvPr id="3" name="Group 2">
            <a:extLst>
              <a:ext uri="{FF2B5EF4-FFF2-40B4-BE49-F238E27FC236}">
                <a16:creationId xmlns:a16="http://schemas.microsoft.com/office/drawing/2014/main" id="{018572BC-C103-644E-AC67-EC97F8DB284A}"/>
              </a:ext>
            </a:extLst>
          </p:cNvPr>
          <p:cNvGrpSpPr/>
          <p:nvPr/>
        </p:nvGrpSpPr>
        <p:grpSpPr>
          <a:xfrm>
            <a:off x="10940096" y="10113065"/>
            <a:ext cx="2560320" cy="2560320"/>
            <a:chOff x="7049589" y="10706579"/>
            <a:chExt cx="2560320" cy="2560320"/>
          </a:xfrm>
        </p:grpSpPr>
        <p:grpSp>
          <p:nvGrpSpPr>
            <p:cNvPr id="4" name="Group 3">
              <a:extLst>
                <a:ext uri="{FF2B5EF4-FFF2-40B4-BE49-F238E27FC236}">
                  <a16:creationId xmlns:a16="http://schemas.microsoft.com/office/drawing/2014/main" id="{E5140E37-5F12-CC44-965E-84E4F1B7F69C}"/>
                </a:ext>
              </a:extLst>
            </p:cNvPr>
            <p:cNvGrpSpPr/>
            <p:nvPr/>
          </p:nvGrpSpPr>
          <p:grpSpPr>
            <a:xfrm>
              <a:off x="7049589" y="10706579"/>
              <a:ext cx="2560320" cy="2560320"/>
              <a:chOff x="7890707" y="10296927"/>
              <a:chExt cx="2560320" cy="2560320"/>
            </a:xfrm>
          </p:grpSpPr>
          <p:sp>
            <p:nvSpPr>
              <p:cNvPr id="45" name="Oval 44">
                <a:extLst>
                  <a:ext uri="{FF2B5EF4-FFF2-40B4-BE49-F238E27FC236}">
                    <a16:creationId xmlns:a16="http://schemas.microsoft.com/office/drawing/2014/main" id="{C7D483F3-27C7-41E3-9A0A-8634307AED72}"/>
                  </a:ext>
                </a:extLst>
              </p:cNvPr>
              <p:cNvSpPr>
                <a:spLocks noChangeAspect="1"/>
              </p:cNvSpPr>
              <p:nvPr/>
            </p:nvSpPr>
            <p:spPr>
              <a:xfrm>
                <a:off x="7961351" y="10327203"/>
                <a:ext cx="2419032" cy="2419032"/>
              </a:xfrm>
              <a:prstGeom prst="ellipse">
                <a:avLst/>
              </a:prstGeom>
              <a:solidFill>
                <a:schemeClr val="accent1"/>
              </a:solidFill>
              <a:ln w="63500">
                <a:noFill/>
              </a:ln>
              <a:effectLst>
                <a:outerShdw blurRad="152400" dist="1016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cs typeface="Arial" pitchFamily="34" charset="0"/>
                </a:endParaRPr>
              </a:p>
            </p:txBody>
          </p:sp>
          <p:sp>
            <p:nvSpPr>
              <p:cNvPr id="11" name="Oval 10">
                <a:extLst>
                  <a:ext uri="{FF2B5EF4-FFF2-40B4-BE49-F238E27FC236}">
                    <a16:creationId xmlns:a16="http://schemas.microsoft.com/office/drawing/2014/main" id="{540F0DA2-3BEC-42B6-BAF9-D451B16B0D19}"/>
                  </a:ext>
                </a:extLst>
              </p:cNvPr>
              <p:cNvSpPr>
                <a:spLocks noChangeAspect="1"/>
              </p:cNvSpPr>
              <p:nvPr/>
            </p:nvSpPr>
            <p:spPr>
              <a:xfrm>
                <a:off x="7890707" y="10296927"/>
                <a:ext cx="2560320" cy="2560320"/>
              </a:xfrm>
              <a:prstGeom prst="ellipse">
                <a:avLst/>
              </a:prstGeom>
              <a:solidFill>
                <a:schemeClr val="accent1"/>
              </a:solidFill>
              <a:ln w="635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cs typeface="Arial" pitchFamily="34" charset="0"/>
                </a:endParaRPr>
              </a:p>
            </p:txBody>
          </p:sp>
        </p:grpSp>
        <p:pic>
          <p:nvPicPr>
            <p:cNvPr id="20" name="Picture 19">
              <a:extLst>
                <a:ext uri="{FF2B5EF4-FFF2-40B4-BE49-F238E27FC236}">
                  <a16:creationId xmlns:a16="http://schemas.microsoft.com/office/drawing/2014/main" id="{0730CE86-4A96-D94C-B962-5811C8003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3708" y="11060289"/>
              <a:ext cx="2066542" cy="1976692"/>
            </a:xfrm>
            <a:prstGeom prst="rect">
              <a:avLst/>
            </a:prstGeom>
          </p:spPr>
        </p:pic>
      </p:grpSp>
      <p:grpSp>
        <p:nvGrpSpPr>
          <p:cNvPr id="5" name="Group 4">
            <a:extLst>
              <a:ext uri="{FF2B5EF4-FFF2-40B4-BE49-F238E27FC236}">
                <a16:creationId xmlns:a16="http://schemas.microsoft.com/office/drawing/2014/main" id="{458FE2C4-2B66-49E4-9FCC-6D946E01566C}"/>
              </a:ext>
            </a:extLst>
          </p:cNvPr>
          <p:cNvGrpSpPr/>
          <p:nvPr/>
        </p:nvGrpSpPr>
        <p:grpSpPr>
          <a:xfrm>
            <a:off x="1090991" y="4142771"/>
            <a:ext cx="9617036" cy="5687674"/>
            <a:chOff x="1090991" y="4142771"/>
            <a:chExt cx="9617036" cy="5687674"/>
          </a:xfrm>
        </p:grpSpPr>
        <p:sp>
          <p:nvSpPr>
            <p:cNvPr id="65" name="TextBox 64">
              <a:extLst>
                <a:ext uri="{FF2B5EF4-FFF2-40B4-BE49-F238E27FC236}">
                  <a16:creationId xmlns:a16="http://schemas.microsoft.com/office/drawing/2014/main" id="{E1AF524B-CEE8-2E44-AAC1-A6DDAA9B7AAC}"/>
                </a:ext>
              </a:extLst>
            </p:cNvPr>
            <p:cNvSpPr txBox="1"/>
            <p:nvPr/>
          </p:nvSpPr>
          <p:spPr>
            <a:xfrm>
              <a:off x="1090991" y="4142771"/>
              <a:ext cx="5988928" cy="3672416"/>
            </a:xfrm>
            <a:prstGeom prst="rect">
              <a:avLst/>
            </a:prstGeom>
            <a:noFill/>
          </p:spPr>
          <p:txBody>
            <a:bodyPr wrap="square" lIns="0" rIns="0" rtlCol="0">
              <a:spAutoFit/>
            </a:bodyPr>
            <a:lstStyle/>
            <a:p>
              <a:pPr algn="l"/>
              <a:r>
                <a:rPr lang="en-US" altLang="ko-KR" sz="4800" b="1" dirty="0">
                  <a:solidFill>
                    <a:schemeClr val="accent1">
                      <a:lumMod val="75000"/>
                    </a:schemeClr>
                  </a:solidFill>
                  <a:cs typeface="Arial" pitchFamily="34" charset="0"/>
                </a:rPr>
                <a:t>Failure Risk Profile</a:t>
              </a:r>
            </a:p>
            <a:p>
              <a:pPr algn="l"/>
              <a:endParaRPr lang="en-US" altLang="ko-KR" sz="1000" b="1" dirty="0">
                <a:solidFill>
                  <a:schemeClr val="accent1">
                    <a:lumMod val="75000"/>
                  </a:schemeClr>
                </a:solidFill>
                <a:cs typeface="Arial" pitchFamily="34" charset="0"/>
              </a:endParaRPr>
            </a:p>
            <a:p>
              <a:pPr marL="457200" indent="-457200" algn="l">
                <a:buFont typeface="Arial" panose="020B0604020202020204" pitchFamily="34" charset="0"/>
                <a:buChar char="•"/>
              </a:pPr>
              <a:r>
                <a:rPr lang="en-US" altLang="ko-KR" sz="3200" dirty="0">
                  <a:solidFill>
                    <a:schemeClr val="bg1"/>
                  </a:solidFill>
                  <a:cs typeface="Arial" pitchFamily="34" charset="0"/>
                </a:rPr>
                <a:t>Identify failure root causes to different types of failures</a:t>
              </a:r>
            </a:p>
            <a:p>
              <a:pPr algn="l"/>
              <a:endParaRPr lang="en-US" altLang="ko-KR" sz="1000" dirty="0">
                <a:solidFill>
                  <a:schemeClr val="bg1"/>
                </a:solidFill>
                <a:cs typeface="Arial" pitchFamily="34" charset="0"/>
              </a:endParaRPr>
            </a:p>
            <a:p>
              <a:pPr algn="l"/>
              <a:endParaRPr lang="en-US" altLang="ko-KR" sz="3200" dirty="0">
                <a:solidFill>
                  <a:schemeClr val="bg1"/>
                </a:solidFill>
                <a:cs typeface="Arial" pitchFamily="34" charset="0"/>
              </a:endParaRPr>
            </a:p>
            <a:p>
              <a:pPr algn="l"/>
              <a:endParaRPr lang="en-US" altLang="ko-KR" sz="3200" dirty="0">
                <a:solidFill>
                  <a:schemeClr val="bg1"/>
                </a:solidFill>
                <a:cs typeface="Arial" pitchFamily="34" charset="0"/>
              </a:endParaRPr>
            </a:p>
          </p:txBody>
        </p:sp>
        <p:sp>
          <p:nvSpPr>
            <p:cNvPr id="9" name="TextBox 8">
              <a:extLst>
                <a:ext uri="{FF2B5EF4-FFF2-40B4-BE49-F238E27FC236}">
                  <a16:creationId xmlns:a16="http://schemas.microsoft.com/office/drawing/2014/main" id="{DE48FBFA-4633-E343-8B52-5B8B8F00C29B}"/>
                </a:ext>
              </a:extLst>
            </p:cNvPr>
            <p:cNvSpPr txBox="1"/>
            <p:nvPr/>
          </p:nvSpPr>
          <p:spPr>
            <a:xfrm>
              <a:off x="2224636" y="6669580"/>
              <a:ext cx="8483391" cy="316086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457200" lvl="2" indent="-457200" algn="l">
                <a:buFont typeface="Courier New" panose="02070309020205020404" pitchFamily="49" charset="0"/>
                <a:buChar char="o"/>
              </a:pPr>
              <a:r>
                <a:rPr lang="en-US" altLang="zh-TW" sz="3200" dirty="0">
                  <a:solidFill>
                    <a:schemeClr val="bg1"/>
                  </a:solidFill>
                  <a:cs typeface="Arial" pitchFamily="34" charset="0"/>
                </a:rPr>
                <a:t>Identify major container handling behaviors that lead to high failure rate</a:t>
              </a:r>
            </a:p>
            <a:p>
              <a:pPr algn="l"/>
              <a:endParaRPr lang="en-US" altLang="ko-KR" sz="1500" dirty="0">
                <a:solidFill>
                  <a:schemeClr val="bg1"/>
                </a:solidFill>
                <a:cs typeface="Arial" pitchFamily="34" charset="0"/>
              </a:endParaRPr>
            </a:p>
            <a:p>
              <a:pPr marL="457200" indent="-457200" algn="l">
                <a:buFont typeface="Courier New" panose="02070309020205020404" pitchFamily="49" charset="0"/>
                <a:buChar char="o"/>
              </a:pPr>
              <a:r>
                <a:rPr lang="en-US" altLang="ko-KR" sz="3200" dirty="0">
                  <a:solidFill>
                    <a:schemeClr val="bg1"/>
                  </a:solidFill>
                  <a:cs typeface="Arial" pitchFamily="34" charset="0"/>
                </a:rPr>
                <a:t>Understand the circumstances when failure happens</a:t>
              </a:r>
            </a:p>
            <a:p>
              <a:pPr marL="342900" marR="0" indent="-342900" algn="just" defTabSz="825500" rtl="0" fontAlgn="auto" latinLnBrk="0" hangingPunct="0">
                <a:lnSpc>
                  <a:spcPct val="120000"/>
                </a:lnSpc>
                <a:spcBef>
                  <a:spcPts val="0"/>
                </a:spcBef>
                <a:spcAft>
                  <a:spcPts val="0"/>
                </a:spcAft>
                <a:buClrTx/>
                <a:buSzTx/>
                <a:buFont typeface="Courier New" panose="02070309020205020404" pitchFamily="49" charset="0"/>
                <a:buChar char="o"/>
                <a:tabLst/>
              </a:pPr>
              <a:endParaRPr kumimoji="0" lang="en-US" sz="2400" b="0" i="0" u="none" strike="noStrike" cap="none" spc="0" normalizeH="0" baseline="0" dirty="0">
                <a:ln>
                  <a:noFill/>
                </a:ln>
                <a:solidFill>
                  <a:schemeClr val="bg1"/>
                </a:solidFill>
                <a:effectLst/>
                <a:uFillTx/>
                <a:latin typeface="+mn-lt"/>
                <a:sym typeface="Montserrat Light"/>
              </a:endParaRPr>
            </a:p>
          </p:txBody>
        </p:sp>
      </p:grpSp>
      <p:grpSp>
        <p:nvGrpSpPr>
          <p:cNvPr id="43" name="Group 42">
            <a:extLst>
              <a:ext uri="{FF2B5EF4-FFF2-40B4-BE49-F238E27FC236}">
                <a16:creationId xmlns:a16="http://schemas.microsoft.com/office/drawing/2014/main" id="{F91D4508-FE2B-9D4B-9BE8-73872EA52507}"/>
              </a:ext>
            </a:extLst>
          </p:cNvPr>
          <p:cNvGrpSpPr/>
          <p:nvPr/>
        </p:nvGrpSpPr>
        <p:grpSpPr>
          <a:xfrm>
            <a:off x="-24064" y="-141297"/>
            <a:ext cx="24408064" cy="2521642"/>
            <a:chOff x="-24064" y="-141297"/>
            <a:chExt cx="24408064" cy="2521642"/>
          </a:xfrm>
        </p:grpSpPr>
        <p:sp>
          <p:nvSpPr>
            <p:cNvPr id="46" name="Rectangle 45">
              <a:extLst>
                <a:ext uri="{FF2B5EF4-FFF2-40B4-BE49-F238E27FC236}">
                  <a16:creationId xmlns:a16="http://schemas.microsoft.com/office/drawing/2014/main" id="{E2EF967C-2F27-4B48-9C26-BB408CE3ED0C}"/>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F6940F3-314B-6B48-B47F-A5B163E83CB4}"/>
                </a:ext>
              </a:extLst>
            </p:cNvPr>
            <p:cNvGrpSpPr/>
            <p:nvPr/>
          </p:nvGrpSpPr>
          <p:grpSpPr>
            <a:xfrm>
              <a:off x="-24064" y="580704"/>
              <a:ext cx="24408064" cy="1799641"/>
              <a:chOff x="-24064" y="580704"/>
              <a:chExt cx="24408064" cy="1799641"/>
            </a:xfrm>
          </p:grpSpPr>
          <p:sp>
            <p:nvSpPr>
              <p:cNvPr id="49" name="Timeline">
                <a:extLst>
                  <a:ext uri="{FF2B5EF4-FFF2-40B4-BE49-F238E27FC236}">
                    <a16:creationId xmlns:a16="http://schemas.microsoft.com/office/drawing/2014/main" id="{D9D697CB-8E82-CB4F-B800-F90BEE257B25}"/>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Goal of Analysis</a:t>
                </a:r>
              </a:p>
            </p:txBody>
          </p:sp>
          <p:grpSp>
            <p:nvGrpSpPr>
              <p:cNvPr id="50" name="Google Shape;10053;p76">
                <a:extLst>
                  <a:ext uri="{FF2B5EF4-FFF2-40B4-BE49-F238E27FC236}">
                    <a16:creationId xmlns:a16="http://schemas.microsoft.com/office/drawing/2014/main" id="{F7BDBFDD-5BA2-0348-BC20-8801023C45BF}"/>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52" name="Google Shape;10054;p76">
                  <a:extLst>
                    <a:ext uri="{FF2B5EF4-FFF2-40B4-BE49-F238E27FC236}">
                      <a16:creationId xmlns:a16="http://schemas.microsoft.com/office/drawing/2014/main" id="{BCB48098-E7BC-6640-8846-6B4BB9AE85C7}"/>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53" name="Google Shape;10055;p76">
                  <a:extLst>
                    <a:ext uri="{FF2B5EF4-FFF2-40B4-BE49-F238E27FC236}">
                      <a16:creationId xmlns:a16="http://schemas.microsoft.com/office/drawing/2014/main" id="{0DA2802C-2953-3C40-8997-BBEE09B101E3}"/>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54" name="Google Shape;10056;p76">
                  <a:extLst>
                    <a:ext uri="{FF2B5EF4-FFF2-40B4-BE49-F238E27FC236}">
                      <a16:creationId xmlns:a16="http://schemas.microsoft.com/office/drawing/2014/main" id="{C6437B44-07CF-0F4A-86C4-5A25F773C89C}"/>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55" name="Google Shape;10057;p76">
                  <a:extLst>
                    <a:ext uri="{FF2B5EF4-FFF2-40B4-BE49-F238E27FC236}">
                      <a16:creationId xmlns:a16="http://schemas.microsoft.com/office/drawing/2014/main" id="{56DBDD28-CB94-784A-96B2-81D335BB1935}"/>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6" name="Google Shape;10058;p76">
                  <a:extLst>
                    <a:ext uri="{FF2B5EF4-FFF2-40B4-BE49-F238E27FC236}">
                      <a16:creationId xmlns:a16="http://schemas.microsoft.com/office/drawing/2014/main" id="{4F9C63F8-A150-3C48-A1D7-4185C557B633}"/>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7" name="Google Shape;10059;p76">
                  <a:extLst>
                    <a:ext uri="{FF2B5EF4-FFF2-40B4-BE49-F238E27FC236}">
                      <a16:creationId xmlns:a16="http://schemas.microsoft.com/office/drawing/2014/main" id="{5CFDC2F3-6BA9-084A-8DBB-035EB34A46C7}"/>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8" name="Google Shape;10060;p76">
                  <a:extLst>
                    <a:ext uri="{FF2B5EF4-FFF2-40B4-BE49-F238E27FC236}">
                      <a16:creationId xmlns:a16="http://schemas.microsoft.com/office/drawing/2014/main" id="{DCA549D1-8AC6-7143-A387-678EFBA6DE72}"/>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1" name="Rectangle 50">
                <a:extLst>
                  <a:ext uri="{FF2B5EF4-FFF2-40B4-BE49-F238E27FC236}">
                    <a16:creationId xmlns:a16="http://schemas.microsoft.com/office/drawing/2014/main" id="{F298729A-925E-494F-A640-B6EEB586DE6E}"/>
                  </a:ext>
                </a:extLst>
              </p:cNvPr>
              <p:cNvSpPr/>
              <p:nvPr/>
            </p:nvSpPr>
            <p:spPr>
              <a:xfrm>
                <a:off x="-24064" y="2199364"/>
                <a:ext cx="21579840" cy="180981"/>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33" name="TextBox 32">
            <a:extLst>
              <a:ext uri="{FF2B5EF4-FFF2-40B4-BE49-F238E27FC236}">
                <a16:creationId xmlns:a16="http://schemas.microsoft.com/office/drawing/2014/main" id="{6EBAF06C-669C-A24C-9202-733E4A885665}"/>
              </a:ext>
            </a:extLst>
          </p:cNvPr>
          <p:cNvSpPr txBox="1"/>
          <p:nvPr/>
        </p:nvSpPr>
        <p:spPr>
          <a:xfrm>
            <a:off x="23502597" y="12626134"/>
            <a:ext cx="310983"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bg1"/>
                </a:solidFill>
                <a:latin typeface="+mn-lt"/>
              </a:rPr>
              <a:t>4</a:t>
            </a:r>
            <a:endParaRPr kumimoji="0" lang="en-US" sz="3600" b="1" i="0" u="sng" strike="noStrike" cap="none" spc="0" normalizeH="0" baseline="0" dirty="0">
              <a:ln>
                <a:noFill/>
              </a:ln>
              <a:solidFill>
                <a:schemeClr val="bg1"/>
              </a:solidFill>
              <a:effectLst/>
              <a:uFillTx/>
              <a:latin typeface="+mn-lt"/>
              <a:sym typeface="Montserrat Light"/>
            </a:endParaRPr>
          </a:p>
        </p:txBody>
      </p:sp>
    </p:spTree>
    <p:extLst>
      <p:ext uri="{BB962C8B-B14F-4D97-AF65-F5344CB8AC3E}">
        <p14:creationId xmlns:p14="http://schemas.microsoft.com/office/powerpoint/2010/main" val="96864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Top 3 Airline vs. Container Handling Behaviors</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834059" y="5030024"/>
            <a:ext cx="19004443" cy="40657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The top 3 temperature deviation rate airlines have a lower battery mean than non-temperature deviated shipments</a:t>
            </a:r>
          </a:p>
          <a:p>
            <a:pPr marL="571500" indent="-571500" algn="l">
              <a:buFont typeface="Arial" panose="020B0604020202020204" pitchFamily="34" charset="0"/>
              <a:buChar char="•"/>
            </a:pPr>
            <a:r>
              <a:rPr lang="en-US" sz="3600" dirty="0">
                <a:solidFill>
                  <a:schemeClr val="tx1"/>
                </a:solidFill>
              </a:rPr>
              <a:t>The battery less than 30% and 0% duration are higher, while the charging duration rate is lower than non-temperature deviation shipments</a:t>
            </a:r>
          </a:p>
          <a:p>
            <a:pPr marL="571500" indent="-571500" algn="l">
              <a:buFont typeface="Arial" panose="020B0604020202020204" pitchFamily="34" charset="0"/>
              <a:buChar char="•"/>
            </a:pPr>
            <a:r>
              <a:rPr lang="en-US" sz="3600" dirty="0">
                <a:solidFill>
                  <a:schemeClr val="tx1"/>
                </a:solidFill>
              </a:rPr>
              <a:t>The average number of door openings is higher for those airlines than the non-temperature deviation shipments. </a:t>
            </a:r>
          </a:p>
        </p:txBody>
      </p:sp>
      <p:pic>
        <p:nvPicPr>
          <p:cNvPr id="9" name="image21.png" descr="Table&#10;&#10;Description automatically generated">
            <a:extLst>
              <a:ext uri="{FF2B5EF4-FFF2-40B4-BE49-F238E27FC236}">
                <a16:creationId xmlns:a16="http://schemas.microsoft.com/office/drawing/2014/main" id="{FD8B79E7-1A8B-4C4C-8DB9-79F3CA96FB2E}"/>
              </a:ext>
            </a:extLst>
          </p:cNvPr>
          <p:cNvPicPr/>
          <p:nvPr/>
        </p:nvPicPr>
        <p:blipFill>
          <a:blip r:embed="rId2"/>
          <a:srcRect/>
          <a:stretch>
            <a:fillRect/>
          </a:stretch>
        </p:blipFill>
        <p:spPr>
          <a:xfrm>
            <a:off x="2545498" y="9385300"/>
            <a:ext cx="19046140" cy="3724275"/>
          </a:xfrm>
          <a:prstGeom prst="rect">
            <a:avLst/>
          </a:prstGeom>
          <a:ln/>
        </p:spPr>
      </p:pic>
      <p:grpSp>
        <p:nvGrpSpPr>
          <p:cNvPr id="10" name="Group 9">
            <a:extLst>
              <a:ext uri="{FF2B5EF4-FFF2-40B4-BE49-F238E27FC236}">
                <a16:creationId xmlns:a16="http://schemas.microsoft.com/office/drawing/2014/main" id="{3382875B-744E-5E4F-ABB3-89FE85890346}"/>
              </a:ext>
            </a:extLst>
          </p:cNvPr>
          <p:cNvGrpSpPr/>
          <p:nvPr/>
        </p:nvGrpSpPr>
        <p:grpSpPr>
          <a:xfrm>
            <a:off x="-24064" y="-141297"/>
            <a:ext cx="25209625" cy="2481959"/>
            <a:chOff x="-24064" y="-141297"/>
            <a:chExt cx="25209625" cy="2481959"/>
          </a:xfrm>
        </p:grpSpPr>
        <p:sp>
          <p:nvSpPr>
            <p:cNvPr id="11" name="Rectangle 10">
              <a:extLst>
                <a:ext uri="{FF2B5EF4-FFF2-40B4-BE49-F238E27FC236}">
                  <a16:creationId xmlns:a16="http://schemas.microsoft.com/office/drawing/2014/main" id="{B34701E6-88E3-7847-AE5A-3573BC6F9FF8}"/>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F0D6A12-408F-6F4E-BB73-4D896D84C9F9}"/>
                </a:ext>
              </a:extLst>
            </p:cNvPr>
            <p:cNvGrpSpPr/>
            <p:nvPr/>
          </p:nvGrpSpPr>
          <p:grpSpPr>
            <a:xfrm>
              <a:off x="-24064" y="614845"/>
              <a:ext cx="25209625" cy="1721678"/>
              <a:chOff x="-24064" y="614845"/>
              <a:chExt cx="25209625" cy="1721678"/>
            </a:xfrm>
          </p:grpSpPr>
          <p:sp>
            <p:nvSpPr>
              <p:cNvPr id="16" name="Timeline">
                <a:extLst>
                  <a:ext uri="{FF2B5EF4-FFF2-40B4-BE49-F238E27FC236}">
                    <a16:creationId xmlns:a16="http://schemas.microsoft.com/office/drawing/2014/main" id="{1E0678CA-7F8A-CD44-A003-0F00231DF57E}"/>
                  </a:ext>
                </a:extLst>
              </p:cNvPr>
              <p:cNvSpPr txBox="1"/>
              <p:nvPr/>
            </p:nvSpPr>
            <p:spPr>
              <a:xfrm>
                <a:off x="777497" y="854538"/>
                <a:ext cx="24408064"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6000" b="1" cap="none" baseline="0" dirty="0"/>
                  <a:t>Airlines with High Temperature Deviation Rate</a:t>
                </a:r>
              </a:p>
            </p:txBody>
          </p:sp>
          <p:grpSp>
            <p:nvGrpSpPr>
              <p:cNvPr id="18" name="Google Shape;10053;p76">
                <a:extLst>
                  <a:ext uri="{FF2B5EF4-FFF2-40B4-BE49-F238E27FC236}">
                    <a16:creationId xmlns:a16="http://schemas.microsoft.com/office/drawing/2014/main" id="{281BF3CF-EFE5-064F-BB5D-5B63380D22D7}"/>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D6F55449-F046-8D44-937A-D479C6F5310E}"/>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729BD6C3-3F9F-BE4C-90E7-31E9F526378C}"/>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3A9E32F9-3F22-1847-9BEE-E94B4EE1D2CF}"/>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9BF0AB6E-65E3-B34E-8F91-5A769B772675}"/>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431BEA9E-2FB6-344F-815C-8D8B8693BEE8}"/>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C70BE904-36B1-CD48-8DD9-3FF48771B430}"/>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6D964889-9CB3-E04D-9AFA-BEEFFF01CFEC}"/>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476A7C90-6716-5344-9D63-77804D2F8B1B}"/>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1BE1D2CF-527F-B84D-A8BF-C9C7FB8D9253}"/>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39</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6547318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Top 3 Trade Lanes vs. </a:t>
            </a:r>
            <a:r>
              <a:rPr lang="en-US" sz="4000" b="1" dirty="0">
                <a:solidFill>
                  <a:schemeClr val="tx1"/>
                </a:solidFill>
                <a:cs typeface="Arial" panose="020B0604020202020204" pitchFamily="34" charset="0"/>
              </a:rPr>
              <a:t>External Uncontrollable Factors</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834059" y="5934887"/>
            <a:ext cx="19004443" cy="225600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Shipment trade lanes with the highest temperature deviation rate tend to have a much larger average Delta than trade lanes with low temperature deviation rate</a:t>
            </a:r>
          </a:p>
          <a:p>
            <a:pPr algn="l"/>
            <a:endParaRPr lang="en-US" sz="1000" dirty="0">
              <a:solidFill>
                <a:schemeClr val="tx1"/>
              </a:solidFill>
            </a:endParaRPr>
          </a:p>
          <a:p>
            <a:pPr marL="571500" indent="-571500" algn="l">
              <a:buFont typeface="Arial" panose="020B0604020202020204" pitchFamily="34" charset="0"/>
              <a:buChar char="•"/>
            </a:pPr>
            <a:r>
              <a:rPr lang="en-US" sz="3600" dirty="0">
                <a:solidFill>
                  <a:schemeClr val="tx1"/>
                </a:solidFill>
              </a:rPr>
              <a:t>Containers in those high TD rate trade lanes experience much longer ODTD</a:t>
            </a:r>
          </a:p>
        </p:txBody>
      </p:sp>
      <p:pic>
        <p:nvPicPr>
          <p:cNvPr id="11" name="Picture 10" descr="Table&#10;&#10;Description automatically generated">
            <a:extLst>
              <a:ext uri="{FF2B5EF4-FFF2-40B4-BE49-F238E27FC236}">
                <a16:creationId xmlns:a16="http://schemas.microsoft.com/office/drawing/2014/main" id="{FC05392F-678E-404C-86B6-9BE70531547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880157" y="8929891"/>
            <a:ext cx="6029643" cy="3522974"/>
          </a:xfrm>
          <a:prstGeom prst="rect">
            <a:avLst/>
          </a:prstGeom>
        </p:spPr>
      </p:pic>
      <p:grpSp>
        <p:nvGrpSpPr>
          <p:cNvPr id="9" name="Group 8">
            <a:extLst>
              <a:ext uri="{FF2B5EF4-FFF2-40B4-BE49-F238E27FC236}">
                <a16:creationId xmlns:a16="http://schemas.microsoft.com/office/drawing/2014/main" id="{16ACE044-5641-714B-AF20-2476A303E082}"/>
              </a:ext>
            </a:extLst>
          </p:cNvPr>
          <p:cNvGrpSpPr/>
          <p:nvPr/>
        </p:nvGrpSpPr>
        <p:grpSpPr>
          <a:xfrm>
            <a:off x="-24064" y="-141297"/>
            <a:ext cx="24408065" cy="2481959"/>
            <a:chOff x="-24064" y="-141297"/>
            <a:chExt cx="24408065" cy="2481959"/>
          </a:xfrm>
        </p:grpSpPr>
        <p:sp>
          <p:nvSpPr>
            <p:cNvPr id="10" name="Rectangle 9">
              <a:extLst>
                <a:ext uri="{FF2B5EF4-FFF2-40B4-BE49-F238E27FC236}">
                  <a16:creationId xmlns:a16="http://schemas.microsoft.com/office/drawing/2014/main" id="{6547BF52-34F1-5540-BBAA-ED11A97197AB}"/>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613B19A-BCCD-D54E-8AF7-FF01E5A14F8E}"/>
                </a:ext>
              </a:extLst>
            </p:cNvPr>
            <p:cNvGrpSpPr/>
            <p:nvPr/>
          </p:nvGrpSpPr>
          <p:grpSpPr>
            <a:xfrm>
              <a:off x="-24064" y="614845"/>
              <a:ext cx="24408065" cy="1721678"/>
              <a:chOff x="-24064" y="614845"/>
              <a:chExt cx="24408065" cy="1721678"/>
            </a:xfrm>
          </p:grpSpPr>
          <p:sp>
            <p:nvSpPr>
              <p:cNvPr id="16" name="Timeline">
                <a:extLst>
                  <a:ext uri="{FF2B5EF4-FFF2-40B4-BE49-F238E27FC236}">
                    <a16:creationId xmlns:a16="http://schemas.microsoft.com/office/drawing/2014/main" id="{1394CE01-384B-8244-940E-722B3F895B64}"/>
                  </a:ext>
                </a:extLst>
              </p:cNvPr>
              <p:cNvSpPr txBox="1"/>
              <p:nvPr/>
            </p:nvSpPr>
            <p:spPr>
              <a:xfrm>
                <a:off x="1" y="854538"/>
                <a:ext cx="2438400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6000" b="1" cap="none" baseline="0" dirty="0"/>
                  <a:t>Trade Lanes with High Temperature Deviation Rate</a:t>
                </a:r>
              </a:p>
            </p:txBody>
          </p:sp>
          <p:grpSp>
            <p:nvGrpSpPr>
              <p:cNvPr id="18" name="Google Shape;10053;p76">
                <a:extLst>
                  <a:ext uri="{FF2B5EF4-FFF2-40B4-BE49-F238E27FC236}">
                    <a16:creationId xmlns:a16="http://schemas.microsoft.com/office/drawing/2014/main" id="{1EE567AA-26A2-CE4D-97A4-35D7C986EE7C}"/>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41578720-490F-4E4E-9DB0-7C1E6CD83080}"/>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373CF891-2D06-7944-B839-32B823420973}"/>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31624A31-C947-C044-8FCD-EC937AAD9C60}"/>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FB08F5D3-4652-9C43-88EF-EA398AD687D7}"/>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F01D7C82-5D94-4347-BD36-EA50E36270A2}"/>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9D540BCF-8C57-5140-8F5A-5BAEDC35CAFB}"/>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D1D1401C-D56A-A343-890E-B7761D7C3F27}"/>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52D7935E-311A-704B-9A36-A9CDA154914E}"/>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80E62FEC-B78E-1941-A1E2-B82A5C570284}"/>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40</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374395235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Charger Alarms vs. Voltage</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656259" y="4825136"/>
            <a:ext cx="19873541" cy="40657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Voltage has an effect on the number of charger alarms</a:t>
            </a:r>
          </a:p>
          <a:p>
            <a:pPr marL="571500" indent="-571500" algn="l">
              <a:buFont typeface="Arial" panose="020B0604020202020204" pitchFamily="34" charset="0"/>
              <a:buChar char="•"/>
            </a:pPr>
            <a:r>
              <a:rPr lang="en-US" sz="3600" dirty="0">
                <a:solidFill>
                  <a:schemeClr val="tx1"/>
                </a:solidFill>
              </a:rPr>
              <a:t>When the supply voltage of both origin and destination countries are between 100V and 127V, the charger alarm rate is the highest (0.65%)</a:t>
            </a:r>
          </a:p>
          <a:p>
            <a:pPr marL="571500" indent="-571500" algn="l">
              <a:buFont typeface="Arial" panose="020B0604020202020204" pitchFamily="34" charset="0"/>
              <a:buChar char="•"/>
            </a:pPr>
            <a:r>
              <a:rPr lang="en-US" sz="3600" dirty="0">
                <a:solidFill>
                  <a:schemeClr val="tx1"/>
                </a:solidFill>
              </a:rPr>
              <a:t>When the supply voltage of both origin and destination countries are between 220V and 240V, the charger alarm rate is the lowest (0.32%)</a:t>
            </a:r>
          </a:p>
          <a:p>
            <a:pPr marL="571500" indent="-571500" algn="l">
              <a:buFont typeface="Arial" panose="020B0604020202020204" pitchFamily="34" charset="0"/>
              <a:buChar char="•"/>
            </a:pPr>
            <a:r>
              <a:rPr lang="en-US" sz="3600" dirty="0">
                <a:solidFill>
                  <a:schemeClr val="tx1"/>
                </a:solidFill>
              </a:rPr>
              <a:t>The container chargers are twice as likely to failure when the supply voltage is between 100V-127V</a:t>
            </a:r>
          </a:p>
        </p:txBody>
      </p:sp>
      <p:pic>
        <p:nvPicPr>
          <p:cNvPr id="9" name="image19.png" descr="Graphical user interface&#10;&#10;Description automatically generated">
            <a:extLst>
              <a:ext uri="{FF2B5EF4-FFF2-40B4-BE49-F238E27FC236}">
                <a16:creationId xmlns:a16="http://schemas.microsoft.com/office/drawing/2014/main" id="{A0602E72-E96A-7943-9AA9-1D11E42D3847}"/>
              </a:ext>
            </a:extLst>
          </p:cNvPr>
          <p:cNvPicPr/>
          <p:nvPr/>
        </p:nvPicPr>
        <p:blipFill>
          <a:blip r:embed="rId2"/>
          <a:srcRect/>
          <a:stretch>
            <a:fillRect/>
          </a:stretch>
        </p:blipFill>
        <p:spPr>
          <a:xfrm>
            <a:off x="3587854" y="9372600"/>
            <a:ext cx="17208291" cy="3614214"/>
          </a:xfrm>
          <a:prstGeom prst="rect">
            <a:avLst/>
          </a:prstGeom>
          <a:ln/>
        </p:spPr>
      </p:pic>
      <p:grpSp>
        <p:nvGrpSpPr>
          <p:cNvPr id="10" name="Group 9">
            <a:extLst>
              <a:ext uri="{FF2B5EF4-FFF2-40B4-BE49-F238E27FC236}">
                <a16:creationId xmlns:a16="http://schemas.microsoft.com/office/drawing/2014/main" id="{702C5F77-7855-AC47-B700-2F7396970025}"/>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F2541831-CB07-7045-9C83-0FB7F6F183E9}"/>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4C3219E-7CFE-1346-AC6E-BA578ADDA614}"/>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DB670715-CFE3-FD44-AA1E-4645A64DCA8C}"/>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16D993CE-BC35-D946-8570-2C532937FF75}"/>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C1E1078B-6AB1-204A-ADD6-76A5C6AE6910}"/>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E58655D0-54DC-6F4D-A267-A00704CB1A2A}"/>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F698BC13-8758-0F46-9A54-3197866E4E7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C065CF18-51A5-E946-B8B1-D1ACBE4A0FCB}"/>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4621D9C9-604E-1F49-88CA-0FEF37044370}"/>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7F2731F9-5619-3A41-8CD7-9D2AD5188DDE}"/>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57E14115-F05E-8448-A9BB-F38E654FF16A}"/>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D4915FDC-07AE-AB4F-9F37-7612C6B8E3BC}"/>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C4E34278-0DE1-3A40-997D-F3CBD6F79D92}"/>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41</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346692018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Compressor Alarms vs. Season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741856" y="5363390"/>
            <a:ext cx="18900287" cy="273613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In the Chi-squared test, we have observed a statistically significant seasonal effect on the compressor alarm rate</a:t>
            </a:r>
          </a:p>
          <a:p>
            <a:pPr marL="571500" indent="-571500" algn="l">
              <a:buFont typeface="Arial" panose="020B0604020202020204" pitchFamily="34" charset="0"/>
              <a:buChar char="•"/>
            </a:pPr>
            <a:r>
              <a:rPr lang="en-US" sz="3600" dirty="0">
                <a:solidFill>
                  <a:schemeClr val="tx1"/>
                </a:solidFill>
              </a:rPr>
              <a:t>Containers experience more compressor alarms in summer than other seasons</a:t>
            </a:r>
          </a:p>
          <a:p>
            <a:pPr marL="571500" indent="-571500" algn="l">
              <a:buFont typeface="Arial" panose="020B0604020202020204" pitchFamily="34" charset="0"/>
              <a:buChar char="•"/>
            </a:pPr>
            <a:r>
              <a:rPr lang="en-US" sz="3600" dirty="0">
                <a:solidFill>
                  <a:schemeClr val="tx1"/>
                </a:solidFill>
              </a:rPr>
              <a:t>There is a significantly higher compressor alarm rate of 0.44% in the summer</a:t>
            </a:r>
          </a:p>
        </p:txBody>
      </p:sp>
      <p:pic>
        <p:nvPicPr>
          <p:cNvPr id="9" name="image26.png">
            <a:extLst>
              <a:ext uri="{FF2B5EF4-FFF2-40B4-BE49-F238E27FC236}">
                <a16:creationId xmlns:a16="http://schemas.microsoft.com/office/drawing/2014/main" id="{3117E512-B94C-4141-AB78-FC8350B4E36D}"/>
              </a:ext>
            </a:extLst>
          </p:cNvPr>
          <p:cNvPicPr/>
          <p:nvPr/>
        </p:nvPicPr>
        <p:blipFill>
          <a:blip r:embed="rId2"/>
          <a:srcRect/>
          <a:stretch>
            <a:fillRect/>
          </a:stretch>
        </p:blipFill>
        <p:spPr>
          <a:xfrm>
            <a:off x="2869527" y="8890914"/>
            <a:ext cx="18644944" cy="3758286"/>
          </a:xfrm>
          <a:prstGeom prst="rect">
            <a:avLst/>
          </a:prstGeom>
          <a:ln/>
        </p:spPr>
      </p:pic>
      <p:grpSp>
        <p:nvGrpSpPr>
          <p:cNvPr id="10" name="Group 9">
            <a:extLst>
              <a:ext uri="{FF2B5EF4-FFF2-40B4-BE49-F238E27FC236}">
                <a16:creationId xmlns:a16="http://schemas.microsoft.com/office/drawing/2014/main" id="{87EFBCD2-187F-4745-B8AC-08598CE8F061}"/>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755C7E0E-DF25-B34F-9D76-D41E16CF1D89}"/>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D879EDE-3D52-E348-892D-6CA0D9BAD499}"/>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45074F8C-3A95-3E46-8B02-EC79270A65B2}"/>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0E12CF1A-54B1-514C-80D4-2781074B3CC9}"/>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350F9D78-315C-0042-B4C9-E6CEB51A86F2}"/>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6095E462-7B94-6A43-97CD-EA6C6508B921}"/>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ECA183D8-02FC-624E-9E74-46DF19C4A3E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60DF4E87-78B4-174B-B28A-E42FE7DEAFE5}"/>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776B5D89-62B7-3B4D-A560-B574425960BE}"/>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FBEF49A1-96EE-FA46-A688-BF4A77E6ACBB}"/>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C06FC696-6121-E446-8D23-4B1A0EE40A73}"/>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0E068B47-F417-F44A-8ED0-FA86B547264D}"/>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3FA9C899-599E-0B44-9FBE-1E1B4DD03F2B}"/>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42</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207711430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Compressor Alarms Rate vs. Delta Temperature </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729824" y="5286083"/>
            <a:ext cx="18900287"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Compressor alarm rate goes up as the delta temperature climbs. Especially after the temperature reaches above 15°C, the compressor alarm rate climbs quickly.</a:t>
            </a:r>
          </a:p>
        </p:txBody>
      </p:sp>
      <p:grpSp>
        <p:nvGrpSpPr>
          <p:cNvPr id="10" name="Group 9">
            <a:extLst>
              <a:ext uri="{FF2B5EF4-FFF2-40B4-BE49-F238E27FC236}">
                <a16:creationId xmlns:a16="http://schemas.microsoft.com/office/drawing/2014/main" id="{87EFBCD2-187F-4745-B8AC-08598CE8F061}"/>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755C7E0E-DF25-B34F-9D76-D41E16CF1D89}"/>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D879EDE-3D52-E348-892D-6CA0D9BAD499}"/>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45074F8C-3A95-3E46-8B02-EC79270A65B2}"/>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0E12CF1A-54B1-514C-80D4-2781074B3CC9}"/>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350F9D78-315C-0042-B4C9-E6CEB51A86F2}"/>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6095E462-7B94-6A43-97CD-EA6C6508B921}"/>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ECA183D8-02FC-624E-9E74-46DF19C4A3E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60DF4E87-78B4-174B-B28A-E42FE7DEAFE5}"/>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776B5D89-62B7-3B4D-A560-B574425960BE}"/>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FBEF49A1-96EE-FA46-A688-BF4A77E6ACBB}"/>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C06FC696-6121-E446-8D23-4B1A0EE40A73}"/>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0E068B47-F417-F44A-8ED0-FA86B547264D}"/>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29" name="Picture 28">
            <a:extLst>
              <a:ext uri="{FF2B5EF4-FFF2-40B4-BE49-F238E27FC236}">
                <a16:creationId xmlns:a16="http://schemas.microsoft.com/office/drawing/2014/main" id="{2391C8DB-2699-8348-927B-10C9AAB032B0}"/>
              </a:ext>
            </a:extLst>
          </p:cNvPr>
          <p:cNvPicPr/>
          <p:nvPr/>
        </p:nvPicPr>
        <p:blipFill>
          <a:blip r:embed="rId2"/>
          <a:stretch>
            <a:fillRect/>
          </a:stretch>
        </p:blipFill>
        <p:spPr>
          <a:xfrm>
            <a:off x="6797040" y="7023379"/>
            <a:ext cx="10789920" cy="5728590"/>
          </a:xfrm>
          <a:prstGeom prst="rect">
            <a:avLst/>
          </a:prstGeom>
        </p:spPr>
      </p:pic>
      <p:sp>
        <p:nvSpPr>
          <p:cNvPr id="30" name="TextBox 29">
            <a:extLst>
              <a:ext uri="{FF2B5EF4-FFF2-40B4-BE49-F238E27FC236}">
                <a16:creationId xmlns:a16="http://schemas.microsoft.com/office/drawing/2014/main" id="{9401FBEF-E4C6-1249-AA57-E9BD8D7A28FE}"/>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43</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409663738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Compressor Alarms Rate vs. Out of Designed Temperature Duration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729824" y="5286083"/>
            <a:ext cx="18900287"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It seems that after total 4 hours of experiencing out of designed temperature, there is a big jump in the compressor alarm rate</a:t>
            </a:r>
          </a:p>
        </p:txBody>
      </p:sp>
      <p:grpSp>
        <p:nvGrpSpPr>
          <p:cNvPr id="10" name="Group 9">
            <a:extLst>
              <a:ext uri="{FF2B5EF4-FFF2-40B4-BE49-F238E27FC236}">
                <a16:creationId xmlns:a16="http://schemas.microsoft.com/office/drawing/2014/main" id="{87EFBCD2-187F-4745-B8AC-08598CE8F061}"/>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755C7E0E-DF25-B34F-9D76-D41E16CF1D89}"/>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D879EDE-3D52-E348-892D-6CA0D9BAD499}"/>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45074F8C-3A95-3E46-8B02-EC79270A65B2}"/>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0E12CF1A-54B1-514C-80D4-2781074B3CC9}"/>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350F9D78-315C-0042-B4C9-E6CEB51A86F2}"/>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6095E462-7B94-6A43-97CD-EA6C6508B921}"/>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ECA183D8-02FC-624E-9E74-46DF19C4A3E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60DF4E87-78B4-174B-B28A-E42FE7DEAFE5}"/>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776B5D89-62B7-3B4D-A560-B574425960BE}"/>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FBEF49A1-96EE-FA46-A688-BF4A77E6ACBB}"/>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C06FC696-6121-E446-8D23-4B1A0EE40A73}"/>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0E068B47-F417-F44A-8ED0-FA86B547264D}"/>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30" name="Picture 29">
            <a:extLst>
              <a:ext uri="{FF2B5EF4-FFF2-40B4-BE49-F238E27FC236}">
                <a16:creationId xmlns:a16="http://schemas.microsoft.com/office/drawing/2014/main" id="{5D450F61-CFC5-084C-9B23-2495945709BC}"/>
              </a:ext>
            </a:extLst>
          </p:cNvPr>
          <p:cNvPicPr/>
          <p:nvPr/>
        </p:nvPicPr>
        <p:blipFill>
          <a:blip r:embed="rId2"/>
          <a:stretch>
            <a:fillRect/>
          </a:stretch>
        </p:blipFill>
        <p:spPr>
          <a:xfrm>
            <a:off x="6818176" y="7200855"/>
            <a:ext cx="10747647" cy="5751559"/>
          </a:xfrm>
          <a:prstGeom prst="rect">
            <a:avLst/>
          </a:prstGeom>
        </p:spPr>
      </p:pic>
      <p:sp>
        <p:nvSpPr>
          <p:cNvPr id="29" name="TextBox 28">
            <a:extLst>
              <a:ext uri="{FF2B5EF4-FFF2-40B4-BE49-F238E27FC236}">
                <a16:creationId xmlns:a16="http://schemas.microsoft.com/office/drawing/2014/main" id="{4F11E929-3BE9-A040-AB5F-6278E934C9BB}"/>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44</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412206739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Compressor Alarms Rate vs. Power Step Mean (Cooling)</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729824" y="5286083"/>
            <a:ext cx="18900287"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A critical value of power step mean of 2, after which there is a big jump in the compressor alarm rate, is observed</a:t>
            </a:r>
          </a:p>
        </p:txBody>
      </p:sp>
      <p:grpSp>
        <p:nvGrpSpPr>
          <p:cNvPr id="10" name="Group 9">
            <a:extLst>
              <a:ext uri="{FF2B5EF4-FFF2-40B4-BE49-F238E27FC236}">
                <a16:creationId xmlns:a16="http://schemas.microsoft.com/office/drawing/2014/main" id="{87EFBCD2-187F-4745-B8AC-08598CE8F061}"/>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755C7E0E-DF25-B34F-9D76-D41E16CF1D89}"/>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D879EDE-3D52-E348-892D-6CA0D9BAD499}"/>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45074F8C-3A95-3E46-8B02-EC79270A65B2}"/>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0E12CF1A-54B1-514C-80D4-2781074B3CC9}"/>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350F9D78-315C-0042-B4C9-E6CEB51A86F2}"/>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6095E462-7B94-6A43-97CD-EA6C6508B921}"/>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ECA183D8-02FC-624E-9E74-46DF19C4A3E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60DF4E87-78B4-174B-B28A-E42FE7DEAFE5}"/>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776B5D89-62B7-3B4D-A560-B574425960BE}"/>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FBEF49A1-96EE-FA46-A688-BF4A77E6ACBB}"/>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C06FC696-6121-E446-8D23-4B1A0EE40A73}"/>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0E068B47-F417-F44A-8ED0-FA86B547264D}"/>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29" name="Picture 28" descr="Chart, line chart&#10;&#10;Description automatically generated">
            <a:extLst>
              <a:ext uri="{FF2B5EF4-FFF2-40B4-BE49-F238E27FC236}">
                <a16:creationId xmlns:a16="http://schemas.microsoft.com/office/drawing/2014/main" id="{392CD30E-D288-A84E-8702-2F8AA279D829}"/>
              </a:ext>
            </a:extLst>
          </p:cNvPr>
          <p:cNvPicPr/>
          <p:nvPr/>
        </p:nvPicPr>
        <p:blipFill>
          <a:blip r:embed="rId2"/>
          <a:stretch>
            <a:fillRect/>
          </a:stretch>
        </p:blipFill>
        <p:spPr>
          <a:xfrm>
            <a:off x="5885493" y="7023379"/>
            <a:ext cx="11122346" cy="5908850"/>
          </a:xfrm>
          <a:prstGeom prst="rect">
            <a:avLst/>
          </a:prstGeom>
        </p:spPr>
      </p:pic>
      <p:sp>
        <p:nvSpPr>
          <p:cNvPr id="30" name="TextBox 29">
            <a:extLst>
              <a:ext uri="{FF2B5EF4-FFF2-40B4-BE49-F238E27FC236}">
                <a16:creationId xmlns:a16="http://schemas.microsoft.com/office/drawing/2014/main" id="{82ACF7B2-75B9-A042-BAAD-78C610474577}"/>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45</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819830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Compressor Alarms Rate vs. Power Step Mean (Cooling)</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729824" y="5286083"/>
            <a:ext cx="18900287"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Especially after the number of door openings reaches 6 time or more, there is a big jump in the compressor alarm rate</a:t>
            </a:r>
          </a:p>
        </p:txBody>
      </p:sp>
      <p:grpSp>
        <p:nvGrpSpPr>
          <p:cNvPr id="10" name="Group 9">
            <a:extLst>
              <a:ext uri="{FF2B5EF4-FFF2-40B4-BE49-F238E27FC236}">
                <a16:creationId xmlns:a16="http://schemas.microsoft.com/office/drawing/2014/main" id="{87EFBCD2-187F-4745-B8AC-08598CE8F061}"/>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755C7E0E-DF25-B34F-9D76-D41E16CF1D89}"/>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D879EDE-3D52-E348-892D-6CA0D9BAD499}"/>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45074F8C-3A95-3E46-8B02-EC79270A65B2}"/>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0E12CF1A-54B1-514C-80D4-2781074B3CC9}"/>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350F9D78-315C-0042-B4C9-E6CEB51A86F2}"/>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6095E462-7B94-6A43-97CD-EA6C6508B921}"/>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ECA183D8-02FC-624E-9E74-46DF19C4A3EA}"/>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60DF4E87-78B4-174B-B28A-E42FE7DEAFE5}"/>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776B5D89-62B7-3B4D-A560-B574425960BE}"/>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FBEF49A1-96EE-FA46-A688-BF4A77E6ACBB}"/>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C06FC696-6121-E446-8D23-4B1A0EE40A73}"/>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0E068B47-F417-F44A-8ED0-FA86B547264D}"/>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pic>
        <p:nvPicPr>
          <p:cNvPr id="30" name="Picture 29">
            <a:extLst>
              <a:ext uri="{FF2B5EF4-FFF2-40B4-BE49-F238E27FC236}">
                <a16:creationId xmlns:a16="http://schemas.microsoft.com/office/drawing/2014/main" id="{297D5D35-0772-0146-9040-4843A4C67EEA}"/>
              </a:ext>
            </a:extLst>
          </p:cNvPr>
          <p:cNvPicPr/>
          <p:nvPr/>
        </p:nvPicPr>
        <p:blipFill>
          <a:blip r:embed="rId2"/>
          <a:stretch>
            <a:fillRect/>
          </a:stretch>
        </p:blipFill>
        <p:spPr>
          <a:xfrm>
            <a:off x="6620117" y="7192010"/>
            <a:ext cx="11143765" cy="5943286"/>
          </a:xfrm>
          <a:prstGeom prst="rect">
            <a:avLst/>
          </a:prstGeom>
        </p:spPr>
      </p:pic>
      <p:sp>
        <p:nvSpPr>
          <p:cNvPr id="29" name="TextBox 28">
            <a:extLst>
              <a:ext uri="{FF2B5EF4-FFF2-40B4-BE49-F238E27FC236}">
                <a16:creationId xmlns:a16="http://schemas.microsoft.com/office/drawing/2014/main" id="{8AC76148-9B64-8442-9DF9-7A7EF2E96DD5}"/>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a:t>
            </a:r>
            <a:r>
              <a:rPr kumimoji="0" lang="en-US" sz="3600" b="1" i="0" u="sng" strike="noStrike" cap="none" spc="0" normalizeH="0" baseline="0" dirty="0">
                <a:ln>
                  <a:noFill/>
                </a:ln>
                <a:solidFill>
                  <a:schemeClr val="tx1"/>
                </a:solidFill>
                <a:effectLst/>
                <a:uFillTx/>
                <a:latin typeface="+mn-lt"/>
                <a:sym typeface="Montserrat Light"/>
              </a:rPr>
              <a:t>6</a:t>
            </a:r>
          </a:p>
        </p:txBody>
      </p:sp>
    </p:spTree>
    <p:extLst>
      <p:ext uri="{BB962C8B-B14F-4D97-AF65-F5344CB8AC3E}">
        <p14:creationId xmlns:p14="http://schemas.microsoft.com/office/powerpoint/2010/main" val="145852483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Heater Alarms vs. Season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3505618" y="5997793"/>
            <a:ext cx="19965744"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Heater alarms are more likely to occur in summer</a:t>
            </a:r>
          </a:p>
          <a:p>
            <a:pPr marL="571500" indent="-571500" algn="l">
              <a:buFont typeface="Arial" panose="020B0604020202020204" pitchFamily="34" charset="0"/>
              <a:buChar char="•"/>
            </a:pPr>
            <a:r>
              <a:rPr lang="en-US" sz="3600" dirty="0">
                <a:solidFill>
                  <a:schemeClr val="tx1"/>
                </a:solidFill>
              </a:rPr>
              <a:t>There is a significantly higher heater alarm rate of 0.2% in the summer.</a:t>
            </a:r>
          </a:p>
        </p:txBody>
      </p:sp>
      <p:pic>
        <p:nvPicPr>
          <p:cNvPr id="10" name="image11.png">
            <a:extLst>
              <a:ext uri="{FF2B5EF4-FFF2-40B4-BE49-F238E27FC236}">
                <a16:creationId xmlns:a16="http://schemas.microsoft.com/office/drawing/2014/main" id="{D70A0E2B-65D9-124C-8A3D-E4D4CA0992DF}"/>
              </a:ext>
            </a:extLst>
          </p:cNvPr>
          <p:cNvPicPr/>
          <p:nvPr/>
        </p:nvPicPr>
        <p:blipFill>
          <a:blip r:embed="rId2"/>
          <a:srcRect/>
          <a:stretch>
            <a:fillRect/>
          </a:stretch>
        </p:blipFill>
        <p:spPr>
          <a:xfrm>
            <a:off x="2641600" y="8830125"/>
            <a:ext cx="19100800" cy="3513456"/>
          </a:xfrm>
          <a:prstGeom prst="rect">
            <a:avLst/>
          </a:prstGeom>
          <a:ln/>
        </p:spPr>
      </p:pic>
      <p:grpSp>
        <p:nvGrpSpPr>
          <p:cNvPr id="9" name="Group 8">
            <a:extLst>
              <a:ext uri="{FF2B5EF4-FFF2-40B4-BE49-F238E27FC236}">
                <a16:creationId xmlns:a16="http://schemas.microsoft.com/office/drawing/2014/main" id="{ECBD0E4D-4603-6E41-938D-1DF206AB3712}"/>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C589B81E-858A-D54D-A8A9-0A03AC01E649}"/>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5E71E3D-9EB0-F942-9626-4AB2E49025BE}"/>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74523338-15E1-F846-BF2D-0DA3CD4CB3F7}"/>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A0D819D8-DEF3-9645-9F29-C8C2DF4BD6F6}"/>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30696666-9EA7-B74B-8A59-2E41C80DFC2D}"/>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0EBBF673-4836-1A4B-B7B4-47B3B9B22F9C}"/>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DB053CDB-EC7F-9B47-B47A-DB15BBEC894C}"/>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2B1BB01C-696F-3D44-AED4-B0EC62214750}"/>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A77BF1E2-5F89-1440-A196-2A3193B6E7C3}"/>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3B182C3F-8652-A94C-B3FD-C817ABA177FF}"/>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24AEF500-C20E-E74F-93ED-E524BD6FBD34}"/>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D59BDFB0-481A-E440-AA1C-2A17FF2BB8F2}"/>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10FC98B5-F6C8-D541-AF85-8EC1EE1FEB27}"/>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47</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18708038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Heater Alarms vs. ODTD</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209128" y="5616199"/>
            <a:ext cx="19965744"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It seems that after total 10 hours of experiencing out of designed temperature, there is a big jump in the heater alarm rate</a:t>
            </a:r>
          </a:p>
        </p:txBody>
      </p:sp>
      <p:pic>
        <p:nvPicPr>
          <p:cNvPr id="9" name="Picture 8">
            <a:extLst>
              <a:ext uri="{FF2B5EF4-FFF2-40B4-BE49-F238E27FC236}">
                <a16:creationId xmlns:a16="http://schemas.microsoft.com/office/drawing/2014/main" id="{DA1673E9-9434-0349-B9EA-A748351B3D91}"/>
              </a:ext>
            </a:extLst>
          </p:cNvPr>
          <p:cNvPicPr/>
          <p:nvPr/>
        </p:nvPicPr>
        <p:blipFill>
          <a:blip r:embed="rId2"/>
          <a:stretch>
            <a:fillRect/>
          </a:stretch>
        </p:blipFill>
        <p:spPr>
          <a:xfrm>
            <a:off x="6717278" y="7228278"/>
            <a:ext cx="9611294" cy="5808453"/>
          </a:xfrm>
          <a:prstGeom prst="rect">
            <a:avLst/>
          </a:prstGeom>
        </p:spPr>
      </p:pic>
      <p:grpSp>
        <p:nvGrpSpPr>
          <p:cNvPr id="10" name="Group 9">
            <a:extLst>
              <a:ext uri="{FF2B5EF4-FFF2-40B4-BE49-F238E27FC236}">
                <a16:creationId xmlns:a16="http://schemas.microsoft.com/office/drawing/2014/main" id="{DE2C1E3F-5359-7941-8C33-1EAF9B9967F8}"/>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B9F26CF3-F6DD-CA42-9741-F3F7715A1816}"/>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B7E335D-C48E-3B4D-A966-3652434359F9}"/>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E69BC9BB-D0B2-7042-9009-E6B73D24A11E}"/>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278B00E2-E2A2-3C4B-83CA-F41F83CB9B5B}"/>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35CFC952-0FA1-3940-904C-A1B2DC3AB80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E6355F99-3275-944F-971C-D7AD76A18A5D}"/>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ECEE3E1F-50FD-444F-9907-CDC37960973E}"/>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34E77D5B-5D82-2E49-890C-040F4F62D8D8}"/>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2CCA053D-C0E8-F348-94D6-2247E912B311}"/>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26FD3F0F-6260-9845-A4D7-655C8F23102F}"/>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DE9FAE85-2694-E445-9039-1DE58F21E7F4}"/>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13660F52-E70C-154E-8104-68B799C2AC3D}"/>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C2A42078-7DAC-134C-9575-8AFE64ACF6D9}"/>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48</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39655965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ADE19A0-FFCF-C348-8B78-1CC5AD6D540B}"/>
              </a:ext>
            </a:extLst>
          </p:cNvPr>
          <p:cNvSpPr txBox="1"/>
          <p:nvPr/>
        </p:nvSpPr>
        <p:spPr>
          <a:xfrm>
            <a:off x="14275293" y="6283709"/>
            <a:ext cx="9389219" cy="672491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r>
              <a:rPr lang="en-US" sz="3600" dirty="0">
                <a:solidFill>
                  <a:schemeClr val="bg1"/>
                </a:solidFill>
                <a:latin typeface="+mn-lt"/>
              </a:rPr>
              <a:t>Integrated using container number and order number</a:t>
            </a:r>
          </a:p>
          <a:p>
            <a:endParaRPr lang="en-US" sz="3600" dirty="0">
              <a:solidFill>
                <a:schemeClr val="bg1"/>
              </a:solidFill>
              <a:latin typeface="+mn-lt"/>
            </a:endParaRPr>
          </a:p>
          <a:p>
            <a:pPr algn="l"/>
            <a:r>
              <a:rPr lang="en-US" sz="3600" dirty="0">
                <a:solidFill>
                  <a:schemeClr val="bg1"/>
                </a:solidFill>
                <a:latin typeface="+mn-lt"/>
              </a:rPr>
              <a:t>Each observation contains information regarding a unique container movement from origin to destination </a:t>
            </a:r>
          </a:p>
          <a:p>
            <a:endParaRPr lang="en-US" sz="3600" dirty="0">
              <a:solidFill>
                <a:schemeClr val="bg1"/>
              </a:solidFill>
              <a:latin typeface="+mn-lt"/>
            </a:endParaRPr>
          </a:p>
          <a:p>
            <a:r>
              <a:rPr lang="en-US" sz="3600" dirty="0">
                <a:solidFill>
                  <a:schemeClr val="bg1"/>
                </a:solidFill>
                <a:latin typeface="+mn-lt"/>
              </a:rPr>
              <a:t>Container movement for 3 years</a:t>
            </a:r>
          </a:p>
          <a:p>
            <a:endParaRPr lang="en-US" sz="3600" dirty="0">
              <a:solidFill>
                <a:schemeClr val="bg1"/>
              </a:solidFill>
              <a:latin typeface="+mn-lt"/>
            </a:endParaRPr>
          </a:p>
          <a:p>
            <a:endParaRPr lang="en-US" sz="3600" dirty="0">
              <a:solidFill>
                <a:schemeClr val="bg1"/>
              </a:solidFill>
              <a:latin typeface="+mn-lt"/>
            </a:endParaRPr>
          </a:p>
        </p:txBody>
      </p:sp>
      <p:sp>
        <p:nvSpPr>
          <p:cNvPr id="12" name="TextBox 11">
            <a:extLst>
              <a:ext uri="{FF2B5EF4-FFF2-40B4-BE49-F238E27FC236}">
                <a16:creationId xmlns:a16="http://schemas.microsoft.com/office/drawing/2014/main" id="{231ED66F-B5E4-5348-BF7C-920BCDFCA7A4}"/>
              </a:ext>
            </a:extLst>
          </p:cNvPr>
          <p:cNvSpPr txBox="1"/>
          <p:nvPr/>
        </p:nvSpPr>
        <p:spPr>
          <a:xfrm>
            <a:off x="14291955" y="4813642"/>
            <a:ext cx="3800720"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3600" dirty="0">
                <a:solidFill>
                  <a:schemeClr val="bg1"/>
                </a:solidFill>
                <a:latin typeface="+mn-lt"/>
              </a:rPr>
              <a:t>Jan 2018 - Feb 2021</a:t>
            </a:r>
          </a:p>
        </p:txBody>
      </p:sp>
      <p:grpSp>
        <p:nvGrpSpPr>
          <p:cNvPr id="13" name="Google Shape;9282;p74">
            <a:extLst>
              <a:ext uri="{FF2B5EF4-FFF2-40B4-BE49-F238E27FC236}">
                <a16:creationId xmlns:a16="http://schemas.microsoft.com/office/drawing/2014/main" id="{60A6CCF2-A85F-6846-939D-3F1D0B0FDE9F}"/>
              </a:ext>
            </a:extLst>
          </p:cNvPr>
          <p:cNvGrpSpPr/>
          <p:nvPr/>
        </p:nvGrpSpPr>
        <p:grpSpPr>
          <a:xfrm>
            <a:off x="12768728" y="4701033"/>
            <a:ext cx="917503" cy="933724"/>
            <a:chOff x="5220616" y="2791061"/>
            <a:chExt cx="373185" cy="302466"/>
          </a:xfrm>
          <a:solidFill>
            <a:schemeClr val="accent4"/>
          </a:solidFill>
        </p:grpSpPr>
        <p:sp>
          <p:nvSpPr>
            <p:cNvPr id="14" name="Google Shape;9283;p74">
              <a:extLst>
                <a:ext uri="{FF2B5EF4-FFF2-40B4-BE49-F238E27FC236}">
                  <a16:creationId xmlns:a16="http://schemas.microsoft.com/office/drawing/2014/main" id="{F6E1A297-1E4B-8347-AC44-162C4D2A012C}"/>
                </a:ext>
              </a:extLst>
            </p:cNvPr>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grpFill/>
            <a:ln>
              <a:noFill/>
            </a:ln>
          </p:spPr>
          <p:txBody>
            <a:bodyPr spcFirstLastPara="1" wrap="square" lIns="121900" tIns="121900" rIns="121900" bIns="121900" anchor="ctr" anchorCtr="0">
              <a:noAutofit/>
            </a:bodyPr>
            <a:lstStyle/>
            <a:p>
              <a:endParaRPr sz="2400"/>
            </a:p>
          </p:txBody>
        </p:sp>
        <p:sp>
          <p:nvSpPr>
            <p:cNvPr id="15" name="Google Shape;9284;p74">
              <a:extLst>
                <a:ext uri="{FF2B5EF4-FFF2-40B4-BE49-F238E27FC236}">
                  <a16:creationId xmlns:a16="http://schemas.microsoft.com/office/drawing/2014/main" id="{816848D8-103E-F243-B511-F14429D3F5EE}"/>
                </a:ext>
              </a:extLst>
            </p:cNvPr>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9285;p74">
              <a:extLst>
                <a:ext uri="{FF2B5EF4-FFF2-40B4-BE49-F238E27FC236}">
                  <a16:creationId xmlns:a16="http://schemas.microsoft.com/office/drawing/2014/main" id="{6590B509-B3BB-8D42-9EF5-23C957B258BF}"/>
                </a:ext>
              </a:extLst>
            </p:cNvPr>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9286;p74">
              <a:extLst>
                <a:ext uri="{FF2B5EF4-FFF2-40B4-BE49-F238E27FC236}">
                  <a16:creationId xmlns:a16="http://schemas.microsoft.com/office/drawing/2014/main" id="{D9FFED94-FA6B-1141-8F20-C90CE38FC80B}"/>
                </a:ext>
              </a:extLst>
            </p:cNvPr>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9287;p74">
              <a:extLst>
                <a:ext uri="{FF2B5EF4-FFF2-40B4-BE49-F238E27FC236}">
                  <a16:creationId xmlns:a16="http://schemas.microsoft.com/office/drawing/2014/main" id="{FB2E2D75-F674-D04F-8688-78FF5ACBFC61}"/>
                </a:ext>
              </a:extLst>
            </p:cNvPr>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9288;p74">
              <a:extLst>
                <a:ext uri="{FF2B5EF4-FFF2-40B4-BE49-F238E27FC236}">
                  <a16:creationId xmlns:a16="http://schemas.microsoft.com/office/drawing/2014/main" id="{2076F1DA-0F3C-2E49-936B-14EB7C203E7E}"/>
                </a:ext>
              </a:extLst>
            </p:cNvPr>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9289;p74">
              <a:extLst>
                <a:ext uri="{FF2B5EF4-FFF2-40B4-BE49-F238E27FC236}">
                  <a16:creationId xmlns:a16="http://schemas.microsoft.com/office/drawing/2014/main" id="{59749B74-F136-6A44-8417-ECC6ACF692C4}"/>
                </a:ext>
              </a:extLst>
            </p:cNvPr>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9290;p74">
              <a:extLst>
                <a:ext uri="{FF2B5EF4-FFF2-40B4-BE49-F238E27FC236}">
                  <a16:creationId xmlns:a16="http://schemas.microsoft.com/office/drawing/2014/main" id="{F9E847C5-8C81-4E46-A739-6E76495CED64}"/>
                </a:ext>
              </a:extLst>
            </p:cNvPr>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9291;p74">
              <a:extLst>
                <a:ext uri="{FF2B5EF4-FFF2-40B4-BE49-F238E27FC236}">
                  <a16:creationId xmlns:a16="http://schemas.microsoft.com/office/drawing/2014/main" id="{F53DA235-5C6E-234C-A3C0-445587BE8FDD}"/>
                </a:ext>
              </a:extLst>
            </p:cNvPr>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9292;p74">
              <a:extLst>
                <a:ext uri="{FF2B5EF4-FFF2-40B4-BE49-F238E27FC236}">
                  <a16:creationId xmlns:a16="http://schemas.microsoft.com/office/drawing/2014/main" id="{DCDE2CDF-A147-2F40-9896-598FF0F98C30}"/>
                </a:ext>
              </a:extLst>
            </p:cNvPr>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9293;p74">
              <a:extLst>
                <a:ext uri="{FF2B5EF4-FFF2-40B4-BE49-F238E27FC236}">
                  <a16:creationId xmlns:a16="http://schemas.microsoft.com/office/drawing/2014/main" id="{67013EA1-2A3C-6B45-8047-F016B8CDD8DD}"/>
                </a:ext>
              </a:extLst>
            </p:cNvPr>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9294;p74">
              <a:extLst>
                <a:ext uri="{FF2B5EF4-FFF2-40B4-BE49-F238E27FC236}">
                  <a16:creationId xmlns:a16="http://schemas.microsoft.com/office/drawing/2014/main" id="{A4C250C6-3D7A-C54A-97C1-967A7E59C96B}"/>
                </a:ext>
              </a:extLst>
            </p:cNvPr>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9295;p74">
              <a:extLst>
                <a:ext uri="{FF2B5EF4-FFF2-40B4-BE49-F238E27FC236}">
                  <a16:creationId xmlns:a16="http://schemas.microsoft.com/office/drawing/2014/main" id="{A28E3B51-FD3C-C640-ABE1-419198CCC84D}"/>
                </a:ext>
              </a:extLst>
            </p:cNvPr>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9296;p74">
              <a:extLst>
                <a:ext uri="{FF2B5EF4-FFF2-40B4-BE49-F238E27FC236}">
                  <a16:creationId xmlns:a16="http://schemas.microsoft.com/office/drawing/2014/main" id="{4422BA27-5757-E54C-8652-E25328FB0EA8}"/>
                </a:ext>
              </a:extLst>
            </p:cNvPr>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9297;p74">
              <a:extLst>
                <a:ext uri="{FF2B5EF4-FFF2-40B4-BE49-F238E27FC236}">
                  <a16:creationId xmlns:a16="http://schemas.microsoft.com/office/drawing/2014/main" id="{0267940E-CA85-6342-9EE6-DDE0FADF4634}"/>
                </a:ext>
              </a:extLst>
            </p:cNvPr>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9298;p74">
              <a:extLst>
                <a:ext uri="{FF2B5EF4-FFF2-40B4-BE49-F238E27FC236}">
                  <a16:creationId xmlns:a16="http://schemas.microsoft.com/office/drawing/2014/main" id="{1C758ED3-7C19-B543-9AE3-DF4183DB6E63}"/>
                </a:ext>
              </a:extLst>
            </p:cNvPr>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9299;p74">
              <a:extLst>
                <a:ext uri="{FF2B5EF4-FFF2-40B4-BE49-F238E27FC236}">
                  <a16:creationId xmlns:a16="http://schemas.microsoft.com/office/drawing/2014/main" id="{EC21F232-9496-4A4C-AE70-FE7E5FC81C23}"/>
                </a:ext>
              </a:extLst>
            </p:cNvPr>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9300;p74">
              <a:extLst>
                <a:ext uri="{FF2B5EF4-FFF2-40B4-BE49-F238E27FC236}">
                  <a16:creationId xmlns:a16="http://schemas.microsoft.com/office/drawing/2014/main" id="{EAA1D8C6-F889-8847-A6CE-BDA037B03071}"/>
                </a:ext>
              </a:extLst>
            </p:cNvPr>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2" name="Google Shape;12876;p80">
            <a:extLst>
              <a:ext uri="{FF2B5EF4-FFF2-40B4-BE49-F238E27FC236}">
                <a16:creationId xmlns:a16="http://schemas.microsoft.com/office/drawing/2014/main" id="{5367B70F-A22E-B645-BA22-EB21FE81B7EC}"/>
              </a:ext>
            </a:extLst>
          </p:cNvPr>
          <p:cNvSpPr/>
          <p:nvPr/>
        </p:nvSpPr>
        <p:spPr>
          <a:xfrm>
            <a:off x="12764324" y="6616107"/>
            <a:ext cx="917503" cy="933724"/>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nvGrpSpPr>
          <p:cNvPr id="33" name="Google Shape;12851;p80">
            <a:extLst>
              <a:ext uri="{FF2B5EF4-FFF2-40B4-BE49-F238E27FC236}">
                <a16:creationId xmlns:a16="http://schemas.microsoft.com/office/drawing/2014/main" id="{D287E200-FB1E-6744-92C3-650C97F72077}"/>
              </a:ext>
            </a:extLst>
          </p:cNvPr>
          <p:cNvGrpSpPr/>
          <p:nvPr/>
        </p:nvGrpSpPr>
        <p:grpSpPr>
          <a:xfrm>
            <a:off x="12764323" y="8792621"/>
            <a:ext cx="917503" cy="933724"/>
            <a:chOff x="6099375" y="2456075"/>
            <a:chExt cx="337684" cy="314194"/>
          </a:xfrm>
          <a:solidFill>
            <a:schemeClr val="accent4"/>
          </a:solidFill>
        </p:grpSpPr>
        <p:sp>
          <p:nvSpPr>
            <p:cNvPr id="34" name="Google Shape;12852;p80">
              <a:extLst>
                <a:ext uri="{FF2B5EF4-FFF2-40B4-BE49-F238E27FC236}">
                  <a16:creationId xmlns:a16="http://schemas.microsoft.com/office/drawing/2014/main" id="{097E8CF5-F674-9D45-A5D9-89AB49F6D557}"/>
                </a:ext>
              </a:extLst>
            </p:cNvPr>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grpFill/>
            <a:ln>
              <a:noFill/>
            </a:ln>
          </p:spPr>
          <p:txBody>
            <a:bodyPr spcFirstLastPara="1" wrap="square" lIns="121900" tIns="121900" rIns="121900" bIns="121900" anchor="ctr" anchorCtr="0">
              <a:noAutofit/>
            </a:bodyPr>
            <a:lstStyle/>
            <a:p>
              <a:endParaRPr sz="2400"/>
            </a:p>
          </p:txBody>
        </p:sp>
        <p:sp>
          <p:nvSpPr>
            <p:cNvPr id="35" name="Google Shape;12853;p80">
              <a:extLst>
                <a:ext uri="{FF2B5EF4-FFF2-40B4-BE49-F238E27FC236}">
                  <a16:creationId xmlns:a16="http://schemas.microsoft.com/office/drawing/2014/main" id="{728631CB-AC0C-7C46-9BA3-DA00F2179D9A}"/>
                </a:ext>
              </a:extLst>
            </p:cNvPr>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6" name="TextBox 35">
            <a:extLst>
              <a:ext uri="{FF2B5EF4-FFF2-40B4-BE49-F238E27FC236}">
                <a16:creationId xmlns:a16="http://schemas.microsoft.com/office/drawing/2014/main" id="{AEE7430F-6D6B-FC4D-BC71-83632201A2F0}"/>
              </a:ext>
            </a:extLst>
          </p:cNvPr>
          <p:cNvSpPr txBox="1"/>
          <p:nvPr/>
        </p:nvSpPr>
        <p:spPr>
          <a:xfrm>
            <a:off x="12674425" y="10841650"/>
            <a:ext cx="1303242" cy="96334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4800" b="1" dirty="0">
                <a:solidFill>
                  <a:schemeClr val="accent4"/>
                </a:solidFill>
              </a:rPr>
              <a:t>70k+</a:t>
            </a:r>
            <a:endParaRPr kumimoji="0" lang="en-US" sz="4800" b="1" i="0" u="none" strike="noStrike" cap="none" spc="0" normalizeH="0" baseline="0" dirty="0">
              <a:ln>
                <a:noFill/>
              </a:ln>
              <a:solidFill>
                <a:schemeClr val="accent4"/>
              </a:solidFill>
              <a:effectLst/>
              <a:uFillTx/>
              <a:latin typeface="+mn-lt"/>
              <a:sym typeface="Montserrat Light"/>
            </a:endParaRPr>
          </a:p>
        </p:txBody>
      </p:sp>
      <p:grpSp>
        <p:nvGrpSpPr>
          <p:cNvPr id="83" name="Group 82">
            <a:extLst>
              <a:ext uri="{FF2B5EF4-FFF2-40B4-BE49-F238E27FC236}">
                <a16:creationId xmlns:a16="http://schemas.microsoft.com/office/drawing/2014/main" id="{48F610DB-DA18-DB4B-92D0-7EC94CF6C1D0}"/>
              </a:ext>
            </a:extLst>
          </p:cNvPr>
          <p:cNvGrpSpPr/>
          <p:nvPr/>
        </p:nvGrpSpPr>
        <p:grpSpPr>
          <a:xfrm>
            <a:off x="-24064" y="-141297"/>
            <a:ext cx="24408064" cy="2521642"/>
            <a:chOff x="-24064" y="-141297"/>
            <a:chExt cx="24408064" cy="2521642"/>
          </a:xfrm>
        </p:grpSpPr>
        <p:sp>
          <p:nvSpPr>
            <p:cNvPr id="84" name="Rectangle 83">
              <a:extLst>
                <a:ext uri="{FF2B5EF4-FFF2-40B4-BE49-F238E27FC236}">
                  <a16:creationId xmlns:a16="http://schemas.microsoft.com/office/drawing/2014/main" id="{3AB45402-5C19-F34E-959C-081DAD0930F0}"/>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30BC472D-B0C5-9446-9CC9-1BA475344214}"/>
                </a:ext>
              </a:extLst>
            </p:cNvPr>
            <p:cNvGrpSpPr/>
            <p:nvPr/>
          </p:nvGrpSpPr>
          <p:grpSpPr>
            <a:xfrm>
              <a:off x="-24064" y="580704"/>
              <a:ext cx="24408064" cy="1799641"/>
              <a:chOff x="-24064" y="580704"/>
              <a:chExt cx="24408064" cy="1799641"/>
            </a:xfrm>
          </p:grpSpPr>
          <p:sp>
            <p:nvSpPr>
              <p:cNvPr id="89" name="Timeline">
                <a:extLst>
                  <a:ext uri="{FF2B5EF4-FFF2-40B4-BE49-F238E27FC236}">
                    <a16:creationId xmlns:a16="http://schemas.microsoft.com/office/drawing/2014/main" id="{5B5E2719-447A-FC41-B6BB-18BB66762D39}"/>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Data Overview</a:t>
                </a:r>
              </a:p>
            </p:txBody>
          </p:sp>
          <p:grpSp>
            <p:nvGrpSpPr>
              <p:cNvPr id="90" name="Google Shape;10053;p76">
                <a:extLst>
                  <a:ext uri="{FF2B5EF4-FFF2-40B4-BE49-F238E27FC236}">
                    <a16:creationId xmlns:a16="http://schemas.microsoft.com/office/drawing/2014/main" id="{5957EF79-DB1E-554D-86F8-AA61BFCD18C6}"/>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92" name="Google Shape;10054;p76">
                  <a:extLst>
                    <a:ext uri="{FF2B5EF4-FFF2-40B4-BE49-F238E27FC236}">
                      <a16:creationId xmlns:a16="http://schemas.microsoft.com/office/drawing/2014/main" id="{05F7FC55-3B66-824D-A1B7-D4B3A5AA7981}"/>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93" name="Google Shape;10055;p76">
                  <a:extLst>
                    <a:ext uri="{FF2B5EF4-FFF2-40B4-BE49-F238E27FC236}">
                      <a16:creationId xmlns:a16="http://schemas.microsoft.com/office/drawing/2014/main" id="{CEC7B755-378A-794B-923B-D1D1542EC094}"/>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94" name="Google Shape;10056;p76">
                  <a:extLst>
                    <a:ext uri="{FF2B5EF4-FFF2-40B4-BE49-F238E27FC236}">
                      <a16:creationId xmlns:a16="http://schemas.microsoft.com/office/drawing/2014/main" id="{59AA3166-F266-2040-BDDA-2B6EE004B8A7}"/>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95" name="Google Shape;10057;p76">
                  <a:extLst>
                    <a:ext uri="{FF2B5EF4-FFF2-40B4-BE49-F238E27FC236}">
                      <a16:creationId xmlns:a16="http://schemas.microsoft.com/office/drawing/2014/main" id="{30EC4B33-6E2D-D841-9D0A-86D7262B2898}"/>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96" name="Google Shape;10058;p76">
                  <a:extLst>
                    <a:ext uri="{FF2B5EF4-FFF2-40B4-BE49-F238E27FC236}">
                      <a16:creationId xmlns:a16="http://schemas.microsoft.com/office/drawing/2014/main" id="{4DE52E55-F65D-2C43-AC21-5C1D10268AE6}"/>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97" name="Google Shape;10059;p76">
                  <a:extLst>
                    <a:ext uri="{FF2B5EF4-FFF2-40B4-BE49-F238E27FC236}">
                      <a16:creationId xmlns:a16="http://schemas.microsoft.com/office/drawing/2014/main" id="{611D4EA0-1EA1-2246-BB58-80535661E7C2}"/>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98" name="Google Shape;10060;p76">
                  <a:extLst>
                    <a:ext uri="{FF2B5EF4-FFF2-40B4-BE49-F238E27FC236}">
                      <a16:creationId xmlns:a16="http://schemas.microsoft.com/office/drawing/2014/main" id="{EDE3C047-9B3C-E24F-A349-3E5EAD882015}"/>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1" name="Rectangle 90">
                <a:extLst>
                  <a:ext uri="{FF2B5EF4-FFF2-40B4-BE49-F238E27FC236}">
                    <a16:creationId xmlns:a16="http://schemas.microsoft.com/office/drawing/2014/main" id="{2966B00F-4F82-A44E-A890-2061238FD1F9}"/>
                  </a:ext>
                </a:extLst>
              </p:cNvPr>
              <p:cNvSpPr/>
              <p:nvPr/>
            </p:nvSpPr>
            <p:spPr>
              <a:xfrm>
                <a:off x="-24064" y="2199364"/>
                <a:ext cx="21579840" cy="180981"/>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86" name="Square">
            <a:extLst>
              <a:ext uri="{FF2B5EF4-FFF2-40B4-BE49-F238E27FC236}">
                <a16:creationId xmlns:a16="http://schemas.microsoft.com/office/drawing/2014/main" id="{CBDAA904-5841-4F49-9D99-EB8D3F12D8A6}"/>
              </a:ext>
            </a:extLst>
          </p:cNvPr>
          <p:cNvSpPr/>
          <p:nvPr/>
        </p:nvSpPr>
        <p:spPr>
          <a:xfrm>
            <a:off x="2557187" y="4185091"/>
            <a:ext cx="3403057" cy="3406115"/>
          </a:xfrm>
          <a:prstGeom prst="rect">
            <a:avLst/>
          </a:prstGeom>
          <a:solidFill>
            <a:srgbClr val="E5F4FF"/>
          </a:solidFill>
          <a:ln w="88900" cap="flat">
            <a:noFill/>
            <a:prstDash val="solid"/>
            <a:miter lim="400000"/>
          </a:ln>
          <a:effectLst/>
        </p:spPr>
        <p:txBody>
          <a:bodyPr wrap="square" lIns="38100" tIns="38100" rIns="38100" bIns="38100" numCol="1" anchor="ctr">
            <a:noAutofit/>
          </a:bodyPr>
          <a:lstStyle/>
          <a:p>
            <a:pPr algn="ctr">
              <a:lnSpc>
                <a:spcPct val="100000"/>
              </a:lnSpc>
              <a:defRPr sz="3000">
                <a:solidFill>
                  <a:srgbClr val="000000"/>
                </a:solidFill>
                <a:latin typeface="Helvetica Light"/>
                <a:ea typeface="Helvetica Light"/>
                <a:cs typeface="Helvetica Light"/>
                <a:sym typeface="Helvetica Light"/>
              </a:defRPr>
            </a:pPr>
            <a:r>
              <a:rPr lang="en-US" sz="2800" b="1" dirty="0">
                <a:solidFill>
                  <a:schemeClr val="bg1"/>
                </a:solidFill>
                <a:latin typeface="+mj-lt"/>
              </a:rPr>
              <a:t>Container Logged Data</a:t>
            </a:r>
          </a:p>
        </p:txBody>
      </p:sp>
      <p:sp>
        <p:nvSpPr>
          <p:cNvPr id="87" name="Square">
            <a:extLst>
              <a:ext uri="{FF2B5EF4-FFF2-40B4-BE49-F238E27FC236}">
                <a16:creationId xmlns:a16="http://schemas.microsoft.com/office/drawing/2014/main" id="{4C6A6501-4D46-C044-8E13-951CD09B5417}"/>
              </a:ext>
            </a:extLst>
          </p:cNvPr>
          <p:cNvSpPr/>
          <p:nvPr/>
        </p:nvSpPr>
        <p:spPr>
          <a:xfrm>
            <a:off x="6625254" y="4185091"/>
            <a:ext cx="3403058" cy="3406115"/>
          </a:xfrm>
          <a:prstGeom prst="rect">
            <a:avLst/>
          </a:prstGeom>
          <a:solidFill>
            <a:srgbClr val="C9D5F4"/>
          </a:solidFill>
          <a:ln w="88900" cap="flat">
            <a:noFill/>
            <a:prstDash val="solid"/>
            <a:miter lim="400000"/>
          </a:ln>
          <a:effectLst/>
        </p:spPr>
        <p:txBody>
          <a:bodyPr wrap="square" lIns="38100" tIns="38100" rIns="38100" bIns="38100" numCol="1" anchor="ctr">
            <a:noAutofit/>
          </a:bodyPr>
          <a:lstStyle/>
          <a:p>
            <a:pPr algn="ctr"/>
            <a:r>
              <a:rPr lang="en-US" sz="2800" b="1" dirty="0">
                <a:solidFill>
                  <a:schemeClr val="bg1"/>
                </a:solidFill>
                <a:latin typeface="+mj-lt"/>
              </a:rPr>
              <a:t>Trade lane &amp; </a:t>
            </a:r>
          </a:p>
          <a:p>
            <a:pPr algn="ctr"/>
            <a:r>
              <a:rPr lang="en-US" sz="2800" b="1" dirty="0">
                <a:solidFill>
                  <a:schemeClr val="bg1"/>
                </a:solidFill>
                <a:latin typeface="+mj-lt"/>
              </a:rPr>
              <a:t>Shipment Data </a:t>
            </a:r>
          </a:p>
        </p:txBody>
      </p:sp>
      <p:sp>
        <p:nvSpPr>
          <p:cNvPr id="88" name="Square">
            <a:extLst>
              <a:ext uri="{FF2B5EF4-FFF2-40B4-BE49-F238E27FC236}">
                <a16:creationId xmlns:a16="http://schemas.microsoft.com/office/drawing/2014/main" id="{C7A93EAC-F244-AE44-B26E-5AF438544FEB}"/>
              </a:ext>
            </a:extLst>
          </p:cNvPr>
          <p:cNvSpPr/>
          <p:nvPr/>
        </p:nvSpPr>
        <p:spPr>
          <a:xfrm>
            <a:off x="2557187" y="8246149"/>
            <a:ext cx="3403057" cy="3406115"/>
          </a:xfrm>
          <a:prstGeom prst="rect">
            <a:avLst/>
          </a:prstGeom>
          <a:solidFill>
            <a:srgbClr val="E1E2FD"/>
          </a:solidFill>
          <a:ln w="88900" cap="flat">
            <a:noFill/>
            <a:prstDash val="solid"/>
            <a:miter lim="400000"/>
          </a:ln>
          <a:effectLst/>
        </p:spPr>
        <p:txBody>
          <a:bodyPr wrap="square" lIns="38100" tIns="38100" rIns="38100" bIns="38100" numCol="1" anchor="ctr">
            <a:noAutofit/>
          </a:bodyPr>
          <a:lstStyle/>
          <a:p>
            <a:pPr algn="ctr"/>
            <a:r>
              <a:rPr lang="en-US" sz="2800" b="1" dirty="0">
                <a:solidFill>
                  <a:schemeClr val="bg1"/>
                </a:solidFill>
                <a:latin typeface="+mj-lt"/>
              </a:rPr>
              <a:t>Reported Incidents </a:t>
            </a:r>
          </a:p>
          <a:p>
            <a:pPr algn="ctr"/>
            <a:r>
              <a:rPr lang="en-US" sz="2800" b="1" dirty="0">
                <a:solidFill>
                  <a:schemeClr val="bg1"/>
                </a:solidFill>
                <a:latin typeface="+mj-lt"/>
              </a:rPr>
              <a:t>Data</a:t>
            </a:r>
          </a:p>
        </p:txBody>
      </p:sp>
      <p:sp>
        <p:nvSpPr>
          <p:cNvPr id="99" name="Square">
            <a:extLst>
              <a:ext uri="{FF2B5EF4-FFF2-40B4-BE49-F238E27FC236}">
                <a16:creationId xmlns:a16="http://schemas.microsoft.com/office/drawing/2014/main" id="{08A42C28-F5A8-6341-BE6F-53D16F21B4D3}"/>
              </a:ext>
            </a:extLst>
          </p:cNvPr>
          <p:cNvSpPr/>
          <p:nvPr/>
        </p:nvSpPr>
        <p:spPr>
          <a:xfrm>
            <a:off x="6625254" y="8246149"/>
            <a:ext cx="3403058" cy="3406115"/>
          </a:xfrm>
          <a:prstGeom prst="rect">
            <a:avLst/>
          </a:prstGeom>
          <a:solidFill>
            <a:srgbClr val="C0CEDE"/>
          </a:solidFill>
          <a:ln w="88900" cap="flat">
            <a:noFill/>
            <a:prstDash val="solid"/>
            <a:miter lim="400000"/>
          </a:ln>
          <a:effectLst/>
        </p:spPr>
        <p:txBody>
          <a:bodyPr wrap="square" lIns="38100" tIns="38100" rIns="38100" bIns="38100" numCol="1" anchor="ctr">
            <a:noAutofit/>
          </a:bodyPr>
          <a:lstStyle/>
          <a:p>
            <a:pPr algn="ctr">
              <a:lnSpc>
                <a:spcPct val="100000"/>
              </a:lnSpc>
              <a:defRPr sz="3000">
                <a:solidFill>
                  <a:srgbClr val="000000"/>
                </a:solidFill>
                <a:latin typeface="Helvetica Light"/>
                <a:ea typeface="Helvetica Light"/>
                <a:cs typeface="Helvetica Light"/>
                <a:sym typeface="Helvetica Light"/>
              </a:defRPr>
            </a:pPr>
            <a:r>
              <a:rPr lang="en-US" sz="2800" b="1" dirty="0">
                <a:solidFill>
                  <a:schemeClr val="bg1"/>
                </a:solidFill>
                <a:latin typeface="+mj-lt"/>
              </a:rPr>
              <a:t>Supplementary </a:t>
            </a:r>
          </a:p>
          <a:p>
            <a:pPr algn="ctr">
              <a:lnSpc>
                <a:spcPct val="100000"/>
              </a:lnSpc>
              <a:defRPr sz="3000">
                <a:solidFill>
                  <a:srgbClr val="000000"/>
                </a:solidFill>
                <a:latin typeface="Helvetica Light"/>
                <a:ea typeface="Helvetica Light"/>
                <a:cs typeface="Helvetica Light"/>
                <a:sym typeface="Helvetica Light"/>
              </a:defRPr>
            </a:pPr>
            <a:r>
              <a:rPr lang="en-US" sz="2800" b="1" dirty="0">
                <a:solidFill>
                  <a:schemeClr val="bg1"/>
                </a:solidFill>
                <a:latin typeface="+mj-lt"/>
              </a:rPr>
              <a:t>Data</a:t>
            </a:r>
          </a:p>
        </p:txBody>
      </p:sp>
      <p:sp>
        <p:nvSpPr>
          <p:cNvPr id="100" name="Line">
            <a:extLst>
              <a:ext uri="{FF2B5EF4-FFF2-40B4-BE49-F238E27FC236}">
                <a16:creationId xmlns:a16="http://schemas.microsoft.com/office/drawing/2014/main" id="{6A762B1E-AE20-BD47-BEED-C97D64A16A5E}"/>
              </a:ext>
            </a:extLst>
          </p:cNvPr>
          <p:cNvSpPr/>
          <p:nvPr/>
        </p:nvSpPr>
        <p:spPr>
          <a:xfrm flipV="1">
            <a:off x="6292749" y="3581658"/>
            <a:ext cx="1" cy="8825007"/>
          </a:xfrm>
          <a:prstGeom prst="line">
            <a:avLst/>
          </a:prstGeom>
          <a:noFill/>
          <a:ln w="25400" cap="flat">
            <a:solidFill>
              <a:srgbClr val="000000"/>
            </a:solidFill>
            <a:custDash>
              <a:ds d="200000" sp="200000"/>
            </a:custDash>
            <a:miter lim="400000"/>
            <a:tailEnd type="triangle" w="med" len="med"/>
          </a:ln>
          <a:effectLst/>
        </p:spPr>
        <p:txBody>
          <a:bodyPr wrap="square" lIns="38100" tIns="38100" rIns="38100" bIns="38100" numCol="1" anchor="ctr">
            <a:noAutofit/>
          </a:bodyPr>
          <a:lstStyle/>
          <a:p>
            <a:pPr algn="ctr">
              <a:lnSpc>
                <a:spcPct val="100000"/>
              </a:lnSpc>
              <a:defRPr sz="3000">
                <a:solidFill>
                  <a:srgbClr val="000000"/>
                </a:solidFill>
                <a:latin typeface="Helvetica Light"/>
                <a:ea typeface="Helvetica Light"/>
                <a:cs typeface="Helvetica Light"/>
                <a:sym typeface="Helvetica Light"/>
              </a:defRPr>
            </a:pPr>
            <a:endParaRPr/>
          </a:p>
        </p:txBody>
      </p:sp>
      <p:sp>
        <p:nvSpPr>
          <p:cNvPr id="101" name="Line">
            <a:extLst>
              <a:ext uri="{FF2B5EF4-FFF2-40B4-BE49-F238E27FC236}">
                <a16:creationId xmlns:a16="http://schemas.microsoft.com/office/drawing/2014/main" id="{84A61B70-A926-4043-AD78-E955F463D57C}"/>
              </a:ext>
            </a:extLst>
          </p:cNvPr>
          <p:cNvSpPr/>
          <p:nvPr/>
        </p:nvSpPr>
        <p:spPr>
          <a:xfrm>
            <a:off x="2058526" y="7918676"/>
            <a:ext cx="8468447" cy="1"/>
          </a:xfrm>
          <a:prstGeom prst="line">
            <a:avLst/>
          </a:prstGeom>
          <a:noFill/>
          <a:ln w="25400" cap="flat">
            <a:solidFill>
              <a:srgbClr val="000000"/>
            </a:solidFill>
            <a:custDash>
              <a:ds d="200000" sp="200000"/>
            </a:custDash>
            <a:miter lim="400000"/>
            <a:tailEnd type="triangle" w="med" len="med"/>
          </a:ln>
          <a:effectLst/>
        </p:spPr>
        <p:txBody>
          <a:bodyPr wrap="square" lIns="38100" tIns="38100" rIns="38100" bIns="38100" numCol="1" anchor="ctr">
            <a:noAutofit/>
          </a:bodyPr>
          <a:lstStyle/>
          <a:p>
            <a:pPr algn="ctr">
              <a:lnSpc>
                <a:spcPct val="100000"/>
              </a:lnSpc>
              <a:defRPr sz="3000">
                <a:solidFill>
                  <a:srgbClr val="000000"/>
                </a:solidFill>
                <a:latin typeface="Helvetica Light"/>
                <a:ea typeface="Helvetica Light"/>
                <a:cs typeface="Helvetica Light"/>
                <a:sym typeface="Helvetica Light"/>
              </a:defRPr>
            </a:pPr>
            <a:endParaRPr/>
          </a:p>
        </p:txBody>
      </p:sp>
      <p:sp>
        <p:nvSpPr>
          <p:cNvPr id="47" name="TextBox 46">
            <a:extLst>
              <a:ext uri="{FF2B5EF4-FFF2-40B4-BE49-F238E27FC236}">
                <a16:creationId xmlns:a16="http://schemas.microsoft.com/office/drawing/2014/main" id="{A1043A8D-33D3-DB49-8704-E28D17AE9265}"/>
              </a:ext>
            </a:extLst>
          </p:cNvPr>
          <p:cNvSpPr txBox="1"/>
          <p:nvPr/>
        </p:nvSpPr>
        <p:spPr>
          <a:xfrm>
            <a:off x="23502597" y="12626134"/>
            <a:ext cx="310983"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bg1"/>
                </a:solidFill>
                <a:latin typeface="+mn-lt"/>
              </a:rPr>
              <a:t>5</a:t>
            </a:r>
            <a:endParaRPr kumimoji="0" lang="en-US" sz="3600" b="1" i="0" u="sng" strike="noStrike" cap="none" spc="0" normalizeH="0" baseline="0" dirty="0">
              <a:ln>
                <a:noFill/>
              </a:ln>
              <a:solidFill>
                <a:schemeClr val="bg1"/>
              </a:solidFill>
              <a:effectLst/>
              <a:uFillTx/>
              <a:latin typeface="+mn-lt"/>
              <a:sym typeface="Montserrat Light"/>
            </a:endParaRPr>
          </a:p>
        </p:txBody>
      </p:sp>
    </p:spTree>
    <p:extLst>
      <p:ext uri="{BB962C8B-B14F-4D97-AF65-F5344CB8AC3E}">
        <p14:creationId xmlns:p14="http://schemas.microsoft.com/office/powerpoint/2010/main" val="3497104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Heater Alarms vs. Number of Door Openings</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209128" y="5616199"/>
            <a:ext cx="19965744"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As the number of door openings increases, the heater alarm rate tends to climb, and when the number of door openings pass 4, there is big jump of the heater alarm rate</a:t>
            </a:r>
          </a:p>
        </p:txBody>
      </p:sp>
      <p:pic>
        <p:nvPicPr>
          <p:cNvPr id="10" name="Picture 9">
            <a:extLst>
              <a:ext uri="{FF2B5EF4-FFF2-40B4-BE49-F238E27FC236}">
                <a16:creationId xmlns:a16="http://schemas.microsoft.com/office/drawing/2014/main" id="{E720DF6C-3220-E04B-99C1-D3B6419D6420}"/>
              </a:ext>
            </a:extLst>
          </p:cNvPr>
          <p:cNvPicPr/>
          <p:nvPr/>
        </p:nvPicPr>
        <p:blipFill>
          <a:blip r:embed="rId2"/>
          <a:stretch>
            <a:fillRect/>
          </a:stretch>
        </p:blipFill>
        <p:spPr>
          <a:xfrm>
            <a:off x="5517298" y="7262305"/>
            <a:ext cx="11183983" cy="5782328"/>
          </a:xfrm>
          <a:prstGeom prst="rect">
            <a:avLst/>
          </a:prstGeom>
        </p:spPr>
      </p:pic>
      <p:grpSp>
        <p:nvGrpSpPr>
          <p:cNvPr id="9" name="Group 8">
            <a:extLst>
              <a:ext uri="{FF2B5EF4-FFF2-40B4-BE49-F238E27FC236}">
                <a16:creationId xmlns:a16="http://schemas.microsoft.com/office/drawing/2014/main" id="{D39F36C4-4BDE-4B4C-8282-E6FE34344409}"/>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E55EB35E-FD9B-1F4E-BC4B-BA722F4BEDE2}"/>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AE2A6D6-1A6E-924E-8954-E8082AA67D7E}"/>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1D5FD536-6BB1-7B4C-80D9-BFD3B21C72FC}"/>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55248951-54E4-E142-BFE0-852218AD5A1F}"/>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0FA3E74B-7418-0549-82C8-D7168F489333}"/>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730DD128-DDE5-7E4A-AFC7-3B8563503B0A}"/>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AF63C751-EAC4-AD44-B12D-9F555AC97DCF}"/>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8B3B83CA-C0B5-B743-9373-CBB5A4C95184}"/>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350A6E2A-EC74-504F-9BD9-7A791937856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A55EC3AA-3D6B-DE42-8E23-5FD2B9C3D18D}"/>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F0E1F61E-EED2-9544-B668-3582FB67A2F3}"/>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089FDBE0-F328-E849-860A-0ED88DA21BAF}"/>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8C6BB27D-D85F-124E-A8F7-E320EEB5605F}"/>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49</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406968160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Total Failure Alarms vs. Shipment Duration</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741856" y="5633197"/>
            <a:ext cx="19965744" cy="14065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The longer the shipment duration is, the higher the compressor total alarm rate is especially after the shipment duration is above 500 hours.</a:t>
            </a:r>
          </a:p>
        </p:txBody>
      </p:sp>
      <p:pic>
        <p:nvPicPr>
          <p:cNvPr id="10" name="Picture 9" descr="Chart, line chart&#10;&#10;Description automatically generated">
            <a:extLst>
              <a:ext uri="{FF2B5EF4-FFF2-40B4-BE49-F238E27FC236}">
                <a16:creationId xmlns:a16="http://schemas.microsoft.com/office/drawing/2014/main" id="{1E530EA7-FDC9-4542-8A1A-A8719F2F5E04}"/>
              </a:ext>
            </a:extLst>
          </p:cNvPr>
          <p:cNvPicPr/>
          <p:nvPr/>
        </p:nvPicPr>
        <p:blipFill>
          <a:blip r:embed="rId2">
            <a:extLst>
              <a:ext uri="{28A0092B-C50C-407E-A947-70E740481C1C}">
                <a14:useLocalDpi xmlns:a14="http://schemas.microsoft.com/office/drawing/2010/main" val="0"/>
              </a:ext>
            </a:extLst>
          </a:blip>
          <a:stretch>
            <a:fillRect/>
          </a:stretch>
        </p:blipFill>
        <p:spPr>
          <a:xfrm>
            <a:off x="7894002" y="7290235"/>
            <a:ext cx="8595995" cy="6040555"/>
          </a:xfrm>
          <a:prstGeom prst="rect">
            <a:avLst/>
          </a:prstGeom>
        </p:spPr>
      </p:pic>
      <p:grpSp>
        <p:nvGrpSpPr>
          <p:cNvPr id="9" name="Group 8">
            <a:extLst>
              <a:ext uri="{FF2B5EF4-FFF2-40B4-BE49-F238E27FC236}">
                <a16:creationId xmlns:a16="http://schemas.microsoft.com/office/drawing/2014/main" id="{7035FBBB-C353-BB49-B5B3-3691A31AA9C1}"/>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557D34E7-2CD9-2A42-B100-CA678A25C9FD}"/>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1710EBF-05C9-5948-A6A0-44A6BC5481B2}"/>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A08D0F5C-B59B-0C43-B9D2-4F139890E77C}"/>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E8E41887-0DE4-B44C-89AB-83861C51C8ED}"/>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28290C05-5635-0441-8E63-33C4EA6095D2}"/>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2BF31188-1D01-B64A-9B56-56B9BFBFDE24}"/>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99E99DA1-9146-ED46-B873-7EF5A075EA20}"/>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A0FD170C-AB82-4744-BF95-18B678437255}"/>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482556AE-825F-0A4B-868A-083716E65CA2}"/>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39004BF2-2C8D-AF49-B1E5-4D32CB0AC698}"/>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6CC2359F-25F3-B547-B7BF-41B21B7DB8A4}"/>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8F6D4FD4-CE52-7846-B9FF-F1F150D57AAA}"/>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4795D697-AC4D-5441-A80E-322A5F3DFA29}"/>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50</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293327611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Total Failure Alarms vs. Battery Level</a:t>
            </a:r>
          </a:p>
        </p:txBody>
      </p:sp>
      <p:sp>
        <p:nvSpPr>
          <p:cNvPr id="21" name="TextBox 20">
            <a:extLst>
              <a:ext uri="{FF2B5EF4-FFF2-40B4-BE49-F238E27FC236}">
                <a16:creationId xmlns:a16="http://schemas.microsoft.com/office/drawing/2014/main" id="{5DAC9900-25CD-D94F-A664-E142E6EC657E}"/>
              </a:ext>
            </a:extLst>
          </p:cNvPr>
          <p:cNvSpPr txBox="1"/>
          <p:nvPr/>
        </p:nvSpPr>
        <p:spPr>
          <a:xfrm>
            <a:off x="2741856" y="5325651"/>
            <a:ext cx="19965744" cy="292080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571500" indent="-571500" algn="l">
              <a:buFont typeface="Arial" panose="020B0604020202020204" pitchFamily="34" charset="0"/>
              <a:buChar char="•"/>
            </a:pPr>
            <a:r>
              <a:rPr lang="en-US" sz="3600" dirty="0">
                <a:solidFill>
                  <a:schemeClr val="tx1"/>
                </a:solidFill>
              </a:rPr>
              <a:t>Total alarm rate tends decreases as the battery increases</a:t>
            </a:r>
          </a:p>
          <a:p>
            <a:pPr algn="l"/>
            <a:endParaRPr lang="en-US" sz="1000" dirty="0">
              <a:solidFill>
                <a:schemeClr val="tx1"/>
              </a:solidFill>
            </a:endParaRPr>
          </a:p>
          <a:p>
            <a:pPr marL="571500" indent="-571500" algn="l">
              <a:buFont typeface="Arial" panose="020B0604020202020204" pitchFamily="34" charset="0"/>
              <a:buChar char="•"/>
            </a:pPr>
            <a:r>
              <a:rPr lang="en-US" sz="3600" dirty="0">
                <a:solidFill>
                  <a:schemeClr val="tx1"/>
                </a:solidFill>
              </a:rPr>
              <a:t>Maintaining a high battery level throughout the shipments can help to decrease total parts failure alarms rate</a:t>
            </a:r>
          </a:p>
          <a:p>
            <a:pPr marL="571500" indent="-571500" algn="l">
              <a:buFont typeface="Arial" panose="020B0604020202020204" pitchFamily="34" charset="0"/>
              <a:buChar char="•"/>
            </a:pPr>
            <a:endParaRPr lang="en-US" sz="3600" dirty="0">
              <a:solidFill>
                <a:schemeClr val="tx1"/>
              </a:solidFill>
            </a:endParaRPr>
          </a:p>
        </p:txBody>
      </p:sp>
      <p:pic>
        <p:nvPicPr>
          <p:cNvPr id="9" name="image2.png">
            <a:extLst>
              <a:ext uri="{FF2B5EF4-FFF2-40B4-BE49-F238E27FC236}">
                <a16:creationId xmlns:a16="http://schemas.microsoft.com/office/drawing/2014/main" id="{25396D3F-21E8-7A42-B843-2E6A318A57F4}"/>
              </a:ext>
            </a:extLst>
          </p:cNvPr>
          <p:cNvPicPr/>
          <p:nvPr/>
        </p:nvPicPr>
        <p:blipFill>
          <a:blip r:embed="rId2"/>
          <a:srcRect/>
          <a:stretch>
            <a:fillRect/>
          </a:stretch>
        </p:blipFill>
        <p:spPr>
          <a:xfrm>
            <a:off x="7236496" y="7600950"/>
            <a:ext cx="8567117" cy="5315511"/>
          </a:xfrm>
          <a:prstGeom prst="rect">
            <a:avLst/>
          </a:prstGeom>
          <a:ln/>
        </p:spPr>
      </p:pic>
      <p:grpSp>
        <p:nvGrpSpPr>
          <p:cNvPr id="10" name="Group 9">
            <a:extLst>
              <a:ext uri="{FF2B5EF4-FFF2-40B4-BE49-F238E27FC236}">
                <a16:creationId xmlns:a16="http://schemas.microsoft.com/office/drawing/2014/main" id="{DBA930DF-6689-E142-A711-7BB4FBA5E0AA}"/>
              </a:ext>
            </a:extLst>
          </p:cNvPr>
          <p:cNvGrpSpPr/>
          <p:nvPr/>
        </p:nvGrpSpPr>
        <p:grpSpPr>
          <a:xfrm>
            <a:off x="-24064" y="-141297"/>
            <a:ext cx="24408064" cy="2481959"/>
            <a:chOff x="-24064" y="-141297"/>
            <a:chExt cx="24408064" cy="2481959"/>
          </a:xfrm>
        </p:grpSpPr>
        <p:sp>
          <p:nvSpPr>
            <p:cNvPr id="11" name="Rectangle 10">
              <a:extLst>
                <a:ext uri="{FF2B5EF4-FFF2-40B4-BE49-F238E27FC236}">
                  <a16:creationId xmlns:a16="http://schemas.microsoft.com/office/drawing/2014/main" id="{4B61AB1B-D04F-F046-A257-E14B79B0F139}"/>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5D0EA9C-8C53-EB4F-9390-AC7AB3CF8BF3}"/>
                </a:ext>
              </a:extLst>
            </p:cNvPr>
            <p:cNvGrpSpPr/>
            <p:nvPr/>
          </p:nvGrpSpPr>
          <p:grpSpPr>
            <a:xfrm>
              <a:off x="-24064" y="580704"/>
              <a:ext cx="24408064" cy="1755819"/>
              <a:chOff x="-24064" y="580704"/>
              <a:chExt cx="24408064" cy="1755819"/>
            </a:xfrm>
          </p:grpSpPr>
          <p:sp>
            <p:nvSpPr>
              <p:cNvPr id="16" name="Timeline">
                <a:extLst>
                  <a:ext uri="{FF2B5EF4-FFF2-40B4-BE49-F238E27FC236}">
                    <a16:creationId xmlns:a16="http://schemas.microsoft.com/office/drawing/2014/main" id="{450EA6F2-CD2A-5C4C-A8CA-4DB631D4D470}"/>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Alarms Findings</a:t>
                </a:r>
              </a:p>
            </p:txBody>
          </p:sp>
          <p:grpSp>
            <p:nvGrpSpPr>
              <p:cNvPr id="18" name="Google Shape;10053;p76">
                <a:extLst>
                  <a:ext uri="{FF2B5EF4-FFF2-40B4-BE49-F238E27FC236}">
                    <a16:creationId xmlns:a16="http://schemas.microsoft.com/office/drawing/2014/main" id="{0F1A9A86-065C-6042-BE19-5DA82E4109C8}"/>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2" name="Google Shape;10054;p76">
                  <a:extLst>
                    <a:ext uri="{FF2B5EF4-FFF2-40B4-BE49-F238E27FC236}">
                      <a16:creationId xmlns:a16="http://schemas.microsoft.com/office/drawing/2014/main" id="{30AB4C83-CD57-6D46-AAB4-AF899688B13F}"/>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055;p76">
                  <a:extLst>
                    <a:ext uri="{FF2B5EF4-FFF2-40B4-BE49-F238E27FC236}">
                      <a16:creationId xmlns:a16="http://schemas.microsoft.com/office/drawing/2014/main" id="{48E56B3B-7E85-D744-B8D3-74A5FD55BE95}"/>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6;p76">
                  <a:extLst>
                    <a:ext uri="{FF2B5EF4-FFF2-40B4-BE49-F238E27FC236}">
                      <a16:creationId xmlns:a16="http://schemas.microsoft.com/office/drawing/2014/main" id="{3EB26F10-EEB6-D341-9E59-48980B699DC7}"/>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7;p76">
                  <a:extLst>
                    <a:ext uri="{FF2B5EF4-FFF2-40B4-BE49-F238E27FC236}">
                      <a16:creationId xmlns:a16="http://schemas.microsoft.com/office/drawing/2014/main" id="{25B9B017-FDC4-6640-934C-E7ABF8852D27}"/>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8;p76">
                  <a:extLst>
                    <a:ext uri="{FF2B5EF4-FFF2-40B4-BE49-F238E27FC236}">
                      <a16:creationId xmlns:a16="http://schemas.microsoft.com/office/drawing/2014/main" id="{4532163F-E70D-184F-8ADC-39CA6D9CAB9E}"/>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9;p76">
                  <a:extLst>
                    <a:ext uri="{FF2B5EF4-FFF2-40B4-BE49-F238E27FC236}">
                      <a16:creationId xmlns:a16="http://schemas.microsoft.com/office/drawing/2014/main" id="{1DA46F70-9636-3245-ACE8-CDCF5D341AE8}"/>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60;p76">
                  <a:extLst>
                    <a:ext uri="{FF2B5EF4-FFF2-40B4-BE49-F238E27FC236}">
                      <a16:creationId xmlns:a16="http://schemas.microsoft.com/office/drawing/2014/main" id="{CFF631EE-799A-3F4A-AC0B-A675F5D221C7}"/>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9" name="Rectangle 18">
                <a:extLst>
                  <a:ext uri="{FF2B5EF4-FFF2-40B4-BE49-F238E27FC236}">
                    <a16:creationId xmlns:a16="http://schemas.microsoft.com/office/drawing/2014/main" id="{3B2081F6-DB8C-3744-9CFA-F7AE162D0863}"/>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29" name="TextBox 28">
            <a:extLst>
              <a:ext uri="{FF2B5EF4-FFF2-40B4-BE49-F238E27FC236}">
                <a16:creationId xmlns:a16="http://schemas.microsoft.com/office/drawing/2014/main" id="{022FF54C-9959-1F43-B140-D52F924D3BEF}"/>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51</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260892470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Training and Validation AUC Score Progression of Logistic Regressions</a:t>
            </a:r>
          </a:p>
        </p:txBody>
      </p:sp>
      <p:pic>
        <p:nvPicPr>
          <p:cNvPr id="9" name="Picture 8" descr="Graphical user interface&#10;&#10;Description automatically generated">
            <a:extLst>
              <a:ext uri="{FF2B5EF4-FFF2-40B4-BE49-F238E27FC236}">
                <a16:creationId xmlns:a16="http://schemas.microsoft.com/office/drawing/2014/main" id="{92A21B08-7111-B94C-A13C-F42BDD54059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46159" y="4777540"/>
            <a:ext cx="11891682" cy="8212319"/>
          </a:xfrm>
          <a:prstGeom prst="rect">
            <a:avLst/>
          </a:prstGeom>
        </p:spPr>
      </p:pic>
      <p:grpSp>
        <p:nvGrpSpPr>
          <p:cNvPr id="15" name="Group 14">
            <a:extLst>
              <a:ext uri="{FF2B5EF4-FFF2-40B4-BE49-F238E27FC236}">
                <a16:creationId xmlns:a16="http://schemas.microsoft.com/office/drawing/2014/main" id="{176C3087-9E80-C34D-ACC2-CEB1774D658E}"/>
              </a:ext>
            </a:extLst>
          </p:cNvPr>
          <p:cNvGrpSpPr/>
          <p:nvPr/>
        </p:nvGrpSpPr>
        <p:grpSpPr>
          <a:xfrm>
            <a:off x="-24064" y="-141297"/>
            <a:ext cx="24408064" cy="2481959"/>
            <a:chOff x="-24064" y="-141297"/>
            <a:chExt cx="24408064" cy="2481959"/>
          </a:xfrm>
        </p:grpSpPr>
        <p:sp>
          <p:nvSpPr>
            <p:cNvPr id="16" name="Rectangle 15">
              <a:extLst>
                <a:ext uri="{FF2B5EF4-FFF2-40B4-BE49-F238E27FC236}">
                  <a16:creationId xmlns:a16="http://schemas.microsoft.com/office/drawing/2014/main" id="{6823EC38-A871-FE40-94F7-D67A4907A1C5}"/>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53B9925-A809-D244-9E6D-E5A294B9AE43}"/>
                </a:ext>
              </a:extLst>
            </p:cNvPr>
            <p:cNvGrpSpPr/>
            <p:nvPr/>
          </p:nvGrpSpPr>
          <p:grpSpPr>
            <a:xfrm>
              <a:off x="-24064" y="580704"/>
              <a:ext cx="24408064" cy="1755819"/>
              <a:chOff x="-24064" y="580704"/>
              <a:chExt cx="24408064" cy="1755819"/>
            </a:xfrm>
          </p:grpSpPr>
          <p:sp>
            <p:nvSpPr>
              <p:cNvPr id="19" name="Timeline">
                <a:extLst>
                  <a:ext uri="{FF2B5EF4-FFF2-40B4-BE49-F238E27FC236}">
                    <a16:creationId xmlns:a16="http://schemas.microsoft.com/office/drawing/2014/main" id="{993BFAA7-84C5-A547-BC11-BED6DB0809B1}"/>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Predictive Model Findings</a:t>
                </a:r>
              </a:p>
            </p:txBody>
          </p:sp>
          <p:grpSp>
            <p:nvGrpSpPr>
              <p:cNvPr id="21" name="Google Shape;10053;p76">
                <a:extLst>
                  <a:ext uri="{FF2B5EF4-FFF2-40B4-BE49-F238E27FC236}">
                    <a16:creationId xmlns:a16="http://schemas.microsoft.com/office/drawing/2014/main" id="{C217F939-280D-744C-AE54-2B4A6AC3850E}"/>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3" name="Google Shape;10054;p76">
                  <a:extLst>
                    <a:ext uri="{FF2B5EF4-FFF2-40B4-BE49-F238E27FC236}">
                      <a16:creationId xmlns:a16="http://schemas.microsoft.com/office/drawing/2014/main" id="{CE5A2644-0340-FD46-B67B-F76FA1219E6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055;p76">
                  <a:extLst>
                    <a:ext uri="{FF2B5EF4-FFF2-40B4-BE49-F238E27FC236}">
                      <a16:creationId xmlns:a16="http://schemas.microsoft.com/office/drawing/2014/main" id="{9B4400C8-7652-4D4B-A5A1-0EA4BE53C1A6}"/>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6;p76">
                  <a:extLst>
                    <a:ext uri="{FF2B5EF4-FFF2-40B4-BE49-F238E27FC236}">
                      <a16:creationId xmlns:a16="http://schemas.microsoft.com/office/drawing/2014/main" id="{1B14496A-35A4-6B48-A6A1-FD67872A1F68}"/>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7;p76">
                  <a:extLst>
                    <a:ext uri="{FF2B5EF4-FFF2-40B4-BE49-F238E27FC236}">
                      <a16:creationId xmlns:a16="http://schemas.microsoft.com/office/drawing/2014/main" id="{0BCA2280-4D90-2042-9450-7BE4C26A7CF2}"/>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8;p76">
                  <a:extLst>
                    <a:ext uri="{FF2B5EF4-FFF2-40B4-BE49-F238E27FC236}">
                      <a16:creationId xmlns:a16="http://schemas.microsoft.com/office/drawing/2014/main" id="{ADF7F71F-F6AB-2549-965E-54F4B23D220F}"/>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9;p76">
                  <a:extLst>
                    <a:ext uri="{FF2B5EF4-FFF2-40B4-BE49-F238E27FC236}">
                      <a16:creationId xmlns:a16="http://schemas.microsoft.com/office/drawing/2014/main" id="{4D5A2ACD-4874-E64B-AB4E-F08EFEBF8D2A}"/>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60;p76">
                  <a:extLst>
                    <a:ext uri="{FF2B5EF4-FFF2-40B4-BE49-F238E27FC236}">
                      <a16:creationId xmlns:a16="http://schemas.microsoft.com/office/drawing/2014/main" id="{46C1CD32-3DAE-6A4A-88B4-DCAC50A5B587}"/>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2" name="Rectangle 21">
                <a:extLst>
                  <a:ext uri="{FF2B5EF4-FFF2-40B4-BE49-F238E27FC236}">
                    <a16:creationId xmlns:a16="http://schemas.microsoft.com/office/drawing/2014/main" id="{35B08317-FC2C-F841-8D42-943F53227F54}"/>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30" name="TextBox 29">
            <a:extLst>
              <a:ext uri="{FF2B5EF4-FFF2-40B4-BE49-F238E27FC236}">
                <a16:creationId xmlns:a16="http://schemas.microsoft.com/office/drawing/2014/main" id="{68B36FD3-87F8-304E-905E-28DE74C2D4ED}"/>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52</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397825481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Training and Validation Loss and AUC Score Progression of </a:t>
            </a:r>
            <a:r>
              <a:rPr lang="en-US" sz="4000" b="1" dirty="0" err="1">
                <a:solidFill>
                  <a:schemeClr val="tx1"/>
                </a:solidFill>
              </a:rPr>
              <a:t>XGBoost</a:t>
            </a:r>
            <a:endParaRPr lang="en-US" sz="4000" b="1" dirty="0">
              <a:solidFill>
                <a:schemeClr val="tx1"/>
              </a:solidFill>
            </a:endParaRPr>
          </a:p>
        </p:txBody>
      </p:sp>
      <p:pic>
        <p:nvPicPr>
          <p:cNvPr id="10" name="Picture 9" descr="Graphical user interface, application&#10;&#10;Description automatically generated">
            <a:extLst>
              <a:ext uri="{FF2B5EF4-FFF2-40B4-BE49-F238E27FC236}">
                <a16:creationId xmlns:a16="http://schemas.microsoft.com/office/drawing/2014/main" id="{814C61B9-A15C-3C4F-997F-0A68EFF2D442}"/>
              </a:ext>
            </a:extLst>
          </p:cNvPr>
          <p:cNvPicPr/>
          <p:nvPr/>
        </p:nvPicPr>
        <p:blipFill>
          <a:blip r:embed="rId2">
            <a:extLst>
              <a:ext uri="{28A0092B-C50C-407E-A947-70E740481C1C}">
                <a14:useLocalDpi xmlns:a14="http://schemas.microsoft.com/office/drawing/2010/main" val="0"/>
              </a:ext>
            </a:extLst>
          </a:blip>
          <a:stretch>
            <a:fillRect/>
          </a:stretch>
        </p:blipFill>
        <p:spPr>
          <a:xfrm>
            <a:off x="1448473" y="4777540"/>
            <a:ext cx="11340354" cy="8179804"/>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93C5C26E-6460-794D-AD58-DCFF44DD11E3}"/>
              </a:ext>
            </a:extLst>
          </p:cNvPr>
          <p:cNvPicPr/>
          <p:nvPr/>
        </p:nvPicPr>
        <p:blipFill>
          <a:blip r:embed="rId3">
            <a:extLst>
              <a:ext uri="{28A0092B-C50C-407E-A947-70E740481C1C}">
                <a14:useLocalDpi xmlns:a14="http://schemas.microsoft.com/office/drawing/2010/main" val="0"/>
              </a:ext>
            </a:extLst>
          </a:blip>
          <a:stretch>
            <a:fillRect/>
          </a:stretch>
        </p:blipFill>
        <p:spPr>
          <a:xfrm>
            <a:off x="12788826" y="4777540"/>
            <a:ext cx="10068707" cy="8179804"/>
          </a:xfrm>
          <a:prstGeom prst="rect">
            <a:avLst/>
          </a:prstGeom>
        </p:spPr>
      </p:pic>
      <p:grpSp>
        <p:nvGrpSpPr>
          <p:cNvPr id="15" name="Group 14">
            <a:extLst>
              <a:ext uri="{FF2B5EF4-FFF2-40B4-BE49-F238E27FC236}">
                <a16:creationId xmlns:a16="http://schemas.microsoft.com/office/drawing/2014/main" id="{56A926A1-EAA0-6F46-952A-4A9635121BBE}"/>
              </a:ext>
            </a:extLst>
          </p:cNvPr>
          <p:cNvGrpSpPr/>
          <p:nvPr/>
        </p:nvGrpSpPr>
        <p:grpSpPr>
          <a:xfrm>
            <a:off x="-24064" y="-141297"/>
            <a:ext cx="24408064" cy="2481959"/>
            <a:chOff x="-24064" y="-141297"/>
            <a:chExt cx="24408064" cy="2481959"/>
          </a:xfrm>
        </p:grpSpPr>
        <p:sp>
          <p:nvSpPr>
            <p:cNvPr id="16" name="Rectangle 15">
              <a:extLst>
                <a:ext uri="{FF2B5EF4-FFF2-40B4-BE49-F238E27FC236}">
                  <a16:creationId xmlns:a16="http://schemas.microsoft.com/office/drawing/2014/main" id="{7D0A3722-8FF8-1541-9860-8127E7915EEB}"/>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3F071CE-E87D-8543-AF7A-A232FE1DCA49}"/>
                </a:ext>
              </a:extLst>
            </p:cNvPr>
            <p:cNvGrpSpPr/>
            <p:nvPr/>
          </p:nvGrpSpPr>
          <p:grpSpPr>
            <a:xfrm>
              <a:off x="-24064" y="580704"/>
              <a:ext cx="24408064" cy="1755819"/>
              <a:chOff x="-24064" y="580704"/>
              <a:chExt cx="24408064" cy="1755819"/>
            </a:xfrm>
          </p:grpSpPr>
          <p:sp>
            <p:nvSpPr>
              <p:cNvPr id="19" name="Timeline">
                <a:extLst>
                  <a:ext uri="{FF2B5EF4-FFF2-40B4-BE49-F238E27FC236}">
                    <a16:creationId xmlns:a16="http://schemas.microsoft.com/office/drawing/2014/main" id="{6FCB6A82-0441-BA40-BE7C-BC4AAADD93FE}"/>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Predictive Model Findings</a:t>
                </a:r>
              </a:p>
            </p:txBody>
          </p:sp>
          <p:grpSp>
            <p:nvGrpSpPr>
              <p:cNvPr id="22" name="Google Shape;10053;p76">
                <a:extLst>
                  <a:ext uri="{FF2B5EF4-FFF2-40B4-BE49-F238E27FC236}">
                    <a16:creationId xmlns:a16="http://schemas.microsoft.com/office/drawing/2014/main" id="{116E2ECE-992E-644F-BFDD-7B61E7D2A1AD}"/>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4" name="Google Shape;10054;p76">
                  <a:extLst>
                    <a:ext uri="{FF2B5EF4-FFF2-40B4-BE49-F238E27FC236}">
                      <a16:creationId xmlns:a16="http://schemas.microsoft.com/office/drawing/2014/main" id="{26BABF3A-E947-F541-A8EA-290FB9A5021E}"/>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5;p76">
                  <a:extLst>
                    <a:ext uri="{FF2B5EF4-FFF2-40B4-BE49-F238E27FC236}">
                      <a16:creationId xmlns:a16="http://schemas.microsoft.com/office/drawing/2014/main" id="{12194E54-7850-C54E-9441-862EF027D5EE}"/>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6;p76">
                  <a:extLst>
                    <a:ext uri="{FF2B5EF4-FFF2-40B4-BE49-F238E27FC236}">
                      <a16:creationId xmlns:a16="http://schemas.microsoft.com/office/drawing/2014/main" id="{CBAFBDD3-BAA7-0C41-B80B-91E94EA2AA80}"/>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7;p76">
                  <a:extLst>
                    <a:ext uri="{FF2B5EF4-FFF2-40B4-BE49-F238E27FC236}">
                      <a16:creationId xmlns:a16="http://schemas.microsoft.com/office/drawing/2014/main" id="{95611418-07E8-4644-A7DC-1047AE028B06}"/>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8;p76">
                  <a:extLst>
                    <a:ext uri="{FF2B5EF4-FFF2-40B4-BE49-F238E27FC236}">
                      <a16:creationId xmlns:a16="http://schemas.microsoft.com/office/drawing/2014/main" id="{518C6767-77DE-F344-BC0B-5CE4CADB2CC9}"/>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9;p76">
                  <a:extLst>
                    <a:ext uri="{FF2B5EF4-FFF2-40B4-BE49-F238E27FC236}">
                      <a16:creationId xmlns:a16="http://schemas.microsoft.com/office/drawing/2014/main" id="{A8B5B804-6A3C-7643-A822-D9D66370079F}"/>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60;p76">
                  <a:extLst>
                    <a:ext uri="{FF2B5EF4-FFF2-40B4-BE49-F238E27FC236}">
                      <a16:creationId xmlns:a16="http://schemas.microsoft.com/office/drawing/2014/main" id="{0ACD821E-D197-8845-93BD-0D5198D2B72B}"/>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Rectangle 22">
                <a:extLst>
                  <a:ext uri="{FF2B5EF4-FFF2-40B4-BE49-F238E27FC236}">
                    <a16:creationId xmlns:a16="http://schemas.microsoft.com/office/drawing/2014/main" id="{6D2A7866-538E-434F-B5D8-C43BEBCC3163}"/>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31" name="TextBox 30">
            <a:extLst>
              <a:ext uri="{FF2B5EF4-FFF2-40B4-BE49-F238E27FC236}">
                <a16:creationId xmlns:a16="http://schemas.microsoft.com/office/drawing/2014/main" id="{76403864-12E9-A742-852E-BAD69F33667F}"/>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53</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105598628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08E2D30-9DFD-214A-B722-B67990E1C30C}"/>
              </a:ext>
            </a:extLst>
          </p:cNvPr>
          <p:cNvSpPr/>
          <p:nvPr/>
        </p:nvSpPr>
        <p:spPr>
          <a:xfrm>
            <a:off x="1676400" y="3651250"/>
            <a:ext cx="21031200" cy="9632950"/>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le 19">
            <a:extLst>
              <a:ext uri="{FF2B5EF4-FFF2-40B4-BE49-F238E27FC236}">
                <a16:creationId xmlns:a16="http://schemas.microsoft.com/office/drawing/2014/main" id="{183F41EE-1E95-354C-A275-DA2799503CFE}"/>
              </a:ext>
            </a:extLst>
          </p:cNvPr>
          <p:cNvSpPr/>
          <p:nvPr/>
        </p:nvSpPr>
        <p:spPr>
          <a:xfrm>
            <a:off x="1676400" y="3445710"/>
            <a:ext cx="21031200" cy="1126290"/>
          </a:xfrm>
          <a:prstGeom prst="roundRect">
            <a:avLst>
              <a:gd name="adj" fmla="val 30564"/>
            </a:avLst>
          </a:prstGeom>
          <a:solidFill>
            <a:schemeClr val="bg1"/>
          </a:solidFill>
          <a:ln w="38100" cap="flat" cmpd="sng" algn="ctr">
            <a:solidFill>
              <a:schemeClr val="accent6">
                <a:lumMod val="75000"/>
              </a:schemeClr>
            </a:solidFill>
            <a:prstDash val="solid"/>
          </a:ln>
          <a:effectLst/>
        </p:spPr>
        <p:txBody>
          <a:bodyPr lIns="0" rIns="0" rtlCol="0" anchor="ctr"/>
          <a:lstStyle/>
          <a:p>
            <a:pPr algn="ctr"/>
            <a:r>
              <a:rPr lang="en-US" sz="4000" b="1" dirty="0">
                <a:solidFill>
                  <a:schemeClr val="tx1"/>
                </a:solidFill>
              </a:rPr>
              <a:t>Training and Validation Loss and AUC Score Progression of ANN</a:t>
            </a:r>
          </a:p>
        </p:txBody>
      </p:sp>
      <p:pic>
        <p:nvPicPr>
          <p:cNvPr id="9" name="Picture 8" descr="Graphical user interface, application&#10;&#10;Description automatically generated">
            <a:extLst>
              <a:ext uri="{FF2B5EF4-FFF2-40B4-BE49-F238E27FC236}">
                <a16:creationId xmlns:a16="http://schemas.microsoft.com/office/drawing/2014/main" id="{71EE413B-8906-2B49-AFA3-E6943CAA3DED}"/>
              </a:ext>
            </a:extLst>
          </p:cNvPr>
          <p:cNvPicPr/>
          <p:nvPr/>
        </p:nvPicPr>
        <p:blipFill>
          <a:blip r:embed="rId2">
            <a:extLst>
              <a:ext uri="{28A0092B-C50C-407E-A947-70E740481C1C}">
                <a14:useLocalDpi xmlns:a14="http://schemas.microsoft.com/office/drawing/2010/main" val="0"/>
              </a:ext>
            </a:extLst>
          </a:blip>
          <a:stretch>
            <a:fillRect/>
          </a:stretch>
        </p:blipFill>
        <p:spPr>
          <a:xfrm>
            <a:off x="1910864" y="4777539"/>
            <a:ext cx="10971418" cy="8185425"/>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9C31218E-7792-2D44-8E54-9C6667E282B9}"/>
              </a:ext>
            </a:extLst>
          </p:cNvPr>
          <p:cNvPicPr/>
          <p:nvPr/>
        </p:nvPicPr>
        <p:blipFill>
          <a:blip r:embed="rId3">
            <a:extLst>
              <a:ext uri="{28A0092B-C50C-407E-A947-70E740481C1C}">
                <a14:useLocalDpi xmlns:a14="http://schemas.microsoft.com/office/drawing/2010/main" val="0"/>
              </a:ext>
            </a:extLst>
          </a:blip>
          <a:stretch>
            <a:fillRect/>
          </a:stretch>
        </p:blipFill>
        <p:spPr>
          <a:xfrm>
            <a:off x="12676094" y="4777539"/>
            <a:ext cx="9797042" cy="8185425"/>
          </a:xfrm>
          <a:prstGeom prst="rect">
            <a:avLst/>
          </a:prstGeom>
        </p:spPr>
      </p:pic>
      <p:grpSp>
        <p:nvGrpSpPr>
          <p:cNvPr id="16" name="Group 15">
            <a:extLst>
              <a:ext uri="{FF2B5EF4-FFF2-40B4-BE49-F238E27FC236}">
                <a16:creationId xmlns:a16="http://schemas.microsoft.com/office/drawing/2014/main" id="{60CE2986-1C0C-9447-BD93-EA623617BDDE}"/>
              </a:ext>
            </a:extLst>
          </p:cNvPr>
          <p:cNvGrpSpPr/>
          <p:nvPr/>
        </p:nvGrpSpPr>
        <p:grpSpPr>
          <a:xfrm>
            <a:off x="-24064" y="-141297"/>
            <a:ext cx="24408064" cy="2481959"/>
            <a:chOff x="-24064" y="-141297"/>
            <a:chExt cx="24408064" cy="2481959"/>
          </a:xfrm>
        </p:grpSpPr>
        <p:sp>
          <p:nvSpPr>
            <p:cNvPr id="18" name="Rectangle 17">
              <a:extLst>
                <a:ext uri="{FF2B5EF4-FFF2-40B4-BE49-F238E27FC236}">
                  <a16:creationId xmlns:a16="http://schemas.microsoft.com/office/drawing/2014/main" id="{D0180CD8-4249-6543-B614-79A32029558B}"/>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FEAF823-B105-9741-9ABB-3EFF659AABD8}"/>
                </a:ext>
              </a:extLst>
            </p:cNvPr>
            <p:cNvGrpSpPr/>
            <p:nvPr/>
          </p:nvGrpSpPr>
          <p:grpSpPr>
            <a:xfrm>
              <a:off x="-24064" y="580704"/>
              <a:ext cx="24408064" cy="1755819"/>
              <a:chOff x="-24064" y="580704"/>
              <a:chExt cx="24408064" cy="1755819"/>
            </a:xfrm>
          </p:grpSpPr>
          <p:sp>
            <p:nvSpPr>
              <p:cNvPr id="21" name="Timeline">
                <a:extLst>
                  <a:ext uri="{FF2B5EF4-FFF2-40B4-BE49-F238E27FC236}">
                    <a16:creationId xmlns:a16="http://schemas.microsoft.com/office/drawing/2014/main" id="{27534FA4-4D33-804F-ADA9-FF704B776356}"/>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Predictive Model Findings</a:t>
                </a:r>
              </a:p>
            </p:txBody>
          </p:sp>
          <p:grpSp>
            <p:nvGrpSpPr>
              <p:cNvPr id="22" name="Google Shape;10053;p76">
                <a:extLst>
                  <a:ext uri="{FF2B5EF4-FFF2-40B4-BE49-F238E27FC236}">
                    <a16:creationId xmlns:a16="http://schemas.microsoft.com/office/drawing/2014/main" id="{5117663A-0F1D-A945-BE53-9A881AEC1351}"/>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24" name="Google Shape;10054;p76">
                  <a:extLst>
                    <a:ext uri="{FF2B5EF4-FFF2-40B4-BE49-F238E27FC236}">
                      <a16:creationId xmlns:a16="http://schemas.microsoft.com/office/drawing/2014/main" id="{60BF4E1E-A948-8548-991A-829E8CF962C8}"/>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0055;p76">
                  <a:extLst>
                    <a:ext uri="{FF2B5EF4-FFF2-40B4-BE49-F238E27FC236}">
                      <a16:creationId xmlns:a16="http://schemas.microsoft.com/office/drawing/2014/main" id="{B8432AF7-901A-9C4E-B05E-1032710AB0A1}"/>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0056;p76">
                  <a:extLst>
                    <a:ext uri="{FF2B5EF4-FFF2-40B4-BE49-F238E27FC236}">
                      <a16:creationId xmlns:a16="http://schemas.microsoft.com/office/drawing/2014/main" id="{6A91562B-5E15-EA41-8C3E-7A691E09DD11}"/>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057;p76">
                  <a:extLst>
                    <a:ext uri="{FF2B5EF4-FFF2-40B4-BE49-F238E27FC236}">
                      <a16:creationId xmlns:a16="http://schemas.microsoft.com/office/drawing/2014/main" id="{F03E49B7-B2EE-8A44-8CD4-EF3BF45A2E49}"/>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058;p76">
                  <a:extLst>
                    <a:ext uri="{FF2B5EF4-FFF2-40B4-BE49-F238E27FC236}">
                      <a16:creationId xmlns:a16="http://schemas.microsoft.com/office/drawing/2014/main" id="{29EF6236-52D5-E44A-8105-BEE58A355D8D}"/>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059;p76">
                  <a:extLst>
                    <a:ext uri="{FF2B5EF4-FFF2-40B4-BE49-F238E27FC236}">
                      <a16:creationId xmlns:a16="http://schemas.microsoft.com/office/drawing/2014/main" id="{FF24918D-9080-C54A-8A8C-7BCDEA88D399}"/>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060;p76">
                  <a:extLst>
                    <a:ext uri="{FF2B5EF4-FFF2-40B4-BE49-F238E27FC236}">
                      <a16:creationId xmlns:a16="http://schemas.microsoft.com/office/drawing/2014/main" id="{0385B2CB-A6B5-1744-98DB-5752F2DC818D}"/>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Rectangle 22">
                <a:extLst>
                  <a:ext uri="{FF2B5EF4-FFF2-40B4-BE49-F238E27FC236}">
                    <a16:creationId xmlns:a16="http://schemas.microsoft.com/office/drawing/2014/main" id="{02B6B8DE-D38B-664D-9C82-5069C7F1B6FB}"/>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31" name="TextBox 30">
            <a:extLst>
              <a:ext uri="{FF2B5EF4-FFF2-40B4-BE49-F238E27FC236}">
                <a16:creationId xmlns:a16="http://schemas.microsoft.com/office/drawing/2014/main" id="{BBDD552A-4485-F848-B09B-1710E502066E}"/>
              </a:ext>
            </a:extLst>
          </p:cNvPr>
          <p:cNvSpPr txBox="1"/>
          <p:nvPr/>
        </p:nvSpPr>
        <p:spPr>
          <a:xfrm>
            <a:off x="23385578" y="12626134"/>
            <a:ext cx="545021"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54</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31778328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Box 225">
            <a:extLst>
              <a:ext uri="{FF2B5EF4-FFF2-40B4-BE49-F238E27FC236}">
                <a16:creationId xmlns:a16="http://schemas.microsoft.com/office/drawing/2014/main" id="{C9C5B054-B6A4-47D6-A871-AA55EE389D7B}"/>
              </a:ext>
            </a:extLst>
          </p:cNvPr>
          <p:cNvSpPr txBox="1"/>
          <p:nvPr/>
        </p:nvSpPr>
        <p:spPr>
          <a:xfrm>
            <a:off x="889005" y="7534605"/>
            <a:ext cx="5263774" cy="2098267"/>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altLang="ko-KR" sz="3000" dirty="0">
                <a:solidFill>
                  <a:schemeClr val="bg1"/>
                </a:solidFill>
                <a:cs typeface="Arial" pitchFamily="34" charset="0"/>
              </a:rPr>
              <a:t>Failure (Label) Definition</a:t>
            </a:r>
          </a:p>
          <a:p>
            <a:pPr marL="342900" indent="-342900" algn="l">
              <a:lnSpc>
                <a:spcPct val="150000"/>
              </a:lnSpc>
              <a:buFont typeface="Arial" panose="020B0604020202020204" pitchFamily="34" charset="0"/>
              <a:buChar char="•"/>
            </a:pPr>
            <a:r>
              <a:rPr lang="en-US" altLang="ko-KR" sz="3000" dirty="0">
                <a:solidFill>
                  <a:schemeClr val="bg1"/>
                </a:solidFill>
                <a:cs typeface="Arial" pitchFamily="34" charset="0"/>
              </a:rPr>
              <a:t>Variable Aggregation</a:t>
            </a:r>
          </a:p>
          <a:p>
            <a:pPr marL="342900" indent="-342900" algn="l">
              <a:lnSpc>
                <a:spcPct val="150000"/>
              </a:lnSpc>
              <a:buFont typeface="Arial" panose="020B0604020202020204" pitchFamily="34" charset="0"/>
              <a:buChar char="•"/>
            </a:pPr>
            <a:r>
              <a:rPr lang="en-US" altLang="ko-KR" sz="3000" dirty="0">
                <a:solidFill>
                  <a:schemeClr val="bg1"/>
                </a:solidFill>
                <a:cs typeface="Arial" pitchFamily="34" charset="0"/>
              </a:rPr>
              <a:t>Row Selection</a:t>
            </a:r>
          </a:p>
        </p:txBody>
      </p:sp>
      <p:sp>
        <p:nvSpPr>
          <p:cNvPr id="228" name="TextBox 227">
            <a:extLst>
              <a:ext uri="{FF2B5EF4-FFF2-40B4-BE49-F238E27FC236}">
                <a16:creationId xmlns:a16="http://schemas.microsoft.com/office/drawing/2014/main" id="{572ABAA7-E9B2-4DEB-9B03-B81B812EE98D}"/>
              </a:ext>
            </a:extLst>
          </p:cNvPr>
          <p:cNvSpPr txBox="1"/>
          <p:nvPr/>
        </p:nvSpPr>
        <p:spPr>
          <a:xfrm>
            <a:off x="6468322" y="7534605"/>
            <a:ext cx="4539957" cy="1405769"/>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altLang="ko-KR" sz="3000" dirty="0">
                <a:solidFill>
                  <a:schemeClr val="bg1"/>
                </a:solidFill>
                <a:cs typeface="Arial" pitchFamily="34" charset="0"/>
              </a:rPr>
              <a:t>Failure Risk Profile</a:t>
            </a:r>
          </a:p>
          <a:p>
            <a:pPr marL="342900" indent="-342900" algn="l">
              <a:lnSpc>
                <a:spcPct val="150000"/>
              </a:lnSpc>
              <a:buFont typeface="Arial" panose="020B0604020202020204" pitchFamily="34" charset="0"/>
              <a:buChar char="•"/>
            </a:pPr>
            <a:r>
              <a:rPr lang="en-US" altLang="ko-KR" sz="3000" dirty="0">
                <a:solidFill>
                  <a:schemeClr val="bg1"/>
                </a:solidFill>
                <a:cs typeface="Arial" pitchFamily="34" charset="0"/>
              </a:rPr>
              <a:t>Colinearity Analysis</a:t>
            </a:r>
          </a:p>
        </p:txBody>
      </p:sp>
      <p:sp>
        <p:nvSpPr>
          <p:cNvPr id="230" name="TextBox 229">
            <a:extLst>
              <a:ext uri="{FF2B5EF4-FFF2-40B4-BE49-F238E27FC236}">
                <a16:creationId xmlns:a16="http://schemas.microsoft.com/office/drawing/2014/main" id="{903759BA-3622-44D2-9AEF-D35552237E6E}"/>
              </a:ext>
            </a:extLst>
          </p:cNvPr>
          <p:cNvSpPr txBox="1"/>
          <p:nvPr/>
        </p:nvSpPr>
        <p:spPr>
          <a:xfrm>
            <a:off x="11652005" y="7534604"/>
            <a:ext cx="6403362" cy="2790764"/>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en-US" altLang="ko-KR" sz="3000" dirty="0">
                <a:solidFill>
                  <a:schemeClr val="bg1"/>
                </a:solidFill>
                <a:cs typeface="Arial" pitchFamily="34" charset="0"/>
              </a:rPr>
              <a:t>Feature Engineering</a:t>
            </a:r>
          </a:p>
          <a:p>
            <a:pPr marL="457200" indent="-457200" algn="l">
              <a:lnSpc>
                <a:spcPct val="150000"/>
              </a:lnSpc>
              <a:buFont typeface="Arial" panose="020B0604020202020204" pitchFamily="34" charset="0"/>
              <a:buChar char="•"/>
            </a:pPr>
            <a:r>
              <a:rPr lang="en-US" altLang="ko-KR" sz="3000" dirty="0">
                <a:solidFill>
                  <a:schemeClr val="bg1"/>
                </a:solidFill>
                <a:cs typeface="Arial" pitchFamily="34" charset="0"/>
              </a:rPr>
              <a:t>Imbalanced Data Handling</a:t>
            </a:r>
          </a:p>
          <a:p>
            <a:pPr marL="457200" indent="-457200" algn="l">
              <a:lnSpc>
                <a:spcPct val="150000"/>
              </a:lnSpc>
              <a:buFont typeface="Arial" panose="020B0604020202020204" pitchFamily="34" charset="0"/>
              <a:buChar char="•"/>
            </a:pPr>
            <a:r>
              <a:rPr lang="en-US" altLang="ko-KR" sz="3000" dirty="0">
                <a:solidFill>
                  <a:schemeClr val="bg1"/>
                </a:solidFill>
                <a:cs typeface="Arial" pitchFamily="34" charset="0"/>
              </a:rPr>
              <a:t>Model Implementation</a:t>
            </a:r>
          </a:p>
          <a:p>
            <a:pPr marL="457200" indent="-457200" algn="l">
              <a:lnSpc>
                <a:spcPct val="150000"/>
              </a:lnSpc>
              <a:buFont typeface="Arial" panose="020B0604020202020204" pitchFamily="34" charset="0"/>
              <a:buChar char="•"/>
            </a:pPr>
            <a:r>
              <a:rPr lang="en-US" altLang="ko-KR" sz="3000" dirty="0">
                <a:solidFill>
                  <a:schemeClr val="bg1"/>
                </a:solidFill>
                <a:cs typeface="Arial" pitchFamily="34" charset="0"/>
              </a:rPr>
              <a:t>Model Evaluation</a:t>
            </a:r>
          </a:p>
        </p:txBody>
      </p:sp>
      <p:grpSp>
        <p:nvGrpSpPr>
          <p:cNvPr id="7" name="Group 6">
            <a:extLst>
              <a:ext uri="{FF2B5EF4-FFF2-40B4-BE49-F238E27FC236}">
                <a16:creationId xmlns:a16="http://schemas.microsoft.com/office/drawing/2014/main" id="{F4B4006C-299A-9F43-8F94-E527607221E8}"/>
              </a:ext>
            </a:extLst>
          </p:cNvPr>
          <p:cNvGrpSpPr/>
          <p:nvPr/>
        </p:nvGrpSpPr>
        <p:grpSpPr>
          <a:xfrm>
            <a:off x="16575813" y="3937045"/>
            <a:ext cx="5032277" cy="2701466"/>
            <a:chOff x="17456842" y="3664882"/>
            <a:chExt cx="5032277" cy="2701466"/>
          </a:xfrm>
        </p:grpSpPr>
        <p:sp>
          <p:nvSpPr>
            <p:cNvPr id="214" name="Chevron 32">
              <a:extLst>
                <a:ext uri="{FF2B5EF4-FFF2-40B4-BE49-F238E27FC236}">
                  <a16:creationId xmlns:a16="http://schemas.microsoft.com/office/drawing/2014/main" id="{B4F95CC2-60A5-452E-9661-B21F1A0FD88B}"/>
                </a:ext>
              </a:extLst>
            </p:cNvPr>
            <p:cNvSpPr/>
            <p:nvPr/>
          </p:nvSpPr>
          <p:spPr>
            <a:xfrm>
              <a:off x="17456842" y="5272487"/>
              <a:ext cx="5032277" cy="1093861"/>
            </a:xfrm>
            <a:prstGeom prst="chevron">
              <a:avLst>
                <a:gd name="adj" fmla="val 31257"/>
              </a:avLst>
            </a:prstGeom>
            <a:solidFill>
              <a:schemeClr val="accent3">
                <a:alpha val="62745"/>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a:solidFill>
                  <a:schemeClr val="tx1"/>
                </a:solidFill>
              </a:endParaRPr>
            </a:p>
          </p:txBody>
        </p:sp>
        <p:sp>
          <p:nvSpPr>
            <p:cNvPr id="240" name="Oval 239">
              <a:extLst>
                <a:ext uri="{FF2B5EF4-FFF2-40B4-BE49-F238E27FC236}">
                  <a16:creationId xmlns:a16="http://schemas.microsoft.com/office/drawing/2014/main" id="{9696664A-B4A6-4532-8BEE-8222FC5FFEF6}"/>
                </a:ext>
              </a:extLst>
            </p:cNvPr>
            <p:cNvSpPr/>
            <p:nvPr/>
          </p:nvSpPr>
          <p:spPr>
            <a:xfrm>
              <a:off x="19182171" y="3664882"/>
              <a:ext cx="1718298" cy="1759005"/>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19" name="Rectangle 218">
              <a:extLst>
                <a:ext uri="{FF2B5EF4-FFF2-40B4-BE49-F238E27FC236}">
                  <a16:creationId xmlns:a16="http://schemas.microsoft.com/office/drawing/2014/main" id="{EA96D900-87EA-47C3-8948-40516AC06107}"/>
                </a:ext>
              </a:extLst>
            </p:cNvPr>
            <p:cNvSpPr/>
            <p:nvPr/>
          </p:nvSpPr>
          <p:spPr>
            <a:xfrm>
              <a:off x="18215800" y="5444572"/>
              <a:ext cx="3780202" cy="747256"/>
            </a:xfrm>
            <a:prstGeom prst="rect">
              <a:avLst/>
            </a:prstGeom>
          </p:spPr>
          <p:txBody>
            <a:bodyPr wrap="none">
              <a:spAutoFit/>
            </a:bodyPr>
            <a:lstStyle/>
            <a:p>
              <a:pPr algn="ctr"/>
              <a:r>
                <a:rPr lang="en-US" sz="3800" b="1" dirty="0">
                  <a:solidFill>
                    <a:schemeClr val="bg1"/>
                  </a:solidFill>
                  <a:latin typeface="+mn-lt"/>
                  <a:ea typeface="Roboto" panose="02000000000000000000" pitchFamily="2" charset="0"/>
                  <a:cs typeface="Raleway"/>
                  <a:sym typeface="Rajdhani Semibold"/>
                </a:rPr>
                <a:t>Recommendation</a:t>
              </a:r>
            </a:p>
          </p:txBody>
        </p:sp>
      </p:grpSp>
      <p:sp>
        <p:nvSpPr>
          <p:cNvPr id="87" name="Rectangle 86">
            <a:extLst>
              <a:ext uri="{FF2B5EF4-FFF2-40B4-BE49-F238E27FC236}">
                <a16:creationId xmlns:a16="http://schemas.microsoft.com/office/drawing/2014/main" id="{4DE6E9BD-ABA0-0947-907E-E9B17CC3155A}"/>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imeline">
            <a:extLst>
              <a:ext uri="{FF2B5EF4-FFF2-40B4-BE49-F238E27FC236}">
                <a16:creationId xmlns:a16="http://schemas.microsoft.com/office/drawing/2014/main" id="{8855C6D5-B99F-6A41-9255-CE27773FF833}"/>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Analytics Workflow</a:t>
            </a:r>
          </a:p>
        </p:txBody>
      </p:sp>
      <p:sp>
        <p:nvSpPr>
          <p:cNvPr id="91" name="Rectangle 90">
            <a:extLst>
              <a:ext uri="{FF2B5EF4-FFF2-40B4-BE49-F238E27FC236}">
                <a16:creationId xmlns:a16="http://schemas.microsoft.com/office/drawing/2014/main" id="{3FE73366-77C4-4F4F-91F6-050762AAF34A}"/>
              </a:ext>
            </a:extLst>
          </p:cNvPr>
          <p:cNvSpPr/>
          <p:nvPr/>
        </p:nvSpPr>
        <p:spPr>
          <a:xfrm>
            <a:off x="-24064" y="2199364"/>
            <a:ext cx="24505920" cy="180981"/>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10" name="Group 9">
            <a:extLst>
              <a:ext uri="{FF2B5EF4-FFF2-40B4-BE49-F238E27FC236}">
                <a16:creationId xmlns:a16="http://schemas.microsoft.com/office/drawing/2014/main" id="{3BB94336-1AB5-8C4F-B790-18D1646CEB84}"/>
              </a:ext>
            </a:extLst>
          </p:cNvPr>
          <p:cNvGrpSpPr/>
          <p:nvPr/>
        </p:nvGrpSpPr>
        <p:grpSpPr>
          <a:xfrm>
            <a:off x="644388" y="3928965"/>
            <a:ext cx="5058184" cy="2731283"/>
            <a:chOff x="697127" y="3905403"/>
            <a:chExt cx="5058184" cy="2731283"/>
          </a:xfrm>
        </p:grpSpPr>
        <p:sp>
          <p:nvSpPr>
            <p:cNvPr id="211" name="Chevron 3">
              <a:extLst>
                <a:ext uri="{FF2B5EF4-FFF2-40B4-BE49-F238E27FC236}">
                  <a16:creationId xmlns:a16="http://schemas.microsoft.com/office/drawing/2014/main" id="{AB316ED3-3E28-421B-B5D3-2011CDF28B0C}"/>
                </a:ext>
              </a:extLst>
            </p:cNvPr>
            <p:cNvSpPr/>
            <p:nvPr/>
          </p:nvSpPr>
          <p:spPr>
            <a:xfrm>
              <a:off x="697127" y="5535540"/>
              <a:ext cx="5058184" cy="1101146"/>
            </a:xfrm>
            <a:prstGeom prst="chevron">
              <a:avLst>
                <a:gd name="adj" fmla="val 31257"/>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a:solidFill>
                  <a:schemeClr val="tx1"/>
                </a:solidFill>
              </a:endParaRPr>
            </a:p>
          </p:txBody>
        </p:sp>
        <p:sp>
          <p:nvSpPr>
            <p:cNvPr id="2" name="Oval 1">
              <a:extLst>
                <a:ext uri="{FF2B5EF4-FFF2-40B4-BE49-F238E27FC236}">
                  <a16:creationId xmlns:a16="http://schemas.microsoft.com/office/drawing/2014/main" id="{95B7DDBA-0273-4294-A485-E2BD3556ECBE}"/>
                </a:ext>
              </a:extLst>
            </p:cNvPr>
            <p:cNvSpPr/>
            <p:nvPr/>
          </p:nvSpPr>
          <p:spPr>
            <a:xfrm>
              <a:off x="2367052" y="3905403"/>
              <a:ext cx="1862220" cy="17906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16" name="Rectangle 215">
              <a:extLst>
                <a:ext uri="{FF2B5EF4-FFF2-40B4-BE49-F238E27FC236}">
                  <a16:creationId xmlns:a16="http://schemas.microsoft.com/office/drawing/2014/main" id="{63062055-4998-4B08-A89A-416A3B19EED8}"/>
                </a:ext>
              </a:extLst>
            </p:cNvPr>
            <p:cNvSpPr/>
            <p:nvPr/>
          </p:nvSpPr>
          <p:spPr>
            <a:xfrm>
              <a:off x="1635828" y="5717910"/>
              <a:ext cx="3656771" cy="747256"/>
            </a:xfrm>
            <a:prstGeom prst="rect">
              <a:avLst/>
            </a:prstGeom>
          </p:spPr>
          <p:txBody>
            <a:bodyPr wrap="none">
              <a:spAutoFit/>
            </a:bodyPr>
            <a:lstStyle/>
            <a:p>
              <a:pPr algn="ctr"/>
              <a:r>
                <a:rPr lang="en-US" altLang="ko-KR" sz="3800" b="1" dirty="0">
                  <a:solidFill>
                    <a:schemeClr val="bg1"/>
                  </a:solidFill>
                  <a:cs typeface="Arial" pitchFamily="34" charset="0"/>
                </a:rPr>
                <a:t>Data Preparation</a:t>
              </a:r>
              <a:endParaRPr lang="ko-KR" altLang="en-US" sz="3800" b="1" dirty="0">
                <a:solidFill>
                  <a:schemeClr val="bg1"/>
                </a:solidFill>
                <a:cs typeface="Arial" pitchFamily="34" charset="0"/>
              </a:endParaRPr>
            </a:p>
          </p:txBody>
        </p:sp>
        <p:grpSp>
          <p:nvGrpSpPr>
            <p:cNvPr id="112" name="Google Shape;12851;p80">
              <a:extLst>
                <a:ext uri="{FF2B5EF4-FFF2-40B4-BE49-F238E27FC236}">
                  <a16:creationId xmlns:a16="http://schemas.microsoft.com/office/drawing/2014/main" id="{9ECEB8EC-0F24-4B4B-9EE2-D22BD44C27D3}"/>
                </a:ext>
              </a:extLst>
            </p:cNvPr>
            <p:cNvGrpSpPr/>
            <p:nvPr/>
          </p:nvGrpSpPr>
          <p:grpSpPr>
            <a:xfrm>
              <a:off x="2805072" y="4320520"/>
              <a:ext cx="1166174" cy="1130482"/>
              <a:chOff x="6099375" y="2456075"/>
              <a:chExt cx="337684" cy="314194"/>
            </a:xfrm>
            <a:solidFill>
              <a:schemeClr val="bg1"/>
            </a:solidFill>
          </p:grpSpPr>
          <p:sp>
            <p:nvSpPr>
              <p:cNvPr id="113" name="Google Shape;12852;p80">
                <a:extLst>
                  <a:ext uri="{FF2B5EF4-FFF2-40B4-BE49-F238E27FC236}">
                    <a16:creationId xmlns:a16="http://schemas.microsoft.com/office/drawing/2014/main" id="{EFD4FAF8-4A9A-F64A-8626-159B69D6A675}"/>
                  </a:ext>
                </a:extLst>
              </p:cNvPr>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114" name="Google Shape;12853;p80">
                <a:extLst>
                  <a:ext uri="{FF2B5EF4-FFF2-40B4-BE49-F238E27FC236}">
                    <a16:creationId xmlns:a16="http://schemas.microsoft.com/office/drawing/2014/main" id="{62ECCF99-65F0-9D47-88B6-FBAAFF6B2ECE}"/>
                  </a:ext>
                </a:extLst>
              </p:cNvPr>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grpSp>
      </p:grpSp>
      <p:grpSp>
        <p:nvGrpSpPr>
          <p:cNvPr id="11" name="Group 10">
            <a:extLst>
              <a:ext uri="{FF2B5EF4-FFF2-40B4-BE49-F238E27FC236}">
                <a16:creationId xmlns:a16="http://schemas.microsoft.com/office/drawing/2014/main" id="{9690CF8B-A60D-1D42-B661-F8CCB78E7CA5}"/>
              </a:ext>
            </a:extLst>
          </p:cNvPr>
          <p:cNvGrpSpPr/>
          <p:nvPr/>
        </p:nvGrpSpPr>
        <p:grpSpPr>
          <a:xfrm>
            <a:off x="5955970" y="3967892"/>
            <a:ext cx="5058184" cy="2692356"/>
            <a:chOff x="6059840" y="3937045"/>
            <a:chExt cx="5058184" cy="2692356"/>
          </a:xfrm>
        </p:grpSpPr>
        <p:sp>
          <p:nvSpPr>
            <p:cNvPr id="212" name="Chevron 30">
              <a:extLst>
                <a:ext uri="{FF2B5EF4-FFF2-40B4-BE49-F238E27FC236}">
                  <a16:creationId xmlns:a16="http://schemas.microsoft.com/office/drawing/2014/main" id="{C9CAA647-D927-4E1A-A948-094F00FACB04}"/>
                </a:ext>
              </a:extLst>
            </p:cNvPr>
            <p:cNvSpPr/>
            <p:nvPr/>
          </p:nvSpPr>
          <p:spPr>
            <a:xfrm>
              <a:off x="6059840" y="5535541"/>
              <a:ext cx="5058184" cy="1093860"/>
            </a:xfrm>
            <a:prstGeom prst="chevron">
              <a:avLst>
                <a:gd name="adj" fmla="val 31257"/>
              </a:avLst>
            </a:prstGeom>
            <a:solidFill>
              <a:schemeClr val="accent1">
                <a:alpha val="83137"/>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a:solidFill>
                  <a:schemeClr val="tx1"/>
                </a:solidFill>
              </a:endParaRPr>
            </a:p>
          </p:txBody>
        </p:sp>
        <p:sp>
          <p:nvSpPr>
            <p:cNvPr id="217" name="Rectangle 216">
              <a:extLst>
                <a:ext uri="{FF2B5EF4-FFF2-40B4-BE49-F238E27FC236}">
                  <a16:creationId xmlns:a16="http://schemas.microsoft.com/office/drawing/2014/main" id="{F86A9790-5740-4969-B815-6D9C571E78C6}"/>
                </a:ext>
              </a:extLst>
            </p:cNvPr>
            <p:cNvSpPr/>
            <p:nvPr/>
          </p:nvSpPr>
          <p:spPr>
            <a:xfrm>
              <a:off x="6572192" y="5716734"/>
              <a:ext cx="4221027" cy="747256"/>
            </a:xfrm>
            <a:prstGeom prst="rect">
              <a:avLst/>
            </a:prstGeom>
          </p:spPr>
          <p:txBody>
            <a:bodyPr wrap="none">
              <a:spAutoFit/>
            </a:bodyPr>
            <a:lstStyle/>
            <a:p>
              <a:pPr algn="ctr"/>
              <a:r>
                <a:rPr lang="en-US" sz="3800" b="1" dirty="0">
                  <a:solidFill>
                    <a:schemeClr val="bg1"/>
                  </a:solidFill>
                  <a:latin typeface="+mn-lt"/>
                  <a:ea typeface="Roboto" panose="02000000000000000000" pitchFamily="2" charset="0"/>
                  <a:cs typeface="Raleway"/>
                  <a:sym typeface="Rajdhani Semibold"/>
                </a:rPr>
                <a:t>Descriptive Analysis</a:t>
              </a:r>
            </a:p>
          </p:txBody>
        </p:sp>
        <p:sp>
          <p:nvSpPr>
            <p:cNvPr id="238" name="Oval 237">
              <a:extLst>
                <a:ext uri="{FF2B5EF4-FFF2-40B4-BE49-F238E27FC236}">
                  <a16:creationId xmlns:a16="http://schemas.microsoft.com/office/drawing/2014/main" id="{5A044B23-46FE-4706-ADAB-CCFA537D471A}"/>
                </a:ext>
              </a:extLst>
            </p:cNvPr>
            <p:cNvSpPr/>
            <p:nvPr/>
          </p:nvSpPr>
          <p:spPr>
            <a:xfrm>
              <a:off x="7693603" y="3937045"/>
              <a:ext cx="1862220" cy="1759005"/>
            </a:xfrm>
            <a:prstGeom prst="ellipse">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nvGrpSpPr>
            <p:cNvPr id="115" name="Google Shape;11960;p78">
              <a:extLst>
                <a:ext uri="{FF2B5EF4-FFF2-40B4-BE49-F238E27FC236}">
                  <a16:creationId xmlns:a16="http://schemas.microsoft.com/office/drawing/2014/main" id="{D8357C48-25C7-F041-9854-7C92746F9EA9}"/>
                </a:ext>
              </a:extLst>
            </p:cNvPr>
            <p:cNvGrpSpPr/>
            <p:nvPr/>
          </p:nvGrpSpPr>
          <p:grpSpPr>
            <a:xfrm>
              <a:off x="8057277" y="4287384"/>
              <a:ext cx="1134871" cy="1026686"/>
              <a:chOff x="2411823" y="4303999"/>
              <a:chExt cx="334399" cy="299956"/>
            </a:xfrm>
            <a:solidFill>
              <a:schemeClr val="bg1"/>
            </a:solidFill>
          </p:grpSpPr>
          <p:sp>
            <p:nvSpPr>
              <p:cNvPr id="116" name="Google Shape;11961;p78">
                <a:extLst>
                  <a:ext uri="{FF2B5EF4-FFF2-40B4-BE49-F238E27FC236}">
                    <a16:creationId xmlns:a16="http://schemas.microsoft.com/office/drawing/2014/main" id="{7161F99A-8B6C-6B4B-A239-5E9E860290D9}"/>
                  </a:ext>
                </a:extLst>
              </p:cNvPr>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117" name="Google Shape;11962;p78">
                <a:extLst>
                  <a:ext uri="{FF2B5EF4-FFF2-40B4-BE49-F238E27FC236}">
                    <a16:creationId xmlns:a16="http://schemas.microsoft.com/office/drawing/2014/main" id="{913A31F6-7A36-F249-B418-56DD99C2845D}"/>
                  </a:ext>
                </a:extLst>
              </p:cNvPr>
              <p:cNvSpPr/>
              <p:nvPr/>
            </p:nvSpPr>
            <p:spPr>
              <a:xfrm>
                <a:off x="2412206" y="4330527"/>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118" name="Google Shape;11963;p78">
                <a:extLst>
                  <a:ext uri="{FF2B5EF4-FFF2-40B4-BE49-F238E27FC236}">
                    <a16:creationId xmlns:a16="http://schemas.microsoft.com/office/drawing/2014/main" id="{648CD0B3-5BA4-3746-BB84-36DDAEEF5311}"/>
                  </a:ext>
                </a:extLst>
              </p:cNvPr>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119" name="Google Shape;11964;p78">
                <a:extLst>
                  <a:ext uri="{FF2B5EF4-FFF2-40B4-BE49-F238E27FC236}">
                    <a16:creationId xmlns:a16="http://schemas.microsoft.com/office/drawing/2014/main" id="{58E58DB2-23A5-8D4D-A4C0-C5E3BA930CD2}"/>
                  </a:ext>
                </a:extLst>
              </p:cNvPr>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120" name="Google Shape;11965;p78">
                <a:extLst>
                  <a:ext uri="{FF2B5EF4-FFF2-40B4-BE49-F238E27FC236}">
                    <a16:creationId xmlns:a16="http://schemas.microsoft.com/office/drawing/2014/main" id="{01FF9209-8358-3545-8D03-9956489EADC6}"/>
                  </a:ext>
                </a:extLst>
              </p:cNvPr>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121" name="Google Shape;11966;p78">
                <a:extLst>
                  <a:ext uri="{FF2B5EF4-FFF2-40B4-BE49-F238E27FC236}">
                    <a16:creationId xmlns:a16="http://schemas.microsoft.com/office/drawing/2014/main" id="{70180D30-E926-A44C-BF1F-332935010433}"/>
                  </a:ext>
                </a:extLst>
              </p:cNvPr>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122" name="Google Shape;11967;p78">
                <a:extLst>
                  <a:ext uri="{FF2B5EF4-FFF2-40B4-BE49-F238E27FC236}">
                    <a16:creationId xmlns:a16="http://schemas.microsoft.com/office/drawing/2014/main" id="{3BC92A7D-1668-D044-967D-BBBB5D2CC4D4}"/>
                  </a:ext>
                </a:extLst>
              </p:cNvPr>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grpSp>
      </p:grpSp>
      <p:grpSp>
        <p:nvGrpSpPr>
          <p:cNvPr id="9" name="Group 8">
            <a:extLst>
              <a:ext uri="{FF2B5EF4-FFF2-40B4-BE49-F238E27FC236}">
                <a16:creationId xmlns:a16="http://schemas.microsoft.com/office/drawing/2014/main" id="{C7AB9D8C-DEC3-E642-956D-770CC2D31226}"/>
              </a:ext>
            </a:extLst>
          </p:cNvPr>
          <p:cNvGrpSpPr/>
          <p:nvPr/>
        </p:nvGrpSpPr>
        <p:grpSpPr>
          <a:xfrm>
            <a:off x="11281152" y="3937045"/>
            <a:ext cx="5038920" cy="2699641"/>
            <a:chOff x="11388343" y="3937045"/>
            <a:chExt cx="5038920" cy="2699641"/>
          </a:xfrm>
        </p:grpSpPr>
        <p:sp>
          <p:nvSpPr>
            <p:cNvPr id="213" name="Chevron 31">
              <a:extLst>
                <a:ext uri="{FF2B5EF4-FFF2-40B4-BE49-F238E27FC236}">
                  <a16:creationId xmlns:a16="http://schemas.microsoft.com/office/drawing/2014/main" id="{311F8CA5-AC33-465D-8038-7D287CBADB95}"/>
                </a:ext>
              </a:extLst>
            </p:cNvPr>
            <p:cNvSpPr/>
            <p:nvPr/>
          </p:nvSpPr>
          <p:spPr>
            <a:xfrm>
              <a:off x="11388343" y="5544650"/>
              <a:ext cx="5038920" cy="1092036"/>
            </a:xfrm>
            <a:prstGeom prst="chevron">
              <a:avLst>
                <a:gd name="adj" fmla="val 31257"/>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a:solidFill>
                  <a:schemeClr val="tx1"/>
                </a:solidFill>
              </a:endParaRPr>
            </a:p>
          </p:txBody>
        </p:sp>
        <p:sp>
          <p:nvSpPr>
            <p:cNvPr id="218" name="Rectangle 217">
              <a:extLst>
                <a:ext uri="{FF2B5EF4-FFF2-40B4-BE49-F238E27FC236}">
                  <a16:creationId xmlns:a16="http://schemas.microsoft.com/office/drawing/2014/main" id="{A038E845-DC97-456D-B322-FA4C0D796806}"/>
                </a:ext>
              </a:extLst>
            </p:cNvPr>
            <p:cNvSpPr/>
            <p:nvPr/>
          </p:nvSpPr>
          <p:spPr>
            <a:xfrm>
              <a:off x="12105311" y="5716734"/>
              <a:ext cx="3637534" cy="747256"/>
            </a:xfrm>
            <a:prstGeom prst="rect">
              <a:avLst/>
            </a:prstGeom>
          </p:spPr>
          <p:txBody>
            <a:bodyPr wrap="none">
              <a:spAutoFit/>
            </a:bodyPr>
            <a:lstStyle/>
            <a:p>
              <a:pPr algn="ctr"/>
              <a:r>
                <a:rPr lang="en-US" sz="3800" b="1" dirty="0">
                  <a:solidFill>
                    <a:schemeClr val="bg1"/>
                  </a:solidFill>
                  <a:latin typeface="+mn-lt"/>
                  <a:ea typeface="Roboto" panose="02000000000000000000" pitchFamily="2" charset="0"/>
                  <a:cs typeface="Raleway"/>
                  <a:sym typeface="Rajdhani Semibold"/>
                </a:rPr>
                <a:t>Predictive Model</a:t>
              </a:r>
            </a:p>
          </p:txBody>
        </p:sp>
        <p:sp>
          <p:nvSpPr>
            <p:cNvPr id="239" name="Oval 238">
              <a:extLst>
                <a:ext uri="{FF2B5EF4-FFF2-40B4-BE49-F238E27FC236}">
                  <a16:creationId xmlns:a16="http://schemas.microsoft.com/office/drawing/2014/main" id="{D9A30EA5-0FD2-434B-8531-A6623DC8EFB0}"/>
                </a:ext>
              </a:extLst>
            </p:cNvPr>
            <p:cNvSpPr/>
            <p:nvPr/>
          </p:nvSpPr>
          <p:spPr>
            <a:xfrm>
              <a:off x="13098658" y="3937045"/>
              <a:ext cx="1862219" cy="17179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nvGrpSpPr>
            <p:cNvPr id="123" name="Google Shape;10278;p76">
              <a:extLst>
                <a:ext uri="{FF2B5EF4-FFF2-40B4-BE49-F238E27FC236}">
                  <a16:creationId xmlns:a16="http://schemas.microsoft.com/office/drawing/2014/main" id="{E7F854A7-2851-EF4D-970D-3C4D643F904B}"/>
                </a:ext>
              </a:extLst>
            </p:cNvPr>
            <p:cNvGrpSpPr/>
            <p:nvPr/>
          </p:nvGrpSpPr>
          <p:grpSpPr>
            <a:xfrm>
              <a:off x="13503065" y="4204288"/>
              <a:ext cx="1047350" cy="1030036"/>
              <a:chOff x="3539102" y="2427549"/>
              <a:chExt cx="355099" cy="355481"/>
            </a:xfrm>
            <a:solidFill>
              <a:schemeClr val="bg1"/>
            </a:solidFill>
          </p:grpSpPr>
          <p:sp>
            <p:nvSpPr>
              <p:cNvPr id="124" name="Google Shape;10279;p76">
                <a:extLst>
                  <a:ext uri="{FF2B5EF4-FFF2-40B4-BE49-F238E27FC236}">
                    <a16:creationId xmlns:a16="http://schemas.microsoft.com/office/drawing/2014/main" id="{E3F9FBD0-70D5-9545-8429-12DFB96247EC}"/>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125" name="Google Shape;10280;p76">
                <a:extLst>
                  <a:ext uri="{FF2B5EF4-FFF2-40B4-BE49-F238E27FC236}">
                    <a16:creationId xmlns:a16="http://schemas.microsoft.com/office/drawing/2014/main" id="{5B589EFF-61D5-424E-8F40-963018D78031}"/>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grpSp>
      </p:grpSp>
      <p:grpSp>
        <p:nvGrpSpPr>
          <p:cNvPr id="179" name="Group 178">
            <a:extLst>
              <a:ext uri="{FF2B5EF4-FFF2-40B4-BE49-F238E27FC236}">
                <a16:creationId xmlns:a16="http://schemas.microsoft.com/office/drawing/2014/main" id="{C64BBD85-4785-E048-A165-4FB27773CC31}"/>
              </a:ext>
            </a:extLst>
          </p:cNvPr>
          <p:cNvGrpSpPr/>
          <p:nvPr/>
        </p:nvGrpSpPr>
        <p:grpSpPr>
          <a:xfrm>
            <a:off x="21885052" y="5314070"/>
            <a:ext cx="2498948" cy="1396393"/>
            <a:chOff x="21228314" y="4044230"/>
            <a:chExt cx="3140375" cy="1726166"/>
          </a:xfrm>
        </p:grpSpPr>
        <p:pic>
          <p:nvPicPr>
            <p:cNvPr id="181" name="Picture 180" descr="A picture containing text, clipart&#10;&#10;Description automatically generated">
              <a:extLst>
                <a:ext uri="{FF2B5EF4-FFF2-40B4-BE49-F238E27FC236}">
                  <a16:creationId xmlns:a16="http://schemas.microsoft.com/office/drawing/2014/main" id="{249DF9AE-8D4B-2F4D-9034-69843789E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8314" y="4044230"/>
              <a:ext cx="3140375" cy="1726166"/>
            </a:xfrm>
            <a:prstGeom prst="rect">
              <a:avLst/>
            </a:prstGeom>
          </p:spPr>
        </p:pic>
        <p:sp>
          <p:nvSpPr>
            <p:cNvPr id="182" name="TextBox 181">
              <a:extLst>
                <a:ext uri="{FF2B5EF4-FFF2-40B4-BE49-F238E27FC236}">
                  <a16:creationId xmlns:a16="http://schemas.microsoft.com/office/drawing/2014/main" id="{D982E8A9-D3BE-5A40-86E2-248E218737DF}"/>
                </a:ext>
              </a:extLst>
            </p:cNvPr>
            <p:cNvSpPr txBox="1"/>
            <p:nvPr/>
          </p:nvSpPr>
          <p:spPr>
            <a:xfrm>
              <a:off x="21969663" y="4142955"/>
              <a:ext cx="1275347" cy="623401"/>
            </a:xfrm>
            <a:prstGeom prst="rect">
              <a:avLst/>
            </a:prstGeom>
            <a:solidFill>
              <a:schemeClr val="tx1"/>
            </a:solidFill>
          </p:spPr>
          <p:txBody>
            <a:bodyPr wrap="square" lIns="0" tIns="0" rIns="0" bIns="0" rtlCol="0">
              <a:spAutoFit/>
            </a:bodyPr>
            <a:lstStyle/>
            <a:p>
              <a:pPr algn="ctr" defTabSz="825500" hangingPunct="0"/>
              <a:r>
                <a:rPr lang="en-US" sz="3600" b="1" i="1" dirty="0">
                  <a:solidFill>
                    <a:srgbClr val="C00000"/>
                  </a:solidFill>
                  <a:latin typeface="Franklin Gothic Medium" panose="020B0603020102020204" pitchFamily="34" charset="0"/>
                  <a:ea typeface="Helvetica Light"/>
                  <a:cs typeface="Helvetica Light"/>
                  <a:sym typeface="Helvetica Light"/>
                </a:rPr>
                <a:t>SAFE</a:t>
              </a:r>
            </a:p>
          </p:txBody>
        </p:sp>
      </p:grpSp>
      <p:grpSp>
        <p:nvGrpSpPr>
          <p:cNvPr id="47" name="Google Shape;10225;p76">
            <a:extLst>
              <a:ext uri="{FF2B5EF4-FFF2-40B4-BE49-F238E27FC236}">
                <a16:creationId xmlns:a16="http://schemas.microsoft.com/office/drawing/2014/main" id="{1DEC6022-C5D0-B34F-940E-9D6A4142D5ED}"/>
              </a:ext>
            </a:extLst>
          </p:cNvPr>
          <p:cNvGrpSpPr/>
          <p:nvPr/>
        </p:nvGrpSpPr>
        <p:grpSpPr>
          <a:xfrm>
            <a:off x="18641493" y="4298339"/>
            <a:ext cx="1153180" cy="1051899"/>
            <a:chOff x="1749728" y="2894777"/>
            <a:chExt cx="386927" cy="363438"/>
          </a:xfrm>
          <a:solidFill>
            <a:schemeClr val="bg1"/>
          </a:solidFill>
        </p:grpSpPr>
        <p:sp>
          <p:nvSpPr>
            <p:cNvPr id="48" name="Google Shape;10226;p76">
              <a:extLst>
                <a:ext uri="{FF2B5EF4-FFF2-40B4-BE49-F238E27FC236}">
                  <a16:creationId xmlns:a16="http://schemas.microsoft.com/office/drawing/2014/main" id="{43FCB27A-3427-734B-B9A9-C4D45B3C9865}"/>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49" name="Google Shape;10227;p76">
              <a:extLst>
                <a:ext uri="{FF2B5EF4-FFF2-40B4-BE49-F238E27FC236}">
                  <a16:creationId xmlns:a16="http://schemas.microsoft.com/office/drawing/2014/main" id="{A3480A4F-359A-984A-8000-97D45ED8CED3}"/>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50" name="Google Shape;10228;p76">
              <a:extLst>
                <a:ext uri="{FF2B5EF4-FFF2-40B4-BE49-F238E27FC236}">
                  <a16:creationId xmlns:a16="http://schemas.microsoft.com/office/drawing/2014/main" id="{E1AE5D12-2CAC-A34F-94E0-EC97C3D6604F}"/>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51" name="Google Shape;10229;p76">
              <a:extLst>
                <a:ext uri="{FF2B5EF4-FFF2-40B4-BE49-F238E27FC236}">
                  <a16:creationId xmlns:a16="http://schemas.microsoft.com/office/drawing/2014/main" id="{547C8A9F-9AE1-4644-85B9-97BA674E222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52" name="Google Shape;10230;p76">
              <a:extLst>
                <a:ext uri="{FF2B5EF4-FFF2-40B4-BE49-F238E27FC236}">
                  <a16:creationId xmlns:a16="http://schemas.microsoft.com/office/drawing/2014/main" id="{0E90C6F8-43F9-1345-8185-F6A01F31AF3A}"/>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53" name="Google Shape;10231;p76">
              <a:extLst>
                <a:ext uri="{FF2B5EF4-FFF2-40B4-BE49-F238E27FC236}">
                  <a16:creationId xmlns:a16="http://schemas.microsoft.com/office/drawing/2014/main" id="{03845EEC-ADE4-DB42-8B8A-38D10F0896CF}"/>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sp>
          <p:nvSpPr>
            <p:cNvPr id="54" name="Google Shape;10232;p76">
              <a:extLst>
                <a:ext uri="{FF2B5EF4-FFF2-40B4-BE49-F238E27FC236}">
                  <a16:creationId xmlns:a16="http://schemas.microsoft.com/office/drawing/2014/main" id="{A1153206-9E38-DE4A-9DF0-34EB65E606E7}"/>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solidFill>
                <a:schemeClr val="bg1"/>
              </a:solidFill>
            </a:ln>
          </p:spPr>
          <p:txBody>
            <a:bodyPr spcFirstLastPara="1" wrap="square" lIns="121900" tIns="121900" rIns="121900" bIns="121900" anchor="ctr" anchorCtr="0">
              <a:noAutofit/>
            </a:bodyPr>
            <a:lstStyle/>
            <a:p>
              <a:endParaRPr sz="2400"/>
            </a:p>
          </p:txBody>
        </p:sp>
      </p:grpSp>
      <p:sp>
        <p:nvSpPr>
          <p:cNvPr id="55" name="TextBox 54">
            <a:extLst>
              <a:ext uri="{FF2B5EF4-FFF2-40B4-BE49-F238E27FC236}">
                <a16:creationId xmlns:a16="http://schemas.microsoft.com/office/drawing/2014/main" id="{0177B99D-1CFA-7D42-AB8B-3982F436BE37}"/>
              </a:ext>
            </a:extLst>
          </p:cNvPr>
          <p:cNvSpPr txBox="1"/>
          <p:nvPr/>
        </p:nvSpPr>
        <p:spPr>
          <a:xfrm>
            <a:off x="23502597" y="12626134"/>
            <a:ext cx="310983"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bg1"/>
                </a:solidFill>
                <a:latin typeface="+mn-lt"/>
              </a:rPr>
              <a:t>6</a:t>
            </a:r>
            <a:endParaRPr kumimoji="0" lang="en-US" sz="3600" b="1" i="0" u="sng" strike="noStrike" cap="none" spc="0" normalizeH="0" baseline="0" dirty="0">
              <a:ln>
                <a:noFill/>
              </a:ln>
              <a:solidFill>
                <a:schemeClr val="bg1"/>
              </a:solidFill>
              <a:effectLst/>
              <a:uFillTx/>
              <a:latin typeface="+mn-lt"/>
              <a:sym typeface="Montserrat Light"/>
            </a:endParaRPr>
          </a:p>
        </p:txBody>
      </p:sp>
    </p:spTree>
    <p:extLst>
      <p:ext uri="{BB962C8B-B14F-4D97-AF65-F5344CB8AC3E}">
        <p14:creationId xmlns:p14="http://schemas.microsoft.com/office/powerpoint/2010/main" val="4243601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389A563-67E1-C14B-AB02-0C70BFB1AA29}"/>
              </a:ext>
            </a:extLst>
          </p:cNvPr>
          <p:cNvGrpSpPr/>
          <p:nvPr/>
        </p:nvGrpSpPr>
        <p:grpSpPr>
          <a:xfrm>
            <a:off x="3225800" y="5242436"/>
            <a:ext cx="2103120" cy="2103120"/>
            <a:chOff x="-56102" y="5591018"/>
            <a:chExt cx="2286000" cy="2286000"/>
          </a:xfrm>
        </p:grpSpPr>
        <p:sp>
          <p:nvSpPr>
            <p:cNvPr id="71" name="Oval 111">
              <a:extLst>
                <a:ext uri="{FF2B5EF4-FFF2-40B4-BE49-F238E27FC236}">
                  <a16:creationId xmlns:a16="http://schemas.microsoft.com/office/drawing/2014/main" id="{C3487656-AA62-DC43-B631-4F85300EB353}"/>
                </a:ext>
              </a:extLst>
            </p:cNvPr>
            <p:cNvSpPr>
              <a:spLocks noChangeArrowheads="1"/>
            </p:cNvSpPr>
            <p:nvPr/>
          </p:nvSpPr>
          <p:spPr bwMode="auto">
            <a:xfrm>
              <a:off x="-56102" y="5591018"/>
              <a:ext cx="2286000" cy="2286000"/>
            </a:xfrm>
            <a:prstGeom prst="ellipse">
              <a:avLst/>
            </a:prstGeom>
            <a:solidFill>
              <a:schemeClr val="accent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80" tIns="91440" rIns="182880" bIns="91440" numCol="1" anchor="t" anchorCtr="0" compatLnSpc="1">
              <a:prstTxWarp prst="textNoShape">
                <a:avLst/>
              </a:prstTxWarp>
            </a:bodyPr>
            <a:lstStyle/>
            <a:p>
              <a:pPr algn="l" defTabSz="1828800" hangingPunct="1">
                <a:lnSpc>
                  <a:spcPct val="100000"/>
                </a:lnSpc>
                <a:defRPr/>
              </a:pPr>
              <a:endParaRPr lang="en-US" sz="3600" kern="1200">
                <a:solidFill>
                  <a:prstClr val="black"/>
                </a:solidFill>
                <a:latin typeface="Calibri"/>
                <a:ea typeface="+mn-ea"/>
                <a:cs typeface="+mn-cs"/>
              </a:endParaRPr>
            </a:p>
          </p:txBody>
        </p:sp>
        <p:sp>
          <p:nvSpPr>
            <p:cNvPr id="72" name="Oval 112">
              <a:extLst>
                <a:ext uri="{FF2B5EF4-FFF2-40B4-BE49-F238E27FC236}">
                  <a16:creationId xmlns:a16="http://schemas.microsoft.com/office/drawing/2014/main" id="{4E43BD6F-7F14-5C4A-B686-282BBCE1F7BF}"/>
                </a:ext>
              </a:extLst>
            </p:cNvPr>
            <p:cNvSpPr>
              <a:spLocks noChangeArrowheads="1"/>
            </p:cNvSpPr>
            <p:nvPr/>
          </p:nvSpPr>
          <p:spPr bwMode="auto">
            <a:xfrm>
              <a:off x="126778" y="5773730"/>
              <a:ext cx="1920240" cy="1920576"/>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80" tIns="91440" rIns="182880" bIns="91440" numCol="1" anchor="t" anchorCtr="0" compatLnSpc="1">
              <a:prstTxWarp prst="textNoShape">
                <a:avLst/>
              </a:prstTxWarp>
            </a:bodyPr>
            <a:lstStyle/>
            <a:p>
              <a:pPr algn="l" defTabSz="1828800" hangingPunct="1">
                <a:lnSpc>
                  <a:spcPct val="100000"/>
                </a:lnSpc>
                <a:defRPr/>
              </a:pPr>
              <a:endParaRPr lang="en-US" sz="3600" kern="1200">
                <a:solidFill>
                  <a:prstClr val="black"/>
                </a:solidFill>
                <a:latin typeface="Calibri"/>
                <a:ea typeface="+mn-ea"/>
                <a:cs typeface="+mn-cs"/>
              </a:endParaRPr>
            </a:p>
          </p:txBody>
        </p:sp>
      </p:grpSp>
      <p:grpSp>
        <p:nvGrpSpPr>
          <p:cNvPr id="6" name="Group 5">
            <a:extLst>
              <a:ext uri="{FF2B5EF4-FFF2-40B4-BE49-F238E27FC236}">
                <a16:creationId xmlns:a16="http://schemas.microsoft.com/office/drawing/2014/main" id="{6BA417F9-0CCE-9340-A01A-1C6D23A18F64}"/>
              </a:ext>
            </a:extLst>
          </p:cNvPr>
          <p:cNvGrpSpPr/>
          <p:nvPr/>
        </p:nvGrpSpPr>
        <p:grpSpPr>
          <a:xfrm>
            <a:off x="3225800" y="7694335"/>
            <a:ext cx="2103120" cy="2103120"/>
            <a:chOff x="-56102" y="8117080"/>
            <a:chExt cx="2286000" cy="2286000"/>
          </a:xfrm>
        </p:grpSpPr>
        <p:sp>
          <p:nvSpPr>
            <p:cNvPr id="73" name="Oval 111">
              <a:extLst>
                <a:ext uri="{FF2B5EF4-FFF2-40B4-BE49-F238E27FC236}">
                  <a16:creationId xmlns:a16="http://schemas.microsoft.com/office/drawing/2014/main" id="{8DE3E13C-17A2-FB47-A90F-B68D3FE26957}"/>
                </a:ext>
              </a:extLst>
            </p:cNvPr>
            <p:cNvSpPr>
              <a:spLocks noChangeArrowheads="1"/>
            </p:cNvSpPr>
            <p:nvPr/>
          </p:nvSpPr>
          <p:spPr bwMode="auto">
            <a:xfrm>
              <a:off x="-56102" y="8117080"/>
              <a:ext cx="2286000" cy="2286000"/>
            </a:xfrm>
            <a:prstGeom prst="ellipse">
              <a:avLst/>
            </a:prstGeom>
            <a:solidFill>
              <a:schemeClr val="accent3"/>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80" tIns="91440" rIns="182880" bIns="91440" numCol="1" anchor="t" anchorCtr="0" compatLnSpc="1">
              <a:prstTxWarp prst="textNoShape">
                <a:avLst/>
              </a:prstTxWarp>
            </a:bodyPr>
            <a:lstStyle/>
            <a:p>
              <a:pPr algn="l" defTabSz="1828800" hangingPunct="1">
                <a:lnSpc>
                  <a:spcPct val="100000"/>
                </a:lnSpc>
                <a:defRPr/>
              </a:pPr>
              <a:endParaRPr lang="en-US" sz="3600" kern="1200">
                <a:solidFill>
                  <a:prstClr val="black"/>
                </a:solidFill>
                <a:latin typeface="Calibri"/>
                <a:ea typeface="+mn-ea"/>
                <a:cs typeface="+mn-cs"/>
              </a:endParaRPr>
            </a:p>
          </p:txBody>
        </p:sp>
        <p:sp>
          <p:nvSpPr>
            <p:cNvPr id="99" name="Oval 112">
              <a:extLst>
                <a:ext uri="{FF2B5EF4-FFF2-40B4-BE49-F238E27FC236}">
                  <a16:creationId xmlns:a16="http://schemas.microsoft.com/office/drawing/2014/main" id="{AB1D99CE-E129-B44C-BB56-177131D95206}"/>
                </a:ext>
              </a:extLst>
            </p:cNvPr>
            <p:cNvSpPr>
              <a:spLocks noChangeArrowheads="1"/>
            </p:cNvSpPr>
            <p:nvPr/>
          </p:nvSpPr>
          <p:spPr bwMode="auto">
            <a:xfrm>
              <a:off x="126778" y="8299792"/>
              <a:ext cx="1920240" cy="1920576"/>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80" tIns="91440" rIns="182880" bIns="91440" numCol="1" anchor="t" anchorCtr="0" compatLnSpc="1">
              <a:prstTxWarp prst="textNoShape">
                <a:avLst/>
              </a:prstTxWarp>
            </a:bodyPr>
            <a:lstStyle/>
            <a:p>
              <a:pPr algn="l" defTabSz="1828800" hangingPunct="1">
                <a:lnSpc>
                  <a:spcPct val="100000"/>
                </a:lnSpc>
                <a:defRPr/>
              </a:pPr>
              <a:endParaRPr lang="en-US" sz="3600" kern="1200">
                <a:solidFill>
                  <a:prstClr val="black"/>
                </a:solidFill>
                <a:latin typeface="Calibri"/>
                <a:ea typeface="+mn-ea"/>
                <a:cs typeface="+mn-cs"/>
              </a:endParaRPr>
            </a:p>
          </p:txBody>
        </p:sp>
      </p:grpSp>
      <p:grpSp>
        <p:nvGrpSpPr>
          <p:cNvPr id="114" name="Group 113">
            <a:extLst>
              <a:ext uri="{FF2B5EF4-FFF2-40B4-BE49-F238E27FC236}">
                <a16:creationId xmlns:a16="http://schemas.microsoft.com/office/drawing/2014/main" id="{3EFF6943-6312-2E44-B763-5053F93B8370}"/>
              </a:ext>
            </a:extLst>
          </p:cNvPr>
          <p:cNvGrpSpPr/>
          <p:nvPr/>
        </p:nvGrpSpPr>
        <p:grpSpPr>
          <a:xfrm>
            <a:off x="3225800" y="10151534"/>
            <a:ext cx="2103120" cy="2103120"/>
            <a:chOff x="-56102" y="8117080"/>
            <a:chExt cx="2286000" cy="2286000"/>
          </a:xfrm>
        </p:grpSpPr>
        <p:sp>
          <p:nvSpPr>
            <p:cNvPr id="115" name="Oval 111">
              <a:extLst>
                <a:ext uri="{FF2B5EF4-FFF2-40B4-BE49-F238E27FC236}">
                  <a16:creationId xmlns:a16="http://schemas.microsoft.com/office/drawing/2014/main" id="{09997DBE-699B-A941-BE28-C0CE05D7EE0A}"/>
                </a:ext>
              </a:extLst>
            </p:cNvPr>
            <p:cNvSpPr>
              <a:spLocks noChangeArrowheads="1"/>
            </p:cNvSpPr>
            <p:nvPr/>
          </p:nvSpPr>
          <p:spPr bwMode="auto">
            <a:xfrm>
              <a:off x="-56102" y="8117080"/>
              <a:ext cx="2286000" cy="2286000"/>
            </a:xfrm>
            <a:prstGeom prst="ellipse">
              <a:avLst/>
            </a:prstGeom>
            <a:solidFill>
              <a:schemeClr val="accent2"/>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80" tIns="91440" rIns="182880" bIns="91440" numCol="1" anchor="t" anchorCtr="0" compatLnSpc="1">
              <a:prstTxWarp prst="textNoShape">
                <a:avLst/>
              </a:prstTxWarp>
            </a:bodyPr>
            <a:lstStyle/>
            <a:p>
              <a:pPr algn="l" defTabSz="1828800" hangingPunct="1">
                <a:lnSpc>
                  <a:spcPct val="100000"/>
                </a:lnSpc>
                <a:defRPr/>
              </a:pPr>
              <a:endParaRPr lang="en-US" sz="3600" kern="1200">
                <a:solidFill>
                  <a:prstClr val="black"/>
                </a:solidFill>
                <a:latin typeface="Calibri"/>
                <a:ea typeface="+mn-ea"/>
                <a:cs typeface="+mn-cs"/>
              </a:endParaRPr>
            </a:p>
          </p:txBody>
        </p:sp>
        <p:sp>
          <p:nvSpPr>
            <p:cNvPr id="116" name="Oval 112">
              <a:extLst>
                <a:ext uri="{FF2B5EF4-FFF2-40B4-BE49-F238E27FC236}">
                  <a16:creationId xmlns:a16="http://schemas.microsoft.com/office/drawing/2014/main" id="{0B42E2F3-2376-9146-89CD-EDC783CD4E27}"/>
                </a:ext>
              </a:extLst>
            </p:cNvPr>
            <p:cNvSpPr>
              <a:spLocks noChangeArrowheads="1"/>
            </p:cNvSpPr>
            <p:nvPr/>
          </p:nvSpPr>
          <p:spPr bwMode="auto">
            <a:xfrm>
              <a:off x="126778" y="8299792"/>
              <a:ext cx="1920240" cy="1920576"/>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80" tIns="91440" rIns="182880" bIns="91440" numCol="1" anchor="t" anchorCtr="0" compatLnSpc="1">
              <a:prstTxWarp prst="textNoShape">
                <a:avLst/>
              </a:prstTxWarp>
            </a:bodyPr>
            <a:lstStyle/>
            <a:p>
              <a:pPr algn="l" defTabSz="1828800" hangingPunct="1">
                <a:lnSpc>
                  <a:spcPct val="100000"/>
                </a:lnSpc>
                <a:defRPr/>
              </a:pPr>
              <a:endParaRPr lang="en-US" sz="3600" kern="1200">
                <a:solidFill>
                  <a:prstClr val="black"/>
                </a:solidFill>
                <a:latin typeface="Calibri"/>
                <a:ea typeface="+mn-ea"/>
                <a:cs typeface="+mn-cs"/>
              </a:endParaRPr>
            </a:p>
          </p:txBody>
        </p:sp>
      </p:grpSp>
      <p:sp>
        <p:nvSpPr>
          <p:cNvPr id="2" name="Slide Number Placeholder 116">
            <a:extLst>
              <a:ext uri="{FF2B5EF4-FFF2-40B4-BE49-F238E27FC236}">
                <a16:creationId xmlns:a16="http://schemas.microsoft.com/office/drawing/2014/main" id="{885C3033-07F7-6945-85D6-48BAAD084D42}"/>
              </a:ext>
            </a:extLst>
          </p:cNvPr>
          <p:cNvSpPr txBox="1">
            <a:spLocks/>
          </p:cNvSpPr>
          <p:nvPr/>
        </p:nvSpPr>
        <p:spPr>
          <a:xfrm>
            <a:off x="22900335" y="12376730"/>
            <a:ext cx="607908" cy="260328"/>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1pPr>
            <a:lvl2pPr marL="0" marR="0" indent="2286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2pPr>
            <a:lvl3pPr marL="0" marR="0" indent="4572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3pPr>
            <a:lvl4pPr marL="0" marR="0" indent="6858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4pPr>
            <a:lvl5pPr marL="0" marR="0" indent="9144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5pPr>
            <a:lvl6pPr marL="0" marR="0" indent="11430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6pPr>
            <a:lvl7pPr marL="0" marR="0" indent="13716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7pPr>
            <a:lvl8pPr marL="0" marR="0" indent="16002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8pPr>
            <a:lvl9pPr marL="0" marR="0" indent="182880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lvl9pPr>
          </a:lstStyle>
          <a:p>
            <a:fld id="{03206E70-9524-410D-AE9B-78D656EAA14D}" type="slidenum">
              <a:rPr lang="en-US" smtClean="0"/>
              <a:pPr/>
              <a:t>7</a:t>
            </a:fld>
            <a:endParaRPr lang="en-US"/>
          </a:p>
        </p:txBody>
      </p:sp>
      <p:sp>
        <p:nvSpPr>
          <p:cNvPr id="54" name="TextBox 53">
            <a:extLst>
              <a:ext uri="{FF2B5EF4-FFF2-40B4-BE49-F238E27FC236}">
                <a16:creationId xmlns:a16="http://schemas.microsoft.com/office/drawing/2014/main" id="{63BDDF47-6F84-3E49-ACD5-E7BF3E787CFF}"/>
              </a:ext>
            </a:extLst>
          </p:cNvPr>
          <p:cNvSpPr txBox="1"/>
          <p:nvPr/>
        </p:nvSpPr>
        <p:spPr>
          <a:xfrm>
            <a:off x="6733308" y="5315181"/>
            <a:ext cx="17850988" cy="1285288"/>
          </a:xfrm>
          <a:prstGeom prst="rect">
            <a:avLst/>
          </a:prstGeom>
          <a:noFill/>
          <a:ln w="6350">
            <a:noFill/>
            <a:prstDash val="dash"/>
          </a:ln>
        </p:spPr>
        <p:txBody>
          <a:bodyPr wrap="square" lIns="0" tIns="0" rIns="0" bIns="0" rtlCol="0">
            <a:spAutoFit/>
          </a:bodyPr>
          <a:lstStyle/>
          <a:p>
            <a:pPr algn="l"/>
            <a:r>
              <a:rPr lang="en-US" sz="3600" b="1" kern="1200" dirty="0">
                <a:solidFill>
                  <a:schemeClr val="tx1"/>
                </a:solidFill>
              </a:rPr>
              <a:t>Temperature Deviation</a:t>
            </a:r>
            <a:endParaRPr lang="en-US" altLang="ko-KR" sz="3600" dirty="0">
              <a:solidFill>
                <a:schemeClr val="tx1"/>
              </a:solidFill>
              <a:cs typeface="Arial" pitchFamily="34" charset="0"/>
            </a:endParaRPr>
          </a:p>
          <a:p>
            <a:pPr marL="571500" indent="-571500" algn="l">
              <a:buFont typeface="Arial" panose="020B0604020202020204" pitchFamily="34" charset="0"/>
              <a:buChar char="•"/>
            </a:pPr>
            <a:r>
              <a:rPr lang="en-US" altLang="ko-KR" sz="3600" dirty="0">
                <a:solidFill>
                  <a:schemeClr val="tx1"/>
                </a:solidFill>
                <a:cs typeface="Arial" pitchFamily="34" charset="0"/>
              </a:rPr>
              <a:t>Average container inside temperature deviates from the set temperature range</a:t>
            </a:r>
          </a:p>
        </p:txBody>
      </p:sp>
      <p:sp>
        <p:nvSpPr>
          <p:cNvPr id="63" name="TextBox 62">
            <a:extLst>
              <a:ext uri="{FF2B5EF4-FFF2-40B4-BE49-F238E27FC236}">
                <a16:creationId xmlns:a16="http://schemas.microsoft.com/office/drawing/2014/main" id="{5E17A7D0-9E2D-D34E-B2AD-7CBF1541BD93}"/>
              </a:ext>
            </a:extLst>
          </p:cNvPr>
          <p:cNvSpPr txBox="1"/>
          <p:nvPr/>
        </p:nvSpPr>
        <p:spPr>
          <a:xfrm>
            <a:off x="6733308" y="8050774"/>
            <a:ext cx="7542776" cy="1285288"/>
          </a:xfrm>
          <a:prstGeom prst="rect">
            <a:avLst/>
          </a:prstGeom>
          <a:noFill/>
          <a:ln w="6350">
            <a:noFill/>
            <a:prstDash val="dash"/>
          </a:ln>
        </p:spPr>
        <p:txBody>
          <a:bodyPr wrap="square" lIns="0" tIns="0" rIns="0" bIns="0" rtlCol="0">
            <a:spAutoFit/>
          </a:bodyPr>
          <a:lstStyle/>
          <a:p>
            <a:pPr algn="l"/>
            <a:r>
              <a:rPr lang="en-US" altLang="ko-KR" sz="3600" b="1" dirty="0">
                <a:solidFill>
                  <a:schemeClr val="tx1"/>
                </a:solidFill>
                <a:cs typeface="Arial" pitchFamily="34" charset="0"/>
              </a:rPr>
              <a:t>Parts Failure Alarms</a:t>
            </a:r>
          </a:p>
          <a:p>
            <a:pPr marL="571500" indent="-571500" algn="l">
              <a:buFont typeface="Arial" panose="020B0604020202020204" pitchFamily="34" charset="0"/>
              <a:buChar char="•"/>
            </a:pPr>
            <a:r>
              <a:rPr lang="en-US" altLang="ko-KR" sz="3600" dirty="0">
                <a:solidFill>
                  <a:schemeClr val="tx1"/>
                </a:solidFill>
                <a:cs typeface="Arial" pitchFamily="34" charset="0"/>
              </a:rPr>
              <a:t>Essential parts alarms are triggered</a:t>
            </a:r>
          </a:p>
        </p:txBody>
      </p:sp>
      <p:sp>
        <p:nvSpPr>
          <p:cNvPr id="66" name="TextBox 65">
            <a:extLst>
              <a:ext uri="{FF2B5EF4-FFF2-40B4-BE49-F238E27FC236}">
                <a16:creationId xmlns:a16="http://schemas.microsoft.com/office/drawing/2014/main" id="{0E0DC052-68F4-5E4C-8956-50E6B3E4B80F}"/>
              </a:ext>
            </a:extLst>
          </p:cNvPr>
          <p:cNvSpPr txBox="1"/>
          <p:nvPr/>
        </p:nvSpPr>
        <p:spPr>
          <a:xfrm>
            <a:off x="6733308" y="10231508"/>
            <a:ext cx="17273525" cy="1285288"/>
          </a:xfrm>
          <a:prstGeom prst="rect">
            <a:avLst/>
          </a:prstGeom>
          <a:noFill/>
          <a:ln w="6350">
            <a:noFill/>
            <a:prstDash val="dash"/>
          </a:ln>
        </p:spPr>
        <p:txBody>
          <a:bodyPr wrap="square" lIns="0" tIns="0" rIns="0" bIns="0" rtlCol="0">
            <a:spAutoFit/>
          </a:bodyPr>
          <a:lstStyle/>
          <a:p>
            <a:pPr algn="l"/>
            <a:r>
              <a:rPr lang="en-US" altLang="ko-KR" sz="3600" b="1" dirty="0">
                <a:solidFill>
                  <a:schemeClr val="tx1"/>
                </a:solidFill>
                <a:cs typeface="Arial" pitchFamily="34" charset="0"/>
              </a:rPr>
              <a:t>Compressor Performance Anomalies</a:t>
            </a:r>
          </a:p>
          <a:p>
            <a:pPr marL="571500" indent="-571500" algn="l">
              <a:buFont typeface="Arial" panose="020B0604020202020204" pitchFamily="34" charset="0"/>
              <a:buChar char="•"/>
            </a:pPr>
            <a:r>
              <a:rPr lang="en-US" altLang="ko-KR" sz="3600" dirty="0">
                <a:solidFill>
                  <a:schemeClr val="tx1"/>
                </a:solidFill>
                <a:cs typeface="Arial" pitchFamily="34" charset="0"/>
              </a:rPr>
              <a:t>Container compressor is not functioning properly </a:t>
            </a:r>
          </a:p>
        </p:txBody>
      </p:sp>
      <p:grpSp>
        <p:nvGrpSpPr>
          <p:cNvPr id="76" name="Group 75">
            <a:extLst>
              <a:ext uri="{FF2B5EF4-FFF2-40B4-BE49-F238E27FC236}">
                <a16:creationId xmlns:a16="http://schemas.microsoft.com/office/drawing/2014/main" id="{E0BBB331-F49D-FD4D-A97B-40ED6734441A}"/>
              </a:ext>
            </a:extLst>
          </p:cNvPr>
          <p:cNvGrpSpPr/>
          <p:nvPr/>
        </p:nvGrpSpPr>
        <p:grpSpPr>
          <a:xfrm>
            <a:off x="-14741" y="12454417"/>
            <a:ext cx="24599037" cy="1398545"/>
            <a:chOff x="-14741" y="12454417"/>
            <a:chExt cx="24599037" cy="1398545"/>
          </a:xfrm>
        </p:grpSpPr>
        <p:sp>
          <p:nvSpPr>
            <p:cNvPr id="77" name="Rectangle 76">
              <a:extLst>
                <a:ext uri="{FF2B5EF4-FFF2-40B4-BE49-F238E27FC236}">
                  <a16:creationId xmlns:a16="http://schemas.microsoft.com/office/drawing/2014/main" id="{C68AF849-8A28-1048-B7C9-653C7F6B0636}"/>
                </a:ext>
              </a:extLst>
            </p:cNvPr>
            <p:cNvSpPr/>
            <p:nvPr/>
          </p:nvSpPr>
          <p:spPr>
            <a:xfrm>
              <a:off x="-14741" y="12454417"/>
              <a:ext cx="24599037" cy="1398545"/>
            </a:xfrm>
            <a:prstGeom prst="rect">
              <a:avLst/>
            </a:prstGeom>
            <a:solidFill>
              <a:srgbClr val="31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Chevron 77">
              <a:extLst>
                <a:ext uri="{FF2B5EF4-FFF2-40B4-BE49-F238E27FC236}">
                  <a16:creationId xmlns:a16="http://schemas.microsoft.com/office/drawing/2014/main" id="{61247694-1EA9-B640-BEDD-81E6ACDDF94C}"/>
                </a:ext>
              </a:extLst>
            </p:cNvPr>
            <p:cNvSpPr/>
            <p:nvPr/>
          </p:nvSpPr>
          <p:spPr>
            <a:xfrm>
              <a:off x="1323664" y="12765557"/>
              <a:ext cx="5409644" cy="826508"/>
            </a:xfrm>
            <a:prstGeom prst="chevron">
              <a:avLst>
                <a:gd name="adj" fmla="val 31257"/>
              </a:avLst>
            </a:prstGeom>
            <a:solidFill>
              <a:srgbClr val="B4B6BA"/>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79" name="November">
              <a:extLst>
                <a:ext uri="{FF2B5EF4-FFF2-40B4-BE49-F238E27FC236}">
                  <a16:creationId xmlns:a16="http://schemas.microsoft.com/office/drawing/2014/main" id="{D3A1B3E0-2F72-E542-8D8C-FD3A17D9B282}"/>
                </a:ext>
              </a:extLst>
            </p:cNvPr>
            <p:cNvSpPr txBox="1"/>
            <p:nvPr/>
          </p:nvSpPr>
          <p:spPr>
            <a:xfrm>
              <a:off x="1627232" y="12841665"/>
              <a:ext cx="4898674"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sz="3200" b="1" dirty="0">
                  <a:solidFill>
                    <a:schemeClr val="tx1"/>
                  </a:solidFill>
                </a:rPr>
                <a:t>Data Preparation</a:t>
              </a:r>
              <a:endParaRPr sz="3200" b="1" dirty="0">
                <a:solidFill>
                  <a:schemeClr val="tx1"/>
                </a:solidFill>
              </a:endParaRPr>
            </a:p>
          </p:txBody>
        </p:sp>
        <p:sp>
          <p:nvSpPr>
            <p:cNvPr id="80" name="Chevron 3">
              <a:extLst>
                <a:ext uri="{FF2B5EF4-FFF2-40B4-BE49-F238E27FC236}">
                  <a16:creationId xmlns:a16="http://schemas.microsoft.com/office/drawing/2014/main" id="{7524F74B-A96B-644C-A7D7-EA71DBC1044A}"/>
                </a:ext>
              </a:extLst>
            </p:cNvPr>
            <p:cNvSpPr/>
            <p:nvPr/>
          </p:nvSpPr>
          <p:spPr>
            <a:xfrm>
              <a:off x="6733308" y="12789413"/>
              <a:ext cx="5409644" cy="826508"/>
            </a:xfrm>
            <a:prstGeom prst="chevron">
              <a:avLst>
                <a:gd name="adj" fmla="val 3125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lumMod val="90000"/>
                  </a:schemeClr>
                </a:solidFill>
              </a:endParaRPr>
            </a:p>
          </p:txBody>
        </p:sp>
        <p:sp>
          <p:nvSpPr>
            <p:cNvPr id="81" name="Chevron 3">
              <a:extLst>
                <a:ext uri="{FF2B5EF4-FFF2-40B4-BE49-F238E27FC236}">
                  <a16:creationId xmlns:a16="http://schemas.microsoft.com/office/drawing/2014/main" id="{1866A29D-CEC1-FE45-B7DD-62331B89BC02}"/>
                </a:ext>
              </a:extLst>
            </p:cNvPr>
            <p:cNvSpPr/>
            <p:nvPr/>
          </p:nvSpPr>
          <p:spPr>
            <a:xfrm>
              <a:off x="12179694" y="12789411"/>
              <a:ext cx="5336157" cy="826508"/>
            </a:xfrm>
            <a:prstGeom prst="chevron">
              <a:avLst>
                <a:gd name="adj" fmla="val 3125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2">
                    <a:lumMod val="90000"/>
                  </a:schemeClr>
                </a:solidFill>
              </a:endParaRPr>
            </a:p>
          </p:txBody>
        </p:sp>
        <p:sp>
          <p:nvSpPr>
            <p:cNvPr id="82" name="Chevron 3">
              <a:extLst>
                <a:ext uri="{FF2B5EF4-FFF2-40B4-BE49-F238E27FC236}">
                  <a16:creationId xmlns:a16="http://schemas.microsoft.com/office/drawing/2014/main" id="{8E1030B7-C5D0-B94C-B40A-096AC4F913B1}"/>
                </a:ext>
              </a:extLst>
            </p:cNvPr>
            <p:cNvSpPr/>
            <p:nvPr/>
          </p:nvSpPr>
          <p:spPr>
            <a:xfrm>
              <a:off x="17515851" y="12789411"/>
              <a:ext cx="5409644" cy="826508"/>
            </a:xfrm>
            <a:prstGeom prst="chevron">
              <a:avLst>
                <a:gd name="adj" fmla="val 3125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2">
                    <a:lumMod val="90000"/>
                  </a:schemeClr>
                </a:solidFill>
              </a:endParaRPr>
            </a:p>
          </p:txBody>
        </p:sp>
        <p:sp>
          <p:nvSpPr>
            <p:cNvPr id="83" name="November">
              <a:extLst>
                <a:ext uri="{FF2B5EF4-FFF2-40B4-BE49-F238E27FC236}">
                  <a16:creationId xmlns:a16="http://schemas.microsoft.com/office/drawing/2014/main" id="{BC8FFA92-276C-B942-92D8-D13AEBC8AED4}"/>
                </a:ext>
              </a:extLst>
            </p:cNvPr>
            <p:cNvSpPr txBox="1"/>
            <p:nvPr/>
          </p:nvSpPr>
          <p:spPr>
            <a:xfrm>
              <a:off x="7606992" y="12841664"/>
              <a:ext cx="3942642"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sz="3200" dirty="0">
                  <a:solidFill>
                    <a:schemeClr val="tx2">
                      <a:lumMod val="75000"/>
                    </a:schemeClr>
                  </a:solidFill>
                </a:rPr>
                <a:t>Descriptive Analysis</a:t>
              </a:r>
              <a:endParaRPr sz="3200" dirty="0">
                <a:solidFill>
                  <a:schemeClr val="tx2">
                    <a:lumMod val="75000"/>
                  </a:schemeClr>
                </a:solidFill>
              </a:endParaRPr>
            </a:p>
          </p:txBody>
        </p:sp>
        <p:sp>
          <p:nvSpPr>
            <p:cNvPr id="84" name="November">
              <a:extLst>
                <a:ext uri="{FF2B5EF4-FFF2-40B4-BE49-F238E27FC236}">
                  <a16:creationId xmlns:a16="http://schemas.microsoft.com/office/drawing/2014/main" id="{4995E72C-E7F9-B746-B121-E9E9CD1FF7E1}"/>
                </a:ext>
              </a:extLst>
            </p:cNvPr>
            <p:cNvSpPr txBox="1"/>
            <p:nvPr/>
          </p:nvSpPr>
          <p:spPr>
            <a:xfrm>
              <a:off x="18550303" y="12841663"/>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sz="3200" dirty="0">
                  <a:solidFill>
                    <a:schemeClr val="tx2">
                      <a:lumMod val="75000"/>
                    </a:schemeClr>
                  </a:solidFill>
                </a:rPr>
                <a:t>Recommendation</a:t>
              </a:r>
              <a:endParaRPr sz="3200" dirty="0">
                <a:solidFill>
                  <a:schemeClr val="tx2">
                    <a:lumMod val="75000"/>
                  </a:schemeClr>
                </a:solidFill>
              </a:endParaRPr>
            </a:p>
          </p:txBody>
        </p:sp>
        <p:sp>
          <p:nvSpPr>
            <p:cNvPr id="85" name="November">
              <a:extLst>
                <a:ext uri="{FF2B5EF4-FFF2-40B4-BE49-F238E27FC236}">
                  <a16:creationId xmlns:a16="http://schemas.microsoft.com/office/drawing/2014/main" id="{8E598CDF-0FFD-5E49-9C0B-6AD15B9C34BF}"/>
                </a:ext>
              </a:extLst>
            </p:cNvPr>
            <p:cNvSpPr txBox="1"/>
            <p:nvPr/>
          </p:nvSpPr>
          <p:spPr>
            <a:xfrm>
              <a:off x="12625817" y="12879031"/>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lvl="0" algn="ctr" defTabSz="914400" hangingPunct="1">
                <a:lnSpc>
                  <a:spcPct val="100000"/>
                </a:lnSpc>
                <a:defRPr/>
              </a:pPr>
              <a:r>
                <a:rPr lang="en-US" sz="3200" dirty="0">
                  <a:solidFill>
                    <a:srgbClr val="7E8089">
                      <a:lumMod val="75000"/>
                    </a:srgbClr>
                  </a:solidFill>
                </a:rPr>
                <a:t>Predictive Model</a:t>
              </a:r>
            </a:p>
          </p:txBody>
        </p:sp>
      </p:grpSp>
      <p:grpSp>
        <p:nvGrpSpPr>
          <p:cNvPr id="86" name="Group 85">
            <a:extLst>
              <a:ext uri="{FF2B5EF4-FFF2-40B4-BE49-F238E27FC236}">
                <a16:creationId xmlns:a16="http://schemas.microsoft.com/office/drawing/2014/main" id="{E9C7BFB7-24E9-6346-9EB8-28B51D2DE8AD}"/>
              </a:ext>
            </a:extLst>
          </p:cNvPr>
          <p:cNvGrpSpPr/>
          <p:nvPr/>
        </p:nvGrpSpPr>
        <p:grpSpPr>
          <a:xfrm>
            <a:off x="-24064" y="-141297"/>
            <a:ext cx="24408064" cy="2481959"/>
            <a:chOff x="-24064" y="-141297"/>
            <a:chExt cx="24408064" cy="2481959"/>
          </a:xfrm>
        </p:grpSpPr>
        <p:sp>
          <p:nvSpPr>
            <p:cNvPr id="87" name="Rectangle 86">
              <a:extLst>
                <a:ext uri="{FF2B5EF4-FFF2-40B4-BE49-F238E27FC236}">
                  <a16:creationId xmlns:a16="http://schemas.microsoft.com/office/drawing/2014/main" id="{878FD043-5391-CB45-8D47-CAFDD2F9BE05}"/>
                </a:ext>
              </a:extLst>
            </p:cNvPr>
            <p:cNvSpPr/>
            <p:nvPr/>
          </p:nvSpPr>
          <p:spPr>
            <a:xfrm>
              <a:off x="-24064" y="-141297"/>
              <a:ext cx="24408064" cy="2481959"/>
            </a:xfrm>
            <a:prstGeom prst="rect">
              <a:avLst/>
            </a:prstGeom>
            <a:solidFill>
              <a:schemeClr val="bg1">
                <a:lumMod val="95000"/>
                <a:alpha val="164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D624C88C-3F26-8546-A746-9250302957C3}"/>
                </a:ext>
              </a:extLst>
            </p:cNvPr>
            <p:cNvGrpSpPr/>
            <p:nvPr/>
          </p:nvGrpSpPr>
          <p:grpSpPr>
            <a:xfrm>
              <a:off x="-24064" y="580704"/>
              <a:ext cx="24408064" cy="1755819"/>
              <a:chOff x="-24064" y="580704"/>
              <a:chExt cx="24408064" cy="1755819"/>
            </a:xfrm>
          </p:grpSpPr>
          <p:sp>
            <p:nvSpPr>
              <p:cNvPr id="89" name="Timeline">
                <a:extLst>
                  <a:ext uri="{FF2B5EF4-FFF2-40B4-BE49-F238E27FC236}">
                    <a16:creationId xmlns:a16="http://schemas.microsoft.com/office/drawing/2014/main" id="{901053E9-ED88-1B4E-B9CF-EFC9BE109F05}"/>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Failure Definition</a:t>
                </a:r>
              </a:p>
            </p:txBody>
          </p:sp>
          <p:grpSp>
            <p:nvGrpSpPr>
              <p:cNvPr id="90" name="Google Shape;10053;p76">
                <a:extLst>
                  <a:ext uri="{FF2B5EF4-FFF2-40B4-BE49-F238E27FC236}">
                    <a16:creationId xmlns:a16="http://schemas.microsoft.com/office/drawing/2014/main" id="{71ED3AF4-C3F6-4847-A647-83D46A238A2F}"/>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92" name="Google Shape;10054;p76">
                  <a:extLst>
                    <a:ext uri="{FF2B5EF4-FFF2-40B4-BE49-F238E27FC236}">
                      <a16:creationId xmlns:a16="http://schemas.microsoft.com/office/drawing/2014/main" id="{EB85A2CA-4B37-BC44-9F36-BAB10701B5DA}"/>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93" name="Google Shape;10055;p76">
                  <a:extLst>
                    <a:ext uri="{FF2B5EF4-FFF2-40B4-BE49-F238E27FC236}">
                      <a16:creationId xmlns:a16="http://schemas.microsoft.com/office/drawing/2014/main" id="{B1C996FF-33E1-0242-BD7D-EE13CED6AB00}"/>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94" name="Google Shape;10056;p76">
                  <a:extLst>
                    <a:ext uri="{FF2B5EF4-FFF2-40B4-BE49-F238E27FC236}">
                      <a16:creationId xmlns:a16="http://schemas.microsoft.com/office/drawing/2014/main" id="{776E33F0-B014-0D41-9BDB-81DBD0F6ED27}"/>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95" name="Google Shape;10057;p76">
                  <a:extLst>
                    <a:ext uri="{FF2B5EF4-FFF2-40B4-BE49-F238E27FC236}">
                      <a16:creationId xmlns:a16="http://schemas.microsoft.com/office/drawing/2014/main" id="{59FF5855-977F-1C48-A6DC-443289285926}"/>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96" name="Google Shape;10058;p76">
                  <a:extLst>
                    <a:ext uri="{FF2B5EF4-FFF2-40B4-BE49-F238E27FC236}">
                      <a16:creationId xmlns:a16="http://schemas.microsoft.com/office/drawing/2014/main" id="{B7D7152C-8BAF-744D-A371-3AB7B70B4E7F}"/>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97" name="Google Shape;10059;p76">
                  <a:extLst>
                    <a:ext uri="{FF2B5EF4-FFF2-40B4-BE49-F238E27FC236}">
                      <a16:creationId xmlns:a16="http://schemas.microsoft.com/office/drawing/2014/main" id="{666FAB91-BDD8-9349-8032-224E2BF7EAD0}"/>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98" name="Google Shape;10060;p76">
                  <a:extLst>
                    <a:ext uri="{FF2B5EF4-FFF2-40B4-BE49-F238E27FC236}">
                      <a16:creationId xmlns:a16="http://schemas.microsoft.com/office/drawing/2014/main" id="{6D9FC937-B546-974C-B3DD-F300AE0323D4}"/>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1" name="Rectangle 90">
                <a:extLst>
                  <a:ext uri="{FF2B5EF4-FFF2-40B4-BE49-F238E27FC236}">
                    <a16:creationId xmlns:a16="http://schemas.microsoft.com/office/drawing/2014/main" id="{C288939C-B8B0-504B-901B-19DEA1C9CC3D}"/>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100" name="Google Shape;9497;p74">
            <a:extLst>
              <a:ext uri="{FF2B5EF4-FFF2-40B4-BE49-F238E27FC236}">
                <a16:creationId xmlns:a16="http://schemas.microsoft.com/office/drawing/2014/main" id="{578F779C-A5F1-A445-ADF6-E14D2A24D3F3}"/>
              </a:ext>
            </a:extLst>
          </p:cNvPr>
          <p:cNvGrpSpPr/>
          <p:nvPr/>
        </p:nvGrpSpPr>
        <p:grpSpPr>
          <a:xfrm>
            <a:off x="3973852" y="5797694"/>
            <a:ext cx="815973" cy="985149"/>
            <a:chOff x="3662144" y="4135505"/>
            <a:chExt cx="232955" cy="340318"/>
          </a:xfrm>
          <a:solidFill>
            <a:schemeClr val="tx1"/>
          </a:solidFill>
        </p:grpSpPr>
        <p:sp>
          <p:nvSpPr>
            <p:cNvPr id="101" name="Google Shape;9498;p74">
              <a:extLst>
                <a:ext uri="{FF2B5EF4-FFF2-40B4-BE49-F238E27FC236}">
                  <a16:creationId xmlns:a16="http://schemas.microsoft.com/office/drawing/2014/main" id="{AF70150A-CB16-7A4D-B41E-5B2CF0741A2B}"/>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solidFill>
                <a:srgbClr val="000000"/>
              </a:solidFill>
            </a:ln>
          </p:spPr>
          <p:txBody>
            <a:bodyPr spcFirstLastPara="1" wrap="square" lIns="121900" tIns="121900" rIns="121900" bIns="121900" anchor="ctr" anchorCtr="0">
              <a:noAutofit/>
            </a:bodyPr>
            <a:lstStyle/>
            <a:p>
              <a:endParaRPr sz="2400">
                <a:solidFill>
                  <a:schemeClr val="tx1"/>
                </a:solidFill>
              </a:endParaRPr>
            </a:p>
          </p:txBody>
        </p:sp>
        <p:sp>
          <p:nvSpPr>
            <p:cNvPr id="102" name="Google Shape;9499;p74">
              <a:extLst>
                <a:ext uri="{FF2B5EF4-FFF2-40B4-BE49-F238E27FC236}">
                  <a16:creationId xmlns:a16="http://schemas.microsoft.com/office/drawing/2014/main" id="{58960587-B214-B24A-845E-BE9A4EFEEB91}"/>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w="12700">
              <a:solidFill>
                <a:srgbClr val="000000"/>
              </a:solidFill>
            </a:ln>
          </p:spPr>
          <p:txBody>
            <a:bodyPr spcFirstLastPara="1" wrap="square" lIns="121900" tIns="121900" rIns="121900" bIns="121900" anchor="ctr" anchorCtr="0">
              <a:noAutofit/>
            </a:bodyPr>
            <a:lstStyle/>
            <a:p>
              <a:endParaRPr sz="2400">
                <a:solidFill>
                  <a:schemeClr val="tx1"/>
                </a:solidFill>
              </a:endParaRPr>
            </a:p>
          </p:txBody>
        </p:sp>
        <p:sp>
          <p:nvSpPr>
            <p:cNvPr id="103" name="Google Shape;9500;p74">
              <a:extLst>
                <a:ext uri="{FF2B5EF4-FFF2-40B4-BE49-F238E27FC236}">
                  <a16:creationId xmlns:a16="http://schemas.microsoft.com/office/drawing/2014/main" id="{F4C48027-9B82-A047-8EE5-F967FDA70C0C}"/>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solidFill>
                <a:srgbClr val="000000"/>
              </a:solidFill>
            </a:ln>
          </p:spPr>
          <p:txBody>
            <a:bodyPr spcFirstLastPara="1" wrap="square" lIns="121900" tIns="121900" rIns="121900" bIns="121900" anchor="ctr" anchorCtr="0">
              <a:noAutofit/>
            </a:bodyPr>
            <a:lstStyle/>
            <a:p>
              <a:endParaRPr sz="2400">
                <a:solidFill>
                  <a:schemeClr val="tx1"/>
                </a:solidFill>
              </a:endParaRPr>
            </a:p>
          </p:txBody>
        </p:sp>
        <p:sp>
          <p:nvSpPr>
            <p:cNvPr id="104" name="Google Shape;9501;p74">
              <a:extLst>
                <a:ext uri="{FF2B5EF4-FFF2-40B4-BE49-F238E27FC236}">
                  <a16:creationId xmlns:a16="http://schemas.microsoft.com/office/drawing/2014/main" id="{6FBAB41B-E12D-5B40-9C8B-87E41C43DC63}"/>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solidFill>
                <a:schemeClr val="bg1"/>
              </a:solidFill>
            </a:ln>
          </p:spPr>
          <p:txBody>
            <a:bodyPr spcFirstLastPara="1" wrap="square" lIns="121900" tIns="121900" rIns="121900" bIns="121900" anchor="ctr" anchorCtr="0">
              <a:noAutofit/>
            </a:bodyPr>
            <a:lstStyle/>
            <a:p>
              <a:endParaRPr sz="2400">
                <a:solidFill>
                  <a:schemeClr val="tx1"/>
                </a:solidFill>
              </a:endParaRPr>
            </a:p>
          </p:txBody>
        </p:sp>
      </p:grpSp>
      <p:sp>
        <p:nvSpPr>
          <p:cNvPr id="4" name="TextBox 3">
            <a:extLst>
              <a:ext uri="{FF2B5EF4-FFF2-40B4-BE49-F238E27FC236}">
                <a16:creationId xmlns:a16="http://schemas.microsoft.com/office/drawing/2014/main" id="{31CB6F74-B48E-F741-A4BA-CE7B864F09E1}"/>
              </a:ext>
            </a:extLst>
          </p:cNvPr>
          <p:cNvSpPr txBox="1"/>
          <p:nvPr/>
        </p:nvSpPr>
        <p:spPr>
          <a:xfrm>
            <a:off x="6733308" y="3252446"/>
            <a:ext cx="6724277" cy="118494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l" defTabSz="1828800" hangingPunct="1">
              <a:lnSpc>
                <a:spcPct val="100000"/>
              </a:lnSpc>
              <a:defRPr/>
            </a:pPr>
            <a:r>
              <a:rPr lang="en-US" sz="3600" b="1" kern="1200" dirty="0">
                <a:solidFill>
                  <a:schemeClr val="tx1"/>
                </a:solidFill>
              </a:rPr>
              <a:t>Label</a:t>
            </a:r>
          </a:p>
          <a:p>
            <a:pPr marL="571500" indent="-571500" algn="ctr" defTabSz="1828800" hangingPunct="1">
              <a:lnSpc>
                <a:spcPct val="100000"/>
              </a:lnSpc>
              <a:buFont typeface="Arial" panose="020B0604020202020204" pitchFamily="34" charset="0"/>
              <a:buChar char="•"/>
              <a:defRPr/>
            </a:pPr>
            <a:r>
              <a:rPr lang="en-US" sz="3600" kern="1200" dirty="0">
                <a:solidFill>
                  <a:schemeClr val="tx1"/>
                </a:solidFill>
              </a:rPr>
              <a:t>Binary: Failure (1) vs. Normal (0)</a:t>
            </a:r>
          </a:p>
        </p:txBody>
      </p:sp>
      <p:sp>
        <p:nvSpPr>
          <p:cNvPr id="105" name="Freeform 232">
            <a:extLst>
              <a:ext uri="{FF2B5EF4-FFF2-40B4-BE49-F238E27FC236}">
                <a16:creationId xmlns:a16="http://schemas.microsoft.com/office/drawing/2014/main" id="{572F8FF8-7707-1741-AF1B-588502B5D07E}"/>
              </a:ext>
            </a:extLst>
          </p:cNvPr>
          <p:cNvSpPr>
            <a:spLocks noEditPoints="1"/>
          </p:cNvSpPr>
          <p:nvPr/>
        </p:nvSpPr>
        <p:spPr bwMode="auto">
          <a:xfrm>
            <a:off x="3693066" y="8187974"/>
            <a:ext cx="1168588" cy="101088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tx1"/>
          </a:solidFill>
          <a:ln>
            <a:noFill/>
          </a:ln>
        </p:spPr>
        <p:txBody>
          <a:bodyPr vert="horz" wrap="square" lIns="121889" tIns="60944" rIns="121889" bIns="60944" numCol="1" anchor="t" anchorCtr="0" compatLnSpc="1">
            <a:prstTxWarp prst="textNoShape">
              <a:avLst/>
            </a:prstTxWarp>
          </a:bodyPr>
          <a:lstStyle/>
          <a:p>
            <a:endParaRPr lang="en-US" sz="1866" dirty="0">
              <a:solidFill>
                <a:schemeClr val="tx1"/>
              </a:solidFill>
            </a:endParaRPr>
          </a:p>
        </p:txBody>
      </p:sp>
      <p:pic>
        <p:nvPicPr>
          <p:cNvPr id="106" name="Picture 105" descr="A picture containing night sky&#10;&#10;Description automatically generated">
            <a:extLst>
              <a:ext uri="{FF2B5EF4-FFF2-40B4-BE49-F238E27FC236}">
                <a16:creationId xmlns:a16="http://schemas.microsoft.com/office/drawing/2014/main" id="{E48C99B7-EAC0-9A46-8D99-450191663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5275" y="10512361"/>
            <a:ext cx="3117154" cy="1381466"/>
          </a:xfrm>
          <a:prstGeom prst="rect">
            <a:avLst/>
          </a:prstGeom>
        </p:spPr>
      </p:pic>
      <p:grpSp>
        <p:nvGrpSpPr>
          <p:cNvPr id="125" name="Group 124">
            <a:extLst>
              <a:ext uri="{FF2B5EF4-FFF2-40B4-BE49-F238E27FC236}">
                <a16:creationId xmlns:a16="http://schemas.microsoft.com/office/drawing/2014/main" id="{5D5F1BFD-3993-0A47-AE5B-4290535C031B}"/>
              </a:ext>
            </a:extLst>
          </p:cNvPr>
          <p:cNvGrpSpPr/>
          <p:nvPr/>
        </p:nvGrpSpPr>
        <p:grpSpPr>
          <a:xfrm>
            <a:off x="3225800" y="2790537"/>
            <a:ext cx="2103120" cy="2103120"/>
            <a:chOff x="-56102" y="5591018"/>
            <a:chExt cx="2286000" cy="2286000"/>
          </a:xfrm>
        </p:grpSpPr>
        <p:sp>
          <p:nvSpPr>
            <p:cNvPr id="126" name="Oval 111">
              <a:extLst>
                <a:ext uri="{FF2B5EF4-FFF2-40B4-BE49-F238E27FC236}">
                  <a16:creationId xmlns:a16="http://schemas.microsoft.com/office/drawing/2014/main" id="{994A8B29-05FA-F04D-B0FA-CA4B8EB4D8E4}"/>
                </a:ext>
              </a:extLst>
            </p:cNvPr>
            <p:cNvSpPr>
              <a:spLocks noChangeArrowheads="1"/>
            </p:cNvSpPr>
            <p:nvPr/>
          </p:nvSpPr>
          <p:spPr bwMode="auto">
            <a:xfrm>
              <a:off x="-56102" y="5591018"/>
              <a:ext cx="2286000" cy="2286000"/>
            </a:xfrm>
            <a:prstGeom prst="ellipse">
              <a:avLst/>
            </a:prstGeom>
            <a:solidFill>
              <a:schemeClr val="tx2">
                <a:lumMod val="40000"/>
                <a:lumOff val="60000"/>
              </a:schemeClr>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80" tIns="91440" rIns="182880" bIns="91440" numCol="1" anchor="t" anchorCtr="0" compatLnSpc="1">
              <a:prstTxWarp prst="textNoShape">
                <a:avLst/>
              </a:prstTxWarp>
            </a:bodyPr>
            <a:lstStyle/>
            <a:p>
              <a:pPr algn="l" defTabSz="1828800" hangingPunct="1">
                <a:lnSpc>
                  <a:spcPct val="100000"/>
                </a:lnSpc>
                <a:defRPr/>
              </a:pPr>
              <a:endParaRPr lang="en-US" sz="3600" kern="1200">
                <a:solidFill>
                  <a:prstClr val="black"/>
                </a:solidFill>
                <a:latin typeface="Calibri"/>
                <a:ea typeface="+mn-ea"/>
                <a:cs typeface="+mn-cs"/>
              </a:endParaRPr>
            </a:p>
          </p:txBody>
        </p:sp>
        <p:sp>
          <p:nvSpPr>
            <p:cNvPr id="127" name="Oval 112">
              <a:extLst>
                <a:ext uri="{FF2B5EF4-FFF2-40B4-BE49-F238E27FC236}">
                  <a16:creationId xmlns:a16="http://schemas.microsoft.com/office/drawing/2014/main" id="{D77A7DD5-2C5D-CD42-AC34-9542D92B5549}"/>
                </a:ext>
              </a:extLst>
            </p:cNvPr>
            <p:cNvSpPr>
              <a:spLocks noChangeArrowheads="1"/>
            </p:cNvSpPr>
            <p:nvPr/>
          </p:nvSpPr>
          <p:spPr bwMode="auto">
            <a:xfrm>
              <a:off x="126778" y="5773730"/>
              <a:ext cx="1920240" cy="1920576"/>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80" tIns="91440" rIns="182880" bIns="91440" numCol="1" anchor="t" anchorCtr="0" compatLnSpc="1">
              <a:prstTxWarp prst="textNoShape">
                <a:avLst/>
              </a:prstTxWarp>
            </a:bodyPr>
            <a:lstStyle/>
            <a:p>
              <a:pPr algn="l" defTabSz="1828800" hangingPunct="1">
                <a:lnSpc>
                  <a:spcPct val="100000"/>
                </a:lnSpc>
                <a:defRPr/>
              </a:pPr>
              <a:endParaRPr lang="en-US" sz="3600" kern="1200">
                <a:solidFill>
                  <a:prstClr val="black"/>
                </a:solidFill>
                <a:latin typeface="Calibri"/>
                <a:ea typeface="+mn-ea"/>
                <a:cs typeface="+mn-cs"/>
              </a:endParaRPr>
            </a:p>
          </p:txBody>
        </p:sp>
      </p:grpSp>
      <p:pic>
        <p:nvPicPr>
          <p:cNvPr id="8" name="Picture 7" descr="Shape&#10;&#10;Description automatically generated with low confidence">
            <a:extLst>
              <a:ext uri="{FF2B5EF4-FFF2-40B4-BE49-F238E27FC236}">
                <a16:creationId xmlns:a16="http://schemas.microsoft.com/office/drawing/2014/main" id="{D5F961B1-7419-C449-9B97-CE72672D3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066" y="3210770"/>
            <a:ext cx="1188905" cy="1188905"/>
          </a:xfrm>
          <a:prstGeom prst="rect">
            <a:avLst/>
          </a:prstGeom>
        </p:spPr>
      </p:pic>
      <p:sp>
        <p:nvSpPr>
          <p:cNvPr id="10" name="TextBox 9">
            <a:extLst>
              <a:ext uri="{FF2B5EF4-FFF2-40B4-BE49-F238E27FC236}">
                <a16:creationId xmlns:a16="http://schemas.microsoft.com/office/drawing/2014/main" id="{A02F8072-C4F1-F044-9AAE-293483A2633E}"/>
              </a:ext>
            </a:extLst>
          </p:cNvPr>
          <p:cNvSpPr txBox="1"/>
          <p:nvPr/>
        </p:nvSpPr>
        <p:spPr>
          <a:xfrm>
            <a:off x="6721368" y="6690089"/>
            <a:ext cx="17726006"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571500" indent="-571500">
              <a:buFont typeface="Courier New" panose="02070309020205020404" pitchFamily="49" charset="0"/>
              <a:buChar char="o"/>
            </a:pPr>
            <a:r>
              <a:rPr lang="en-US" sz="3600" b="1" dirty="0">
                <a:solidFill>
                  <a:schemeClr val="tx1"/>
                </a:solidFill>
                <a:cs typeface="Arial" panose="020B0604020202020204" pitchFamily="34" charset="0"/>
              </a:rPr>
              <a:t>This definition of temperature deviation(TD) was validated using actual reported TD data</a:t>
            </a:r>
            <a:endParaRPr lang="en-US" sz="3600" b="1" dirty="0">
              <a:solidFill>
                <a:schemeClr val="tx1"/>
              </a:solidFill>
            </a:endParaRPr>
          </a:p>
        </p:txBody>
      </p:sp>
      <p:sp>
        <p:nvSpPr>
          <p:cNvPr id="130" name="TextBox 129">
            <a:extLst>
              <a:ext uri="{FF2B5EF4-FFF2-40B4-BE49-F238E27FC236}">
                <a16:creationId xmlns:a16="http://schemas.microsoft.com/office/drawing/2014/main" id="{3FC66C2A-02B2-A14C-A3B9-DBFFC5841060}"/>
              </a:ext>
            </a:extLst>
          </p:cNvPr>
          <p:cNvSpPr txBox="1"/>
          <p:nvPr/>
        </p:nvSpPr>
        <p:spPr>
          <a:xfrm>
            <a:off x="7243036" y="11509300"/>
            <a:ext cx="11198578"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571500" indent="-571500" algn="l">
              <a:buFont typeface="Courier New" panose="02070309020205020404" pitchFamily="49" charset="0"/>
              <a:buChar char="o"/>
            </a:pPr>
            <a:r>
              <a:rPr lang="en-US" altLang="ko-KR" sz="3600" dirty="0">
                <a:solidFill>
                  <a:schemeClr val="tx1"/>
                </a:solidFill>
                <a:cs typeface="Arial" pitchFamily="34" charset="0"/>
              </a:rPr>
              <a:t>Compressor is a critical part and more frequently utilized</a:t>
            </a:r>
          </a:p>
        </p:txBody>
      </p:sp>
      <p:sp>
        <p:nvSpPr>
          <p:cNvPr id="52" name="TextBox 51">
            <a:extLst>
              <a:ext uri="{FF2B5EF4-FFF2-40B4-BE49-F238E27FC236}">
                <a16:creationId xmlns:a16="http://schemas.microsoft.com/office/drawing/2014/main" id="{953CCD64-8E85-D24B-8535-4B741C61116B}"/>
              </a:ext>
            </a:extLst>
          </p:cNvPr>
          <p:cNvSpPr txBox="1"/>
          <p:nvPr/>
        </p:nvSpPr>
        <p:spPr>
          <a:xfrm>
            <a:off x="23502597" y="12626134"/>
            <a:ext cx="310983"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bg1"/>
                </a:solidFill>
                <a:latin typeface="+mn-lt"/>
              </a:rPr>
              <a:t>7</a:t>
            </a:r>
            <a:endParaRPr kumimoji="0" lang="en-US" sz="3600" b="1" i="0" u="sng" strike="noStrike" cap="none" spc="0" normalizeH="0" baseline="0" dirty="0">
              <a:ln>
                <a:noFill/>
              </a:ln>
              <a:solidFill>
                <a:schemeClr val="bg1"/>
              </a:solidFill>
              <a:effectLst/>
              <a:uFillTx/>
              <a:latin typeface="+mn-lt"/>
              <a:sym typeface="Montserrat Light"/>
            </a:endParaRPr>
          </a:p>
        </p:txBody>
      </p:sp>
    </p:spTree>
    <p:extLst>
      <p:ext uri="{BB962C8B-B14F-4D97-AF65-F5344CB8AC3E}">
        <p14:creationId xmlns:p14="http://schemas.microsoft.com/office/powerpoint/2010/main" val="100438475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8BB7E8-5342-45AB-8C8B-F0EB5BF205E9}"/>
              </a:ext>
            </a:extLst>
          </p:cNvPr>
          <p:cNvSpPr txBox="1"/>
          <p:nvPr/>
        </p:nvSpPr>
        <p:spPr>
          <a:xfrm>
            <a:off x="1929674" y="3039600"/>
            <a:ext cx="17709714" cy="1023037"/>
          </a:xfrm>
          <a:prstGeom prst="rect">
            <a:avLst/>
          </a:prstGeom>
          <a:noFill/>
        </p:spPr>
        <p:txBody>
          <a:bodyPr wrap="square" rtlCol="0">
            <a:spAutoFit/>
          </a:bodyPr>
          <a:lstStyle/>
          <a:p>
            <a:r>
              <a:rPr lang="en-US" altLang="ko-KR" sz="4400" dirty="0">
                <a:solidFill>
                  <a:schemeClr val="bg1"/>
                </a:solidFill>
                <a:latin typeface="+mn-lt"/>
                <a:cs typeface="Arial" pitchFamily="34" charset="0"/>
              </a:rPr>
              <a:t>Extract </a:t>
            </a:r>
            <a:r>
              <a:rPr lang="en-US" altLang="ko-KR" sz="5400" b="1" dirty="0">
                <a:solidFill>
                  <a:schemeClr val="bg1"/>
                </a:solidFill>
                <a:latin typeface="+mn-lt"/>
                <a:cs typeface="Arial" pitchFamily="34" charset="0"/>
              </a:rPr>
              <a:t>1,673</a:t>
            </a:r>
            <a:r>
              <a:rPr lang="en-US" altLang="ko-KR" sz="4400" dirty="0">
                <a:solidFill>
                  <a:schemeClr val="bg1"/>
                </a:solidFill>
                <a:latin typeface="+mn-lt"/>
                <a:cs typeface="Arial" pitchFamily="34" charset="0"/>
              </a:rPr>
              <a:t> anomaly observations using Copula Quantile Regression </a:t>
            </a:r>
          </a:p>
        </p:txBody>
      </p:sp>
      <p:sp>
        <p:nvSpPr>
          <p:cNvPr id="45" name="Oval 44">
            <a:extLst>
              <a:ext uri="{FF2B5EF4-FFF2-40B4-BE49-F238E27FC236}">
                <a16:creationId xmlns:a16="http://schemas.microsoft.com/office/drawing/2014/main" id="{60C9975D-AC7B-4943-A37F-E7FFF5500CB1}"/>
              </a:ext>
            </a:extLst>
          </p:cNvPr>
          <p:cNvSpPr/>
          <p:nvPr/>
        </p:nvSpPr>
        <p:spPr>
          <a:xfrm>
            <a:off x="765434" y="4754743"/>
            <a:ext cx="1201488" cy="1201488"/>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solidFill>
                <a:schemeClr val="bg1"/>
              </a:solidFill>
              <a:cs typeface="Arial" pitchFamily="34" charset="0"/>
            </a:endParaRPr>
          </a:p>
        </p:txBody>
      </p:sp>
      <p:sp>
        <p:nvSpPr>
          <p:cNvPr id="50" name="Oval 49">
            <a:extLst>
              <a:ext uri="{FF2B5EF4-FFF2-40B4-BE49-F238E27FC236}">
                <a16:creationId xmlns:a16="http://schemas.microsoft.com/office/drawing/2014/main" id="{C1FD53BD-9B39-4B6A-8938-179A63C4355D}"/>
              </a:ext>
            </a:extLst>
          </p:cNvPr>
          <p:cNvSpPr/>
          <p:nvPr/>
        </p:nvSpPr>
        <p:spPr>
          <a:xfrm>
            <a:off x="760575" y="8424411"/>
            <a:ext cx="1201488" cy="1201488"/>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solidFill>
                <a:schemeClr val="bg1"/>
              </a:solidFill>
              <a:cs typeface="Arial" pitchFamily="34" charset="0"/>
            </a:endParaRPr>
          </a:p>
        </p:txBody>
      </p:sp>
      <p:sp>
        <p:nvSpPr>
          <p:cNvPr id="48" name="Oval 47">
            <a:extLst>
              <a:ext uri="{FF2B5EF4-FFF2-40B4-BE49-F238E27FC236}">
                <a16:creationId xmlns:a16="http://schemas.microsoft.com/office/drawing/2014/main" id="{2DE9B59F-20B0-4FD9-8AC4-44EB4FEFB876}"/>
              </a:ext>
            </a:extLst>
          </p:cNvPr>
          <p:cNvSpPr/>
          <p:nvPr/>
        </p:nvSpPr>
        <p:spPr>
          <a:xfrm>
            <a:off x="760575" y="6575864"/>
            <a:ext cx="1201488" cy="1201488"/>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solidFill>
                <a:schemeClr val="bg1"/>
              </a:solidFill>
              <a:cs typeface="Arial" pitchFamily="34" charset="0"/>
            </a:endParaRPr>
          </a:p>
        </p:txBody>
      </p:sp>
      <p:grpSp>
        <p:nvGrpSpPr>
          <p:cNvPr id="12" name="Group 11">
            <a:extLst>
              <a:ext uri="{FF2B5EF4-FFF2-40B4-BE49-F238E27FC236}">
                <a16:creationId xmlns:a16="http://schemas.microsoft.com/office/drawing/2014/main" id="{47343288-59F4-4F1E-ACD3-D2C161A93416}"/>
              </a:ext>
            </a:extLst>
          </p:cNvPr>
          <p:cNvGrpSpPr/>
          <p:nvPr/>
        </p:nvGrpSpPr>
        <p:grpSpPr>
          <a:xfrm>
            <a:off x="2374548" y="4818521"/>
            <a:ext cx="6297994" cy="1067592"/>
            <a:chOff x="2113656" y="4283314"/>
            <a:chExt cx="3647461" cy="533796"/>
          </a:xfrm>
        </p:grpSpPr>
        <p:sp>
          <p:nvSpPr>
            <p:cNvPr id="13" name="TextBox 12">
              <a:extLst>
                <a:ext uri="{FF2B5EF4-FFF2-40B4-BE49-F238E27FC236}">
                  <a16:creationId xmlns:a16="http://schemas.microsoft.com/office/drawing/2014/main" id="{3D690FD6-27E3-45AA-B1BA-540207D3D2E6}"/>
                </a:ext>
              </a:extLst>
            </p:cNvPr>
            <p:cNvSpPr txBox="1"/>
            <p:nvPr/>
          </p:nvSpPr>
          <p:spPr>
            <a:xfrm>
              <a:off x="2113656" y="4495163"/>
              <a:ext cx="3647455" cy="321947"/>
            </a:xfrm>
            <a:prstGeom prst="rect">
              <a:avLst/>
            </a:prstGeom>
            <a:noFill/>
          </p:spPr>
          <p:txBody>
            <a:bodyPr wrap="square" rtlCol="0">
              <a:spAutoFit/>
            </a:bodyPr>
            <a:lstStyle/>
            <a:p>
              <a:r>
                <a:rPr lang="en-US" altLang="ko-KR" sz="3200" dirty="0">
                  <a:solidFill>
                    <a:schemeClr val="bg1"/>
                  </a:solidFill>
                  <a:latin typeface="+mn-lt"/>
                  <a:cs typeface="Arial" pitchFamily="34" charset="0"/>
                </a:rPr>
                <a:t>Compressor Power Step vs. Delta </a:t>
              </a:r>
            </a:p>
          </p:txBody>
        </p:sp>
        <p:sp>
          <p:nvSpPr>
            <p:cNvPr id="14" name="TextBox 13">
              <a:extLst>
                <a:ext uri="{FF2B5EF4-FFF2-40B4-BE49-F238E27FC236}">
                  <a16:creationId xmlns:a16="http://schemas.microsoft.com/office/drawing/2014/main" id="{FB89D56A-7071-4F8E-B036-9DE749970A9B}"/>
                </a:ext>
              </a:extLst>
            </p:cNvPr>
            <p:cNvSpPr txBox="1"/>
            <p:nvPr/>
          </p:nvSpPr>
          <p:spPr>
            <a:xfrm>
              <a:off x="2113658" y="4283314"/>
              <a:ext cx="3647459" cy="321916"/>
            </a:xfrm>
            <a:prstGeom prst="rect">
              <a:avLst/>
            </a:prstGeom>
            <a:noFill/>
          </p:spPr>
          <p:txBody>
            <a:bodyPr wrap="square" rtlCol="0">
              <a:spAutoFit/>
            </a:bodyPr>
            <a:lstStyle/>
            <a:p>
              <a:pPr algn="l"/>
              <a:r>
                <a:rPr lang="en-US" sz="3200" b="1" dirty="0">
                  <a:solidFill>
                    <a:schemeClr val="bg1"/>
                  </a:solidFill>
                  <a:latin typeface="+mn-lt"/>
                  <a:ea typeface="Roboto" panose="02000000000000000000" pitchFamily="2" charset="0"/>
                  <a:cs typeface="Raleway"/>
                  <a:sym typeface="Rajdhani Semibold"/>
                </a:rPr>
                <a:t>Distribution</a:t>
              </a:r>
            </a:p>
          </p:txBody>
        </p:sp>
      </p:grpSp>
      <p:grpSp>
        <p:nvGrpSpPr>
          <p:cNvPr id="15" name="Group 14">
            <a:extLst>
              <a:ext uri="{FF2B5EF4-FFF2-40B4-BE49-F238E27FC236}">
                <a16:creationId xmlns:a16="http://schemas.microsoft.com/office/drawing/2014/main" id="{9CBACB6F-9E29-4A9E-99EE-2ED180320358}"/>
              </a:ext>
            </a:extLst>
          </p:cNvPr>
          <p:cNvGrpSpPr/>
          <p:nvPr/>
        </p:nvGrpSpPr>
        <p:grpSpPr>
          <a:xfrm>
            <a:off x="2371929" y="10442754"/>
            <a:ext cx="6526180" cy="1804750"/>
            <a:chOff x="2113659" y="4283314"/>
            <a:chExt cx="4591510" cy="902375"/>
          </a:xfrm>
        </p:grpSpPr>
        <p:sp>
          <p:nvSpPr>
            <p:cNvPr id="16" name="TextBox 15">
              <a:extLst>
                <a:ext uri="{FF2B5EF4-FFF2-40B4-BE49-F238E27FC236}">
                  <a16:creationId xmlns:a16="http://schemas.microsoft.com/office/drawing/2014/main" id="{B0319CFD-9E3A-4520-BB29-8F869AADB7D0}"/>
                </a:ext>
              </a:extLst>
            </p:cNvPr>
            <p:cNvSpPr txBox="1"/>
            <p:nvPr/>
          </p:nvSpPr>
          <p:spPr>
            <a:xfrm>
              <a:off x="2113659" y="4568276"/>
              <a:ext cx="4591510" cy="617413"/>
            </a:xfrm>
            <a:prstGeom prst="rect">
              <a:avLst/>
            </a:prstGeom>
            <a:noFill/>
          </p:spPr>
          <p:txBody>
            <a:bodyPr wrap="square" rtlCol="0">
              <a:spAutoFit/>
            </a:bodyPr>
            <a:lstStyle/>
            <a:p>
              <a:pPr algn="l"/>
              <a:r>
                <a:rPr lang="en-US" altLang="ko-KR" sz="3200" dirty="0">
                  <a:solidFill>
                    <a:schemeClr val="bg1"/>
                  </a:solidFill>
                  <a:latin typeface="+mn-lt"/>
                  <a:cs typeface="Arial" pitchFamily="34" charset="0"/>
                </a:rPr>
                <a:t>1673 observations</a:t>
              </a:r>
            </a:p>
            <a:p>
              <a:pPr algn="l"/>
              <a:endParaRPr lang="en-US" altLang="ko-KR" sz="3200" dirty="0">
                <a:solidFill>
                  <a:schemeClr val="bg1"/>
                </a:solidFill>
                <a:latin typeface="+mn-lt"/>
                <a:cs typeface="Arial" pitchFamily="34" charset="0"/>
              </a:endParaRPr>
            </a:p>
          </p:txBody>
        </p:sp>
        <p:sp>
          <p:nvSpPr>
            <p:cNvPr id="17" name="TextBox 16">
              <a:extLst>
                <a:ext uri="{FF2B5EF4-FFF2-40B4-BE49-F238E27FC236}">
                  <a16:creationId xmlns:a16="http://schemas.microsoft.com/office/drawing/2014/main" id="{23B42BB6-765D-4C20-94DB-71A532AA2EF8}"/>
                </a:ext>
              </a:extLst>
            </p:cNvPr>
            <p:cNvSpPr txBox="1"/>
            <p:nvPr/>
          </p:nvSpPr>
          <p:spPr>
            <a:xfrm>
              <a:off x="2113659" y="4283314"/>
              <a:ext cx="3647458" cy="321916"/>
            </a:xfrm>
            <a:prstGeom prst="rect">
              <a:avLst/>
            </a:prstGeom>
            <a:noFill/>
          </p:spPr>
          <p:txBody>
            <a:bodyPr wrap="square" rtlCol="0">
              <a:spAutoFit/>
            </a:bodyPr>
            <a:lstStyle/>
            <a:p>
              <a:r>
                <a:rPr lang="en-US" altLang="ko-KR" sz="3200" b="1" dirty="0">
                  <a:solidFill>
                    <a:schemeClr val="bg1"/>
                  </a:solidFill>
                  <a:latin typeface="+mn-lt"/>
                  <a:cs typeface="Arial" pitchFamily="34" charset="0"/>
                </a:rPr>
                <a:t>Total Anomaly </a:t>
              </a:r>
              <a:endParaRPr lang="ko-KR" altLang="en-US" sz="3200" b="1" dirty="0">
                <a:solidFill>
                  <a:schemeClr val="bg1"/>
                </a:solidFill>
                <a:latin typeface="+mn-lt"/>
                <a:cs typeface="Arial" pitchFamily="34" charset="0"/>
              </a:endParaRPr>
            </a:p>
          </p:txBody>
        </p:sp>
      </p:grpSp>
      <p:grpSp>
        <p:nvGrpSpPr>
          <p:cNvPr id="30" name="Group 29">
            <a:extLst>
              <a:ext uri="{FF2B5EF4-FFF2-40B4-BE49-F238E27FC236}">
                <a16:creationId xmlns:a16="http://schemas.microsoft.com/office/drawing/2014/main" id="{6C929838-D10D-4C2E-9573-9085699479CD}"/>
              </a:ext>
            </a:extLst>
          </p:cNvPr>
          <p:cNvGrpSpPr/>
          <p:nvPr/>
        </p:nvGrpSpPr>
        <p:grpSpPr>
          <a:xfrm>
            <a:off x="2376576" y="6654803"/>
            <a:ext cx="7945759" cy="1067592"/>
            <a:chOff x="2113657" y="4283314"/>
            <a:chExt cx="4366372" cy="533796"/>
          </a:xfrm>
        </p:grpSpPr>
        <p:sp>
          <p:nvSpPr>
            <p:cNvPr id="31" name="TextBox 30">
              <a:extLst>
                <a:ext uri="{FF2B5EF4-FFF2-40B4-BE49-F238E27FC236}">
                  <a16:creationId xmlns:a16="http://schemas.microsoft.com/office/drawing/2014/main" id="{36E80B70-ADFA-4529-921F-639A68E02F0E}"/>
                </a:ext>
              </a:extLst>
            </p:cNvPr>
            <p:cNvSpPr txBox="1"/>
            <p:nvPr/>
          </p:nvSpPr>
          <p:spPr>
            <a:xfrm>
              <a:off x="2113657" y="4495163"/>
              <a:ext cx="4366372" cy="321947"/>
            </a:xfrm>
            <a:prstGeom prst="rect">
              <a:avLst/>
            </a:prstGeom>
            <a:noFill/>
          </p:spPr>
          <p:txBody>
            <a:bodyPr wrap="square" rtlCol="0">
              <a:spAutoFit/>
            </a:bodyPr>
            <a:lstStyle/>
            <a:p>
              <a:r>
                <a:rPr lang="en-US" altLang="ko-KR" sz="3200" dirty="0">
                  <a:solidFill>
                    <a:schemeClr val="bg1"/>
                  </a:solidFill>
                  <a:latin typeface="+mn-lt"/>
                  <a:cs typeface="Arial" pitchFamily="34" charset="0"/>
                </a:rPr>
                <a:t>Copula quantile regression 5% and 95% </a:t>
              </a:r>
            </a:p>
          </p:txBody>
        </p:sp>
        <p:sp>
          <p:nvSpPr>
            <p:cNvPr id="32" name="TextBox 31">
              <a:extLst>
                <a:ext uri="{FF2B5EF4-FFF2-40B4-BE49-F238E27FC236}">
                  <a16:creationId xmlns:a16="http://schemas.microsoft.com/office/drawing/2014/main" id="{79E95BB1-BD67-46EA-BF9B-948FF31F21B5}"/>
                </a:ext>
              </a:extLst>
            </p:cNvPr>
            <p:cNvSpPr txBox="1"/>
            <p:nvPr/>
          </p:nvSpPr>
          <p:spPr>
            <a:xfrm>
              <a:off x="2113659" y="4283314"/>
              <a:ext cx="3647458" cy="321916"/>
            </a:xfrm>
            <a:prstGeom prst="rect">
              <a:avLst/>
            </a:prstGeom>
            <a:noFill/>
          </p:spPr>
          <p:txBody>
            <a:bodyPr wrap="square" rtlCol="0">
              <a:spAutoFit/>
            </a:bodyPr>
            <a:lstStyle/>
            <a:p>
              <a:r>
                <a:rPr lang="en-US" altLang="ko-KR" sz="3200" b="1" dirty="0">
                  <a:solidFill>
                    <a:schemeClr val="bg1"/>
                  </a:solidFill>
                  <a:latin typeface="+mn-lt"/>
                  <a:cs typeface="Arial" pitchFamily="34" charset="0"/>
                </a:rPr>
                <a:t>Method</a:t>
              </a:r>
              <a:endParaRPr lang="ko-KR" altLang="en-US" sz="3200" b="1" dirty="0">
                <a:solidFill>
                  <a:schemeClr val="bg1"/>
                </a:solidFill>
                <a:latin typeface="+mn-lt"/>
                <a:cs typeface="Arial" pitchFamily="34" charset="0"/>
              </a:endParaRPr>
            </a:p>
          </p:txBody>
        </p:sp>
      </p:grpSp>
      <p:grpSp>
        <p:nvGrpSpPr>
          <p:cNvPr id="36" name="Group 35">
            <a:extLst>
              <a:ext uri="{FF2B5EF4-FFF2-40B4-BE49-F238E27FC236}">
                <a16:creationId xmlns:a16="http://schemas.microsoft.com/office/drawing/2014/main" id="{244F9807-EA8B-4329-9F85-72EEAB81079B}"/>
              </a:ext>
            </a:extLst>
          </p:cNvPr>
          <p:cNvGrpSpPr/>
          <p:nvPr/>
        </p:nvGrpSpPr>
        <p:grpSpPr>
          <a:xfrm>
            <a:off x="2371929" y="8274509"/>
            <a:ext cx="11286402" cy="2249454"/>
            <a:chOff x="2113657" y="4283314"/>
            <a:chExt cx="3647460" cy="1124727"/>
          </a:xfrm>
        </p:grpSpPr>
        <p:sp>
          <p:nvSpPr>
            <p:cNvPr id="37" name="TextBox 36">
              <a:extLst>
                <a:ext uri="{FF2B5EF4-FFF2-40B4-BE49-F238E27FC236}">
                  <a16:creationId xmlns:a16="http://schemas.microsoft.com/office/drawing/2014/main" id="{0EAF12BE-A3B6-4D03-BD99-918B0607A4C3}"/>
                </a:ext>
              </a:extLst>
            </p:cNvPr>
            <p:cNvSpPr txBox="1"/>
            <p:nvPr/>
          </p:nvSpPr>
          <p:spPr>
            <a:xfrm>
              <a:off x="2113657" y="4495163"/>
              <a:ext cx="3647455" cy="912878"/>
            </a:xfrm>
            <a:prstGeom prst="rect">
              <a:avLst/>
            </a:prstGeom>
            <a:noFill/>
          </p:spPr>
          <p:txBody>
            <a:bodyPr wrap="square" rtlCol="0">
              <a:spAutoFit/>
            </a:bodyPr>
            <a:lstStyle/>
            <a:p>
              <a:pPr algn="l"/>
              <a:r>
                <a:rPr lang="en-US" altLang="ko-KR" sz="3200" dirty="0">
                  <a:solidFill>
                    <a:schemeClr val="bg1"/>
                  </a:solidFill>
                  <a:latin typeface="+mn-lt"/>
                  <a:cs typeface="Arial" pitchFamily="34" charset="0"/>
                </a:rPr>
                <a:t>Over-performing: Delta is low, but compressor power step is high</a:t>
              </a:r>
            </a:p>
            <a:p>
              <a:pPr algn="l"/>
              <a:r>
                <a:rPr lang="en-US" altLang="ko-KR" sz="3200" dirty="0">
                  <a:solidFill>
                    <a:schemeClr val="bg1"/>
                  </a:solidFill>
                  <a:latin typeface="+mn-lt"/>
                  <a:cs typeface="Arial" pitchFamily="34" charset="0"/>
                </a:rPr>
                <a:t>Under-performing: Delta is high, but compressor power step is low</a:t>
              </a:r>
            </a:p>
            <a:p>
              <a:pPr algn="l"/>
              <a:endParaRPr lang="en-US" altLang="ko-KR" sz="3200" dirty="0">
                <a:solidFill>
                  <a:schemeClr val="bg1"/>
                </a:solidFill>
                <a:latin typeface="+mn-lt"/>
                <a:cs typeface="Arial" pitchFamily="34" charset="0"/>
              </a:endParaRPr>
            </a:p>
          </p:txBody>
        </p:sp>
        <p:sp>
          <p:nvSpPr>
            <p:cNvPr id="38" name="TextBox 37">
              <a:extLst>
                <a:ext uri="{FF2B5EF4-FFF2-40B4-BE49-F238E27FC236}">
                  <a16:creationId xmlns:a16="http://schemas.microsoft.com/office/drawing/2014/main" id="{F465FF0A-7EE8-46E4-8E6A-1E3269DB8D8D}"/>
                </a:ext>
              </a:extLst>
            </p:cNvPr>
            <p:cNvSpPr txBox="1"/>
            <p:nvPr/>
          </p:nvSpPr>
          <p:spPr>
            <a:xfrm>
              <a:off x="2113659" y="4283314"/>
              <a:ext cx="3647458" cy="321916"/>
            </a:xfrm>
            <a:prstGeom prst="rect">
              <a:avLst/>
            </a:prstGeom>
            <a:noFill/>
          </p:spPr>
          <p:txBody>
            <a:bodyPr wrap="square" rtlCol="0">
              <a:spAutoFit/>
            </a:bodyPr>
            <a:lstStyle/>
            <a:p>
              <a:r>
                <a:rPr lang="en-US" altLang="ko-KR" sz="3200" b="1" dirty="0">
                  <a:solidFill>
                    <a:schemeClr val="bg1"/>
                  </a:solidFill>
                  <a:latin typeface="+mn-lt"/>
                  <a:cs typeface="Arial" pitchFamily="34" charset="0"/>
                </a:rPr>
                <a:t>Definition</a:t>
              </a:r>
              <a:endParaRPr lang="ko-KR" altLang="en-US" sz="3200" b="1" dirty="0">
                <a:solidFill>
                  <a:schemeClr val="bg1"/>
                </a:solidFill>
                <a:latin typeface="+mn-lt"/>
                <a:cs typeface="Arial" pitchFamily="34" charset="0"/>
              </a:endParaRPr>
            </a:p>
          </p:txBody>
        </p:sp>
      </p:grpSp>
      <p:pic>
        <p:nvPicPr>
          <p:cNvPr id="51" name="image29.png" descr="Chart&#10;&#10;Description automatically generated">
            <a:extLst>
              <a:ext uri="{FF2B5EF4-FFF2-40B4-BE49-F238E27FC236}">
                <a16:creationId xmlns:a16="http://schemas.microsoft.com/office/drawing/2014/main" id="{BCDF65A2-6A41-9A4B-AC32-968B48CFFDC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13693358" y="4955176"/>
            <a:ext cx="11286396" cy="7782002"/>
          </a:xfrm>
          <a:prstGeom prst="rect">
            <a:avLst/>
          </a:prstGeom>
          <a:ln/>
        </p:spPr>
      </p:pic>
      <p:sp>
        <p:nvSpPr>
          <p:cNvPr id="53" name="Rectangle 52">
            <a:extLst>
              <a:ext uri="{FF2B5EF4-FFF2-40B4-BE49-F238E27FC236}">
                <a16:creationId xmlns:a16="http://schemas.microsoft.com/office/drawing/2014/main" id="{93D41202-2A89-8741-9393-8C5CA930000C}"/>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meline">
            <a:extLst>
              <a:ext uri="{FF2B5EF4-FFF2-40B4-BE49-F238E27FC236}">
                <a16:creationId xmlns:a16="http://schemas.microsoft.com/office/drawing/2014/main" id="{48875F63-75A4-4C43-AD50-FD8D9DE8EC5C}"/>
              </a:ext>
            </a:extLst>
          </p:cNvPr>
          <p:cNvSpPr txBox="1"/>
          <p:nvPr/>
        </p:nvSpPr>
        <p:spPr>
          <a:xfrm>
            <a:off x="-24064" y="580704"/>
            <a:ext cx="23348362"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solidFill>
                  <a:schemeClr val="bg1"/>
                </a:solidFill>
              </a:rPr>
              <a:t>Failure Definition</a:t>
            </a:r>
            <a:r>
              <a:rPr lang="zh-TW" altLang="en-US" sz="8000" b="1" cap="none" baseline="0" dirty="0">
                <a:solidFill>
                  <a:schemeClr val="bg1"/>
                </a:solidFill>
              </a:rPr>
              <a:t> </a:t>
            </a:r>
            <a:r>
              <a:rPr lang="en-US" altLang="zh-TW" sz="8000" cap="none" baseline="0" dirty="0">
                <a:solidFill>
                  <a:schemeClr val="bg1"/>
                </a:solidFill>
              </a:rPr>
              <a:t>- </a:t>
            </a:r>
            <a:r>
              <a:rPr lang="en-US" sz="6000" cap="none" baseline="0" dirty="0">
                <a:solidFill>
                  <a:schemeClr val="bg1"/>
                </a:solidFill>
              </a:rPr>
              <a:t>Compressor Performance Anomalies</a:t>
            </a:r>
          </a:p>
        </p:txBody>
      </p:sp>
      <p:sp>
        <p:nvSpPr>
          <p:cNvPr id="57" name="Rectangle 56">
            <a:extLst>
              <a:ext uri="{FF2B5EF4-FFF2-40B4-BE49-F238E27FC236}">
                <a16:creationId xmlns:a16="http://schemas.microsoft.com/office/drawing/2014/main" id="{FF72750B-8E93-4A4C-A56A-38BBA658366F}"/>
              </a:ext>
            </a:extLst>
          </p:cNvPr>
          <p:cNvSpPr/>
          <p:nvPr/>
        </p:nvSpPr>
        <p:spPr>
          <a:xfrm>
            <a:off x="-24064" y="22501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Arial Unicode MS"/>
              <a:cs typeface="+mn-cs"/>
            </a:endParaRPr>
          </a:p>
        </p:txBody>
      </p:sp>
      <p:sp>
        <p:nvSpPr>
          <p:cNvPr id="79" name="Oval 21">
            <a:extLst>
              <a:ext uri="{FF2B5EF4-FFF2-40B4-BE49-F238E27FC236}">
                <a16:creationId xmlns:a16="http://schemas.microsoft.com/office/drawing/2014/main" id="{103B7264-5C1B-794C-BCB3-CDA96B9A9A2A}"/>
              </a:ext>
            </a:extLst>
          </p:cNvPr>
          <p:cNvSpPr>
            <a:spLocks noChangeAspect="1"/>
          </p:cNvSpPr>
          <p:nvPr/>
        </p:nvSpPr>
        <p:spPr>
          <a:xfrm>
            <a:off x="1067580" y="6907655"/>
            <a:ext cx="589496" cy="59442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5402">
              <a:solidFill>
                <a:schemeClr val="bg1"/>
              </a:solidFill>
            </a:endParaRPr>
          </a:p>
        </p:txBody>
      </p:sp>
      <p:sp>
        <p:nvSpPr>
          <p:cNvPr id="80" name="Shape 4822">
            <a:extLst>
              <a:ext uri="{FF2B5EF4-FFF2-40B4-BE49-F238E27FC236}">
                <a16:creationId xmlns:a16="http://schemas.microsoft.com/office/drawing/2014/main" id="{9F23AE76-447F-7545-B0CD-A6A4F189D176}"/>
              </a:ext>
            </a:extLst>
          </p:cNvPr>
          <p:cNvSpPr>
            <a:spLocks/>
          </p:cNvSpPr>
          <p:nvPr/>
        </p:nvSpPr>
        <p:spPr bwMode="auto">
          <a:xfrm>
            <a:off x="1118967" y="5067462"/>
            <a:ext cx="486721" cy="574902"/>
          </a:xfrm>
          <a:custGeom>
            <a:avLst/>
            <a:gdLst>
              <a:gd name="T0" fmla="*/ 117004 w 120000"/>
              <a:gd name="T1" fmla="*/ 41647 h 120000"/>
              <a:gd name="T2" fmla="*/ 117004 w 120000"/>
              <a:gd name="T3" fmla="*/ 41647 h 120000"/>
              <a:gd name="T4" fmla="*/ 69084 w 120000"/>
              <a:gd name="T5" fmla="*/ 81647 h 120000"/>
              <a:gd name="T6" fmla="*/ 64891 w 120000"/>
              <a:gd name="T7" fmla="*/ 83294 h 120000"/>
              <a:gd name="T8" fmla="*/ 62096 w 120000"/>
              <a:gd name="T9" fmla="*/ 81647 h 120000"/>
              <a:gd name="T10" fmla="*/ 36539 w 120000"/>
              <a:gd name="T11" fmla="*/ 61647 h 120000"/>
              <a:gd name="T12" fmla="*/ 11181 w 120000"/>
              <a:gd name="T13" fmla="*/ 79764 h 120000"/>
              <a:gd name="T14" fmla="*/ 11181 w 120000"/>
              <a:gd name="T15" fmla="*/ 106352 h 120000"/>
              <a:gd name="T16" fmla="*/ 114209 w 120000"/>
              <a:gd name="T17" fmla="*/ 106352 h 120000"/>
              <a:gd name="T18" fmla="*/ 119800 w 120000"/>
              <a:gd name="T19" fmla="*/ 113176 h 120000"/>
              <a:gd name="T20" fmla="*/ 114209 w 120000"/>
              <a:gd name="T21" fmla="*/ 119764 h 120000"/>
              <a:gd name="T22" fmla="*/ 5590 w 120000"/>
              <a:gd name="T23" fmla="*/ 119764 h 120000"/>
              <a:gd name="T24" fmla="*/ 0 w 120000"/>
              <a:gd name="T25" fmla="*/ 113176 h 120000"/>
              <a:gd name="T26" fmla="*/ 0 w 120000"/>
              <a:gd name="T27" fmla="*/ 6588 h 120000"/>
              <a:gd name="T28" fmla="*/ 5590 w 120000"/>
              <a:gd name="T29" fmla="*/ 0 h 120000"/>
              <a:gd name="T30" fmla="*/ 11181 w 120000"/>
              <a:gd name="T31" fmla="*/ 6588 h 120000"/>
              <a:gd name="T32" fmla="*/ 11181 w 120000"/>
              <a:gd name="T33" fmla="*/ 64941 h 120000"/>
              <a:gd name="T34" fmla="*/ 33743 w 120000"/>
              <a:gd name="T35" fmla="*/ 48235 h 120000"/>
              <a:gd name="T36" fmla="*/ 36539 w 120000"/>
              <a:gd name="T37" fmla="*/ 46588 h 120000"/>
              <a:gd name="T38" fmla="*/ 40931 w 120000"/>
              <a:gd name="T39" fmla="*/ 48235 h 120000"/>
              <a:gd name="T40" fmla="*/ 64891 w 120000"/>
              <a:gd name="T41" fmla="*/ 68235 h 120000"/>
              <a:gd name="T42" fmla="*/ 111414 w 120000"/>
              <a:gd name="T43" fmla="*/ 29882 h 120000"/>
              <a:gd name="T44" fmla="*/ 114209 w 120000"/>
              <a:gd name="T45" fmla="*/ 29882 h 120000"/>
              <a:gd name="T46" fmla="*/ 119800 w 120000"/>
              <a:gd name="T47" fmla="*/ 36705 h 120000"/>
              <a:gd name="T48" fmla="*/ 117004 w 120000"/>
              <a:gd name="T49" fmla="*/ 41647 h 120000"/>
              <a:gd name="T50" fmla="*/ 0 w 120000"/>
              <a:gd name="T51" fmla="*/ 0 h 120000"/>
              <a:gd name="T52" fmla="*/ 120000 w 120000"/>
              <a:gd name="T53"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T50" t="T51" r="T52" b="T53"/>
            <a:pathLst>
              <a:path w="120000" h="120000" extrusionOk="0">
                <a:moveTo>
                  <a:pt x="117004" y="41647"/>
                </a:moveTo>
                <a:lnTo>
                  <a:pt x="117004" y="41647"/>
                </a:lnTo>
                <a:cubicBezTo>
                  <a:pt x="69084" y="81647"/>
                  <a:pt x="69084" y="81647"/>
                  <a:pt x="69084" y="81647"/>
                </a:cubicBezTo>
                <a:cubicBezTo>
                  <a:pt x="67687" y="81647"/>
                  <a:pt x="66289" y="83294"/>
                  <a:pt x="64891" y="83294"/>
                </a:cubicBezTo>
                <a:cubicBezTo>
                  <a:pt x="64891" y="83294"/>
                  <a:pt x="63494" y="81647"/>
                  <a:pt x="62096" y="81647"/>
                </a:cubicBezTo>
                <a:cubicBezTo>
                  <a:pt x="36539" y="61647"/>
                  <a:pt x="36539" y="61647"/>
                  <a:pt x="36539" y="61647"/>
                </a:cubicBezTo>
                <a:cubicBezTo>
                  <a:pt x="11181" y="79764"/>
                  <a:pt x="11181" y="79764"/>
                  <a:pt x="11181" y="79764"/>
                </a:cubicBezTo>
                <a:cubicBezTo>
                  <a:pt x="11181" y="106352"/>
                  <a:pt x="11181" y="106352"/>
                  <a:pt x="11181" y="106352"/>
                </a:cubicBezTo>
                <a:cubicBezTo>
                  <a:pt x="114209" y="106352"/>
                  <a:pt x="114209" y="106352"/>
                  <a:pt x="114209" y="106352"/>
                </a:cubicBezTo>
                <a:cubicBezTo>
                  <a:pt x="117004" y="106352"/>
                  <a:pt x="119800" y="109882"/>
                  <a:pt x="119800" y="113176"/>
                </a:cubicBezTo>
                <a:cubicBezTo>
                  <a:pt x="119800" y="118117"/>
                  <a:pt x="117004" y="119764"/>
                  <a:pt x="114209" y="119764"/>
                </a:cubicBezTo>
                <a:cubicBezTo>
                  <a:pt x="5590" y="119764"/>
                  <a:pt x="5590" y="119764"/>
                  <a:pt x="5590" y="119764"/>
                </a:cubicBezTo>
                <a:cubicBezTo>
                  <a:pt x="1397" y="119764"/>
                  <a:pt x="0" y="118117"/>
                  <a:pt x="0" y="113176"/>
                </a:cubicBezTo>
                <a:cubicBezTo>
                  <a:pt x="0" y="6588"/>
                  <a:pt x="0" y="6588"/>
                  <a:pt x="0" y="6588"/>
                </a:cubicBezTo>
                <a:cubicBezTo>
                  <a:pt x="0" y="3294"/>
                  <a:pt x="1397" y="0"/>
                  <a:pt x="5590" y="0"/>
                </a:cubicBezTo>
                <a:cubicBezTo>
                  <a:pt x="8386" y="0"/>
                  <a:pt x="11181" y="3294"/>
                  <a:pt x="11181" y="6588"/>
                </a:cubicBezTo>
                <a:cubicBezTo>
                  <a:pt x="11181" y="64941"/>
                  <a:pt x="11181" y="64941"/>
                  <a:pt x="11181" y="64941"/>
                </a:cubicBezTo>
                <a:cubicBezTo>
                  <a:pt x="33743" y="48235"/>
                  <a:pt x="33743" y="48235"/>
                  <a:pt x="33743" y="48235"/>
                </a:cubicBezTo>
                <a:cubicBezTo>
                  <a:pt x="35141" y="48235"/>
                  <a:pt x="36539" y="46588"/>
                  <a:pt x="36539" y="46588"/>
                </a:cubicBezTo>
                <a:cubicBezTo>
                  <a:pt x="38136" y="46588"/>
                  <a:pt x="39534" y="48235"/>
                  <a:pt x="40931" y="48235"/>
                </a:cubicBezTo>
                <a:cubicBezTo>
                  <a:pt x="64891" y="68235"/>
                  <a:pt x="64891" y="68235"/>
                  <a:pt x="64891" y="68235"/>
                </a:cubicBezTo>
                <a:cubicBezTo>
                  <a:pt x="111414" y="29882"/>
                  <a:pt x="111414" y="29882"/>
                  <a:pt x="111414" y="29882"/>
                </a:cubicBezTo>
                <a:cubicBezTo>
                  <a:pt x="111414" y="29882"/>
                  <a:pt x="112811" y="29882"/>
                  <a:pt x="114209" y="29882"/>
                </a:cubicBezTo>
                <a:cubicBezTo>
                  <a:pt x="117004" y="29882"/>
                  <a:pt x="119800" y="31529"/>
                  <a:pt x="119800" y="36705"/>
                </a:cubicBezTo>
                <a:cubicBezTo>
                  <a:pt x="119800" y="38352"/>
                  <a:pt x="118402" y="40000"/>
                  <a:pt x="117004" y="41647"/>
                </a:cubicBezTo>
              </a:path>
            </a:pathLst>
          </a:custGeom>
          <a:solidFill>
            <a:schemeClr val="bg1"/>
          </a:solidFill>
          <a:ln w="9525">
            <a:solidFill>
              <a:srgbClr val="000000"/>
            </a:solidFill>
            <a:round/>
            <a:headEnd/>
            <a:tailEnd/>
          </a:ln>
        </p:spPr>
        <p:txBody>
          <a:bodyPr lIns="91425" tIns="45700" rIns="91425" bIns="45700" anchor="ctr"/>
          <a:lstStyle/>
          <a:p>
            <a:endParaRPr lang="en-US">
              <a:solidFill>
                <a:schemeClr val="tx2"/>
              </a:solidFill>
            </a:endParaRPr>
          </a:p>
        </p:txBody>
      </p:sp>
      <p:grpSp>
        <p:nvGrpSpPr>
          <p:cNvPr id="82" name="Google Shape;11435;p77">
            <a:extLst>
              <a:ext uri="{FF2B5EF4-FFF2-40B4-BE49-F238E27FC236}">
                <a16:creationId xmlns:a16="http://schemas.microsoft.com/office/drawing/2014/main" id="{F82CF35A-E099-F842-9B0E-B4626A909BD7}"/>
              </a:ext>
            </a:extLst>
          </p:cNvPr>
          <p:cNvGrpSpPr/>
          <p:nvPr/>
        </p:nvGrpSpPr>
        <p:grpSpPr>
          <a:xfrm>
            <a:off x="976767" y="8682862"/>
            <a:ext cx="778126" cy="671634"/>
            <a:chOff x="2662884" y="1513044"/>
            <a:chExt cx="322914" cy="348543"/>
          </a:xfrm>
          <a:solidFill>
            <a:schemeClr val="bg1"/>
          </a:solidFill>
        </p:grpSpPr>
        <p:sp>
          <p:nvSpPr>
            <p:cNvPr id="83" name="Google Shape;11436;p77">
              <a:extLst>
                <a:ext uri="{FF2B5EF4-FFF2-40B4-BE49-F238E27FC236}">
                  <a16:creationId xmlns:a16="http://schemas.microsoft.com/office/drawing/2014/main" id="{062FC640-8467-594B-A76B-5DF0AC852DD2}"/>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noFill/>
            </a:ln>
          </p:spPr>
          <p:txBody>
            <a:bodyPr spcFirstLastPara="1" wrap="square" lIns="121900" tIns="121900" rIns="121900" bIns="121900" anchor="ctr" anchorCtr="0">
              <a:noAutofit/>
            </a:bodyPr>
            <a:lstStyle/>
            <a:p>
              <a:endParaRPr sz="2400"/>
            </a:p>
          </p:txBody>
        </p:sp>
        <p:sp>
          <p:nvSpPr>
            <p:cNvPr id="84" name="Google Shape;11437;p77">
              <a:extLst>
                <a:ext uri="{FF2B5EF4-FFF2-40B4-BE49-F238E27FC236}">
                  <a16:creationId xmlns:a16="http://schemas.microsoft.com/office/drawing/2014/main" id="{3508C0A8-AB04-D540-BD73-64F895720FC7}"/>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noFill/>
            </a:ln>
          </p:spPr>
          <p:txBody>
            <a:bodyPr spcFirstLastPara="1" wrap="square" lIns="121900" tIns="121900" rIns="121900" bIns="121900" anchor="ctr" anchorCtr="0">
              <a:noAutofit/>
            </a:bodyPr>
            <a:lstStyle/>
            <a:p>
              <a:endParaRPr sz="2400"/>
            </a:p>
          </p:txBody>
        </p:sp>
        <p:sp>
          <p:nvSpPr>
            <p:cNvPr id="85" name="Google Shape;11438;p77">
              <a:extLst>
                <a:ext uri="{FF2B5EF4-FFF2-40B4-BE49-F238E27FC236}">
                  <a16:creationId xmlns:a16="http://schemas.microsoft.com/office/drawing/2014/main" id="{5CF58E42-AE95-F140-A0CC-D14FB4F099BD}"/>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noFill/>
            </a:ln>
          </p:spPr>
          <p:txBody>
            <a:bodyPr spcFirstLastPara="1" wrap="square" lIns="121900" tIns="121900" rIns="121900" bIns="121900" anchor="ctr" anchorCtr="0">
              <a:noAutofit/>
            </a:bodyPr>
            <a:lstStyle/>
            <a:p>
              <a:endParaRPr sz="2400"/>
            </a:p>
          </p:txBody>
        </p:sp>
        <p:sp>
          <p:nvSpPr>
            <p:cNvPr id="86" name="Google Shape;11439;p77">
              <a:extLst>
                <a:ext uri="{FF2B5EF4-FFF2-40B4-BE49-F238E27FC236}">
                  <a16:creationId xmlns:a16="http://schemas.microsoft.com/office/drawing/2014/main" id="{4DFEA535-74DD-F440-972D-C1990526F2D3}"/>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noFill/>
            </a:ln>
          </p:spPr>
          <p:txBody>
            <a:bodyPr spcFirstLastPara="1" wrap="square" lIns="121900" tIns="121900" rIns="121900" bIns="121900" anchor="ctr" anchorCtr="0">
              <a:noAutofit/>
            </a:bodyPr>
            <a:lstStyle/>
            <a:p>
              <a:endParaRPr sz="2400"/>
            </a:p>
          </p:txBody>
        </p:sp>
        <p:sp>
          <p:nvSpPr>
            <p:cNvPr id="87" name="Google Shape;11440;p77">
              <a:extLst>
                <a:ext uri="{FF2B5EF4-FFF2-40B4-BE49-F238E27FC236}">
                  <a16:creationId xmlns:a16="http://schemas.microsoft.com/office/drawing/2014/main" id="{8D1ADA37-1CFB-A542-81CB-B053B2980687}"/>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noFill/>
            </a:ln>
          </p:spPr>
          <p:txBody>
            <a:bodyPr spcFirstLastPara="1" wrap="square" lIns="121900" tIns="121900" rIns="121900" bIns="121900" anchor="ctr" anchorCtr="0">
              <a:noAutofit/>
            </a:bodyPr>
            <a:lstStyle/>
            <a:p>
              <a:endParaRPr sz="2400"/>
            </a:p>
          </p:txBody>
        </p:sp>
        <p:sp>
          <p:nvSpPr>
            <p:cNvPr id="88" name="Google Shape;11441;p77">
              <a:extLst>
                <a:ext uri="{FF2B5EF4-FFF2-40B4-BE49-F238E27FC236}">
                  <a16:creationId xmlns:a16="http://schemas.microsoft.com/office/drawing/2014/main" id="{CF74600E-018D-2143-AC8B-4D018383F2B2}"/>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noFill/>
            </a:ln>
          </p:spPr>
          <p:txBody>
            <a:bodyPr spcFirstLastPara="1" wrap="square" lIns="121900" tIns="121900" rIns="121900" bIns="121900" anchor="ctr" anchorCtr="0">
              <a:noAutofit/>
            </a:bodyPr>
            <a:lstStyle/>
            <a:p>
              <a:endParaRPr sz="2400"/>
            </a:p>
          </p:txBody>
        </p:sp>
        <p:sp>
          <p:nvSpPr>
            <p:cNvPr id="89" name="Google Shape;11442;p77">
              <a:extLst>
                <a:ext uri="{FF2B5EF4-FFF2-40B4-BE49-F238E27FC236}">
                  <a16:creationId xmlns:a16="http://schemas.microsoft.com/office/drawing/2014/main" id="{A2A9779A-4631-5F42-BAF1-E97791C81E24}"/>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noFill/>
            </a:ln>
          </p:spPr>
          <p:txBody>
            <a:bodyPr spcFirstLastPara="1" wrap="square" lIns="121900" tIns="121900" rIns="121900" bIns="121900" anchor="ctr" anchorCtr="0">
              <a:noAutofit/>
            </a:bodyPr>
            <a:lstStyle/>
            <a:p>
              <a:endParaRPr sz="2400"/>
            </a:p>
          </p:txBody>
        </p:sp>
        <p:sp>
          <p:nvSpPr>
            <p:cNvPr id="90" name="Google Shape;11443;p77">
              <a:extLst>
                <a:ext uri="{FF2B5EF4-FFF2-40B4-BE49-F238E27FC236}">
                  <a16:creationId xmlns:a16="http://schemas.microsoft.com/office/drawing/2014/main" id="{A3D0C8B1-625D-7D4E-B420-660C4BAB2FEC}"/>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noFill/>
            </a:ln>
          </p:spPr>
          <p:txBody>
            <a:bodyPr spcFirstLastPara="1" wrap="square" lIns="121900" tIns="121900" rIns="121900" bIns="121900" anchor="ctr" anchorCtr="0">
              <a:noAutofit/>
            </a:bodyPr>
            <a:lstStyle/>
            <a:p>
              <a:endParaRPr sz="2400"/>
            </a:p>
          </p:txBody>
        </p:sp>
        <p:sp>
          <p:nvSpPr>
            <p:cNvPr id="91" name="Google Shape;11444;p77">
              <a:extLst>
                <a:ext uri="{FF2B5EF4-FFF2-40B4-BE49-F238E27FC236}">
                  <a16:creationId xmlns:a16="http://schemas.microsoft.com/office/drawing/2014/main" id="{C0080A66-589D-5A4A-8AAA-CED968A4584C}"/>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noFill/>
            </a:ln>
          </p:spPr>
          <p:txBody>
            <a:bodyPr spcFirstLastPara="1" wrap="square" lIns="121900" tIns="121900" rIns="121900" bIns="121900" anchor="ctr" anchorCtr="0">
              <a:noAutofit/>
            </a:bodyPr>
            <a:lstStyle/>
            <a:p>
              <a:endParaRPr sz="2400"/>
            </a:p>
          </p:txBody>
        </p:sp>
        <p:sp>
          <p:nvSpPr>
            <p:cNvPr id="92" name="Google Shape;11445;p77">
              <a:extLst>
                <a:ext uri="{FF2B5EF4-FFF2-40B4-BE49-F238E27FC236}">
                  <a16:creationId xmlns:a16="http://schemas.microsoft.com/office/drawing/2014/main" id="{9053E7C1-C70D-3140-B05A-7538E6AB8063}"/>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5" name="Group 104">
            <a:extLst>
              <a:ext uri="{FF2B5EF4-FFF2-40B4-BE49-F238E27FC236}">
                <a16:creationId xmlns:a16="http://schemas.microsoft.com/office/drawing/2014/main" id="{9C6EC19F-BABB-F543-BD7A-031E56C5623A}"/>
              </a:ext>
            </a:extLst>
          </p:cNvPr>
          <p:cNvGrpSpPr/>
          <p:nvPr/>
        </p:nvGrpSpPr>
        <p:grpSpPr>
          <a:xfrm>
            <a:off x="-24064" y="10433266"/>
            <a:ext cx="2289214" cy="1201488"/>
            <a:chOff x="651928" y="10781476"/>
            <a:chExt cx="2289214" cy="1201488"/>
          </a:xfrm>
        </p:grpSpPr>
        <p:sp>
          <p:nvSpPr>
            <p:cNvPr id="46" name="Oval 45">
              <a:extLst>
                <a:ext uri="{FF2B5EF4-FFF2-40B4-BE49-F238E27FC236}">
                  <a16:creationId xmlns:a16="http://schemas.microsoft.com/office/drawing/2014/main" id="{E3920E0A-36FF-4EFD-A5F7-58EB928A83E0}"/>
                </a:ext>
              </a:extLst>
            </p:cNvPr>
            <p:cNvSpPr/>
            <p:nvPr/>
          </p:nvSpPr>
          <p:spPr>
            <a:xfrm>
              <a:off x="1405693" y="10781476"/>
              <a:ext cx="1201488" cy="1201488"/>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solidFill>
                  <a:schemeClr val="bg1"/>
                </a:solidFill>
                <a:cs typeface="Arial" pitchFamily="34" charset="0"/>
              </a:endParaRPr>
            </a:p>
          </p:txBody>
        </p:sp>
        <p:pic>
          <p:nvPicPr>
            <p:cNvPr id="104" name="Picture 103" descr="A picture containing night sky&#10;&#10;Description automatically generated">
              <a:extLst>
                <a:ext uri="{FF2B5EF4-FFF2-40B4-BE49-F238E27FC236}">
                  <a16:creationId xmlns:a16="http://schemas.microsoft.com/office/drawing/2014/main" id="{BE76B037-8D60-BD4F-8EF4-A5EAEC0D8E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928" y="10870508"/>
              <a:ext cx="2289214" cy="1014538"/>
            </a:xfrm>
            <a:prstGeom prst="rect">
              <a:avLst/>
            </a:prstGeom>
          </p:spPr>
        </p:pic>
      </p:grpSp>
      <p:grpSp>
        <p:nvGrpSpPr>
          <p:cNvPr id="116" name="Group 115">
            <a:extLst>
              <a:ext uri="{FF2B5EF4-FFF2-40B4-BE49-F238E27FC236}">
                <a16:creationId xmlns:a16="http://schemas.microsoft.com/office/drawing/2014/main" id="{DFB17162-4C0D-3548-8B07-EDB88CD517BF}"/>
              </a:ext>
            </a:extLst>
          </p:cNvPr>
          <p:cNvGrpSpPr/>
          <p:nvPr/>
        </p:nvGrpSpPr>
        <p:grpSpPr>
          <a:xfrm>
            <a:off x="-14741" y="12454417"/>
            <a:ext cx="24599037" cy="1398545"/>
            <a:chOff x="-14741" y="12454417"/>
            <a:chExt cx="24599037" cy="1398545"/>
          </a:xfrm>
        </p:grpSpPr>
        <p:sp>
          <p:nvSpPr>
            <p:cNvPr id="117" name="Rectangle 116">
              <a:extLst>
                <a:ext uri="{FF2B5EF4-FFF2-40B4-BE49-F238E27FC236}">
                  <a16:creationId xmlns:a16="http://schemas.microsoft.com/office/drawing/2014/main" id="{AFE8B379-C36B-4240-991D-5DA99F3BB27B}"/>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118" name="Chevron 3">
              <a:extLst>
                <a:ext uri="{FF2B5EF4-FFF2-40B4-BE49-F238E27FC236}">
                  <a16:creationId xmlns:a16="http://schemas.microsoft.com/office/drawing/2014/main" id="{5D0995F5-4B8C-944B-BD45-8B4E1A0B2725}"/>
                </a:ext>
              </a:extLst>
            </p:cNvPr>
            <p:cNvSpPr/>
            <p:nvPr/>
          </p:nvSpPr>
          <p:spPr>
            <a:xfrm>
              <a:off x="1323664" y="12765557"/>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119" name="November">
              <a:extLst>
                <a:ext uri="{FF2B5EF4-FFF2-40B4-BE49-F238E27FC236}">
                  <a16:creationId xmlns:a16="http://schemas.microsoft.com/office/drawing/2014/main" id="{F4B3B331-E3FA-FD48-B962-3CDFD6E9A118}"/>
                </a:ext>
              </a:extLst>
            </p:cNvPr>
            <p:cNvSpPr txBox="1"/>
            <p:nvPr/>
          </p:nvSpPr>
          <p:spPr>
            <a:xfrm>
              <a:off x="1627232" y="12887385"/>
              <a:ext cx="4898674"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Data Preparation</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120" name="Chevron 3">
              <a:extLst>
                <a:ext uri="{FF2B5EF4-FFF2-40B4-BE49-F238E27FC236}">
                  <a16:creationId xmlns:a16="http://schemas.microsoft.com/office/drawing/2014/main" id="{C632D610-77F5-6B49-B5E8-746AD48D301A}"/>
                </a:ext>
              </a:extLst>
            </p:cNvPr>
            <p:cNvSpPr/>
            <p:nvPr/>
          </p:nvSpPr>
          <p:spPr>
            <a:xfrm>
              <a:off x="6733308" y="12789413"/>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121" name="Chevron 3">
              <a:extLst>
                <a:ext uri="{FF2B5EF4-FFF2-40B4-BE49-F238E27FC236}">
                  <a16:creationId xmlns:a16="http://schemas.microsoft.com/office/drawing/2014/main" id="{44DD5727-77A3-8148-A7A1-02E1EFF0A0BE}"/>
                </a:ext>
              </a:extLst>
            </p:cNvPr>
            <p:cNvSpPr/>
            <p:nvPr/>
          </p:nvSpPr>
          <p:spPr>
            <a:xfrm>
              <a:off x="12179694" y="12789411"/>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122" name="Chevron 3">
              <a:extLst>
                <a:ext uri="{FF2B5EF4-FFF2-40B4-BE49-F238E27FC236}">
                  <a16:creationId xmlns:a16="http://schemas.microsoft.com/office/drawing/2014/main" id="{68D464C6-C44D-7E44-8AB5-C623624504F3}"/>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123" name="November">
              <a:extLst>
                <a:ext uri="{FF2B5EF4-FFF2-40B4-BE49-F238E27FC236}">
                  <a16:creationId xmlns:a16="http://schemas.microsoft.com/office/drawing/2014/main" id="{8F8042C7-3013-C746-A260-AB905F8AA319}"/>
                </a:ext>
              </a:extLst>
            </p:cNvPr>
            <p:cNvSpPr txBox="1"/>
            <p:nvPr/>
          </p:nvSpPr>
          <p:spPr>
            <a:xfrm>
              <a:off x="7606992" y="12887384"/>
              <a:ext cx="3942642"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Descriptive Analysis</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124" name="November">
              <a:extLst>
                <a:ext uri="{FF2B5EF4-FFF2-40B4-BE49-F238E27FC236}">
                  <a16:creationId xmlns:a16="http://schemas.microsoft.com/office/drawing/2014/main" id="{C5C710C3-3F90-004F-99E0-77B874282D74}"/>
                </a:ext>
              </a:extLst>
            </p:cNvPr>
            <p:cNvSpPr txBox="1"/>
            <p:nvPr/>
          </p:nvSpPr>
          <p:spPr>
            <a:xfrm>
              <a:off x="18550303" y="12841663"/>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125" name="November">
              <a:extLst>
                <a:ext uri="{FF2B5EF4-FFF2-40B4-BE49-F238E27FC236}">
                  <a16:creationId xmlns:a16="http://schemas.microsoft.com/office/drawing/2014/main" id="{5D260C9B-28D0-764C-A96C-2B1C68D6A20D}"/>
                </a:ext>
              </a:extLst>
            </p:cNvPr>
            <p:cNvSpPr txBox="1"/>
            <p:nvPr/>
          </p:nvSpPr>
          <p:spPr>
            <a:xfrm>
              <a:off x="12625817" y="12879031"/>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Predictive Model</a:t>
              </a:r>
            </a:p>
          </p:txBody>
        </p:sp>
      </p:grpSp>
      <p:pic>
        <p:nvPicPr>
          <p:cNvPr id="65" name="Picture 64" descr="A picture containing night sky&#10;&#10;Description automatically generated">
            <a:extLst>
              <a:ext uri="{FF2B5EF4-FFF2-40B4-BE49-F238E27FC236}">
                <a16:creationId xmlns:a16="http://schemas.microsoft.com/office/drawing/2014/main" id="{1CDFBD0C-E5E1-184D-9F6E-D441A4594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6091" y="312521"/>
            <a:ext cx="4358205" cy="1931477"/>
          </a:xfrm>
          <a:prstGeom prst="rect">
            <a:avLst/>
          </a:prstGeom>
        </p:spPr>
      </p:pic>
      <p:sp>
        <p:nvSpPr>
          <p:cNvPr id="49" name="TextBox 48">
            <a:extLst>
              <a:ext uri="{FF2B5EF4-FFF2-40B4-BE49-F238E27FC236}">
                <a16:creationId xmlns:a16="http://schemas.microsoft.com/office/drawing/2014/main" id="{77AC457E-2C5D-4548-8C6D-99FB56C0953D}"/>
              </a:ext>
            </a:extLst>
          </p:cNvPr>
          <p:cNvSpPr txBox="1"/>
          <p:nvPr/>
        </p:nvSpPr>
        <p:spPr>
          <a:xfrm>
            <a:off x="23502597" y="12626134"/>
            <a:ext cx="310983"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lang="en-US" sz="3600" b="1" u="sng" dirty="0">
                <a:solidFill>
                  <a:schemeClr val="tx1"/>
                </a:solidFill>
                <a:latin typeface="+mn-lt"/>
              </a:rPr>
              <a:t>8</a:t>
            </a:r>
            <a:endParaRPr kumimoji="0" lang="en-US" sz="3600" b="1" i="0" u="sng" strike="noStrike" cap="none" spc="0" normalizeH="0" baseline="0" dirty="0">
              <a:ln>
                <a:noFill/>
              </a:ln>
              <a:solidFill>
                <a:schemeClr val="tx1"/>
              </a:solidFill>
              <a:effectLst/>
              <a:uFillTx/>
              <a:latin typeface="+mn-lt"/>
              <a:sym typeface="Montserrat Light"/>
            </a:endParaRPr>
          </a:p>
        </p:txBody>
      </p:sp>
    </p:spTree>
    <p:extLst>
      <p:ext uri="{BB962C8B-B14F-4D97-AF65-F5344CB8AC3E}">
        <p14:creationId xmlns:p14="http://schemas.microsoft.com/office/powerpoint/2010/main" val="119838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C2D0257-0B90-6E48-B1E6-076BFDF3FF26}"/>
              </a:ext>
            </a:extLst>
          </p:cNvPr>
          <p:cNvGrpSpPr/>
          <p:nvPr/>
        </p:nvGrpSpPr>
        <p:grpSpPr>
          <a:xfrm>
            <a:off x="-24064" y="-141297"/>
            <a:ext cx="24408064" cy="2481959"/>
            <a:chOff x="-24064" y="-141297"/>
            <a:chExt cx="24408064" cy="2481959"/>
          </a:xfrm>
        </p:grpSpPr>
        <p:sp>
          <p:nvSpPr>
            <p:cNvPr id="27" name="Rectangle 26">
              <a:extLst>
                <a:ext uri="{FF2B5EF4-FFF2-40B4-BE49-F238E27FC236}">
                  <a16:creationId xmlns:a16="http://schemas.microsoft.com/office/drawing/2014/main" id="{C1752DD5-139D-BB4C-B365-C231F0896D20}"/>
                </a:ext>
              </a:extLst>
            </p:cNvPr>
            <p:cNvSpPr/>
            <p:nvPr/>
          </p:nvSpPr>
          <p:spPr>
            <a:xfrm>
              <a:off x="-24064" y="-141297"/>
              <a:ext cx="24408064" cy="2481959"/>
            </a:xfrm>
            <a:prstGeom prst="rect">
              <a:avLst/>
            </a:prstGeom>
            <a:solidFill>
              <a:srgbClr val="D6D8DD">
                <a:alpha val="1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D8EB0B9-2B83-3A48-933C-78F54E91F504}"/>
                </a:ext>
              </a:extLst>
            </p:cNvPr>
            <p:cNvGrpSpPr/>
            <p:nvPr/>
          </p:nvGrpSpPr>
          <p:grpSpPr>
            <a:xfrm>
              <a:off x="-24064" y="580704"/>
              <a:ext cx="24408064" cy="1755819"/>
              <a:chOff x="-24064" y="580704"/>
              <a:chExt cx="24408064" cy="1755819"/>
            </a:xfrm>
          </p:grpSpPr>
          <p:sp>
            <p:nvSpPr>
              <p:cNvPr id="38" name="Timeline">
                <a:extLst>
                  <a:ext uri="{FF2B5EF4-FFF2-40B4-BE49-F238E27FC236}">
                    <a16:creationId xmlns:a16="http://schemas.microsoft.com/office/drawing/2014/main" id="{C3D03BF2-7CB0-0642-AA9C-49AC71AC2952}"/>
                  </a:ext>
                </a:extLst>
              </p:cNvPr>
              <p:cNvSpPr txBox="1"/>
              <p:nvPr/>
            </p:nvSpPr>
            <p:spPr>
              <a:xfrm>
                <a:off x="-24064" y="580704"/>
                <a:ext cx="24408064"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algn="ctr">
                  <a:lnSpc>
                    <a:spcPct val="100000"/>
                  </a:lnSpc>
                </a:pPr>
                <a:r>
                  <a:rPr lang="en-US" sz="8000" b="1" cap="none" baseline="0" dirty="0"/>
                  <a:t>Variable Aggregation &amp; Row Selection</a:t>
                </a:r>
              </a:p>
            </p:txBody>
          </p:sp>
          <p:grpSp>
            <p:nvGrpSpPr>
              <p:cNvPr id="39" name="Google Shape;10053;p76">
                <a:extLst>
                  <a:ext uri="{FF2B5EF4-FFF2-40B4-BE49-F238E27FC236}">
                    <a16:creationId xmlns:a16="http://schemas.microsoft.com/office/drawing/2014/main" id="{B9C70FF5-9351-F945-9CAE-AD03B10E66A1}"/>
                  </a:ext>
                </a:extLst>
              </p:cNvPr>
              <p:cNvGrpSpPr/>
              <p:nvPr/>
            </p:nvGrpSpPr>
            <p:grpSpPr>
              <a:xfrm rot="20628347">
                <a:off x="21977560" y="614845"/>
                <a:ext cx="2160153" cy="1539992"/>
                <a:chOff x="3988156" y="1568461"/>
                <a:chExt cx="349052" cy="230049"/>
              </a:xfrm>
              <a:solidFill>
                <a:schemeClr val="accent2">
                  <a:lumMod val="50000"/>
                </a:schemeClr>
              </a:solidFill>
            </p:grpSpPr>
            <p:sp>
              <p:nvSpPr>
                <p:cNvPr id="41" name="Google Shape;10054;p76">
                  <a:extLst>
                    <a:ext uri="{FF2B5EF4-FFF2-40B4-BE49-F238E27FC236}">
                      <a16:creationId xmlns:a16="http://schemas.microsoft.com/office/drawing/2014/main" id="{780D1AC2-667C-8F48-867C-5B58BE3CBF9F}"/>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121900" tIns="121900" rIns="121900" bIns="121900" anchor="ctr" anchorCtr="0">
                  <a:noAutofit/>
                </a:bodyPr>
                <a:lstStyle/>
                <a:p>
                  <a:endParaRPr sz="2400"/>
                </a:p>
              </p:txBody>
            </p:sp>
            <p:sp>
              <p:nvSpPr>
                <p:cNvPr id="42" name="Google Shape;10055;p76">
                  <a:extLst>
                    <a:ext uri="{FF2B5EF4-FFF2-40B4-BE49-F238E27FC236}">
                      <a16:creationId xmlns:a16="http://schemas.microsoft.com/office/drawing/2014/main" id="{4243A2D3-9043-8A4C-99AF-5F8FCE142AF6}"/>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10056;p76">
                  <a:extLst>
                    <a:ext uri="{FF2B5EF4-FFF2-40B4-BE49-F238E27FC236}">
                      <a16:creationId xmlns:a16="http://schemas.microsoft.com/office/drawing/2014/main" id="{01E84994-ADE4-A24B-9819-6589ECDE92B0}"/>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sp>
              <p:nvSpPr>
                <p:cNvPr id="47" name="Google Shape;10057;p76">
                  <a:extLst>
                    <a:ext uri="{FF2B5EF4-FFF2-40B4-BE49-F238E27FC236}">
                      <a16:creationId xmlns:a16="http://schemas.microsoft.com/office/drawing/2014/main" id="{0155B14A-A733-AC4C-A346-5168A41A245F}"/>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48" name="Google Shape;10058;p76">
                  <a:extLst>
                    <a:ext uri="{FF2B5EF4-FFF2-40B4-BE49-F238E27FC236}">
                      <a16:creationId xmlns:a16="http://schemas.microsoft.com/office/drawing/2014/main" id="{53F0A356-3317-EF40-A085-38548A5C6620}"/>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10059;p76">
                  <a:extLst>
                    <a:ext uri="{FF2B5EF4-FFF2-40B4-BE49-F238E27FC236}">
                      <a16:creationId xmlns:a16="http://schemas.microsoft.com/office/drawing/2014/main" id="{F13131ED-94CC-E74D-B4D1-98BAA5EADC67}"/>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121900" tIns="121900" rIns="121900" bIns="121900" anchor="ctr" anchorCtr="0">
                  <a:noAutofit/>
                </a:bodyPr>
                <a:lstStyle/>
                <a:p>
                  <a:endParaRPr sz="2400"/>
                </a:p>
              </p:txBody>
            </p:sp>
            <p:sp>
              <p:nvSpPr>
                <p:cNvPr id="60" name="Google Shape;10060;p76">
                  <a:extLst>
                    <a:ext uri="{FF2B5EF4-FFF2-40B4-BE49-F238E27FC236}">
                      <a16:creationId xmlns:a16="http://schemas.microsoft.com/office/drawing/2014/main" id="{6FF2EB14-DC11-7747-920C-3F78444BB9C4}"/>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0" name="Rectangle 39">
                <a:extLst>
                  <a:ext uri="{FF2B5EF4-FFF2-40B4-BE49-F238E27FC236}">
                    <a16:creationId xmlns:a16="http://schemas.microsoft.com/office/drawing/2014/main" id="{A7F8DA76-C349-9B48-979A-A6FADBAE0C4E}"/>
                  </a:ext>
                </a:extLst>
              </p:cNvPr>
              <p:cNvSpPr/>
              <p:nvPr/>
            </p:nvSpPr>
            <p:spPr>
              <a:xfrm>
                <a:off x="-24064" y="2199363"/>
                <a:ext cx="21579840" cy="1371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61" name="Group 60">
            <a:extLst>
              <a:ext uri="{FF2B5EF4-FFF2-40B4-BE49-F238E27FC236}">
                <a16:creationId xmlns:a16="http://schemas.microsoft.com/office/drawing/2014/main" id="{F854167E-2262-E547-83D2-A5509E37FEAE}"/>
              </a:ext>
            </a:extLst>
          </p:cNvPr>
          <p:cNvGrpSpPr/>
          <p:nvPr/>
        </p:nvGrpSpPr>
        <p:grpSpPr>
          <a:xfrm>
            <a:off x="-14741" y="12454417"/>
            <a:ext cx="24599037" cy="1398545"/>
            <a:chOff x="-14741" y="12454417"/>
            <a:chExt cx="24599037" cy="1398545"/>
          </a:xfrm>
        </p:grpSpPr>
        <p:sp>
          <p:nvSpPr>
            <p:cNvPr id="62" name="Rectangle 61">
              <a:extLst>
                <a:ext uri="{FF2B5EF4-FFF2-40B4-BE49-F238E27FC236}">
                  <a16:creationId xmlns:a16="http://schemas.microsoft.com/office/drawing/2014/main" id="{D32C86E1-2199-8747-8F49-1B1316051091}"/>
                </a:ext>
              </a:extLst>
            </p:cNvPr>
            <p:cNvSpPr/>
            <p:nvPr/>
          </p:nvSpPr>
          <p:spPr>
            <a:xfrm>
              <a:off x="-14741" y="12454417"/>
              <a:ext cx="24599037" cy="1398545"/>
            </a:xfrm>
            <a:prstGeom prst="rect">
              <a:avLst/>
            </a:prstGeom>
            <a:solidFill>
              <a:srgbClr val="313399"/>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Bold"/>
              </a:endParaRPr>
            </a:p>
          </p:txBody>
        </p:sp>
        <p:sp>
          <p:nvSpPr>
            <p:cNvPr id="63" name="Chevron 3">
              <a:extLst>
                <a:ext uri="{FF2B5EF4-FFF2-40B4-BE49-F238E27FC236}">
                  <a16:creationId xmlns:a16="http://schemas.microsoft.com/office/drawing/2014/main" id="{6B5C571E-0AE4-3840-86E6-9F2B0A0AC65C}"/>
                </a:ext>
              </a:extLst>
            </p:cNvPr>
            <p:cNvSpPr/>
            <p:nvPr/>
          </p:nvSpPr>
          <p:spPr>
            <a:xfrm>
              <a:off x="1323664" y="12765557"/>
              <a:ext cx="5409644" cy="826508"/>
            </a:xfrm>
            <a:prstGeom prst="chevron">
              <a:avLst>
                <a:gd name="adj" fmla="val 31257"/>
              </a:avLst>
            </a:prstGeom>
            <a:solidFill>
              <a:srgbClr val="B4B6BA"/>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Bold"/>
              </a:endParaRPr>
            </a:p>
          </p:txBody>
        </p:sp>
        <p:sp>
          <p:nvSpPr>
            <p:cNvPr id="64" name="November">
              <a:extLst>
                <a:ext uri="{FF2B5EF4-FFF2-40B4-BE49-F238E27FC236}">
                  <a16:creationId xmlns:a16="http://schemas.microsoft.com/office/drawing/2014/main" id="{12899131-8437-5845-9802-9CB1ED6C15AF}"/>
                </a:ext>
              </a:extLst>
            </p:cNvPr>
            <p:cNvSpPr txBox="1"/>
            <p:nvPr/>
          </p:nvSpPr>
          <p:spPr>
            <a:xfrm>
              <a:off x="1627232" y="12887385"/>
              <a:ext cx="4898674"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Montserrat Bold"/>
                  <a:sym typeface="Montserrat Bold"/>
                </a:rPr>
                <a:t>Data Preparation</a:t>
              </a:r>
              <a:endParaRPr kumimoji="0" sz="3200" b="1" i="0" u="none" strike="noStrike" kern="0" cap="none" spc="0" normalizeH="0" baseline="0" noProof="0" dirty="0">
                <a:ln>
                  <a:noFill/>
                </a:ln>
                <a:solidFill>
                  <a:srgbClr val="000000"/>
                </a:solidFill>
                <a:effectLst/>
                <a:uLnTx/>
                <a:uFillTx/>
                <a:latin typeface="Montserrat Bold"/>
                <a:sym typeface="Montserrat Bold"/>
              </a:endParaRPr>
            </a:p>
          </p:txBody>
        </p:sp>
        <p:sp>
          <p:nvSpPr>
            <p:cNvPr id="65" name="Chevron 3">
              <a:extLst>
                <a:ext uri="{FF2B5EF4-FFF2-40B4-BE49-F238E27FC236}">
                  <a16:creationId xmlns:a16="http://schemas.microsoft.com/office/drawing/2014/main" id="{8BB462C8-81E6-C14F-8F06-DD1A35CC1D29}"/>
                </a:ext>
              </a:extLst>
            </p:cNvPr>
            <p:cNvSpPr/>
            <p:nvPr/>
          </p:nvSpPr>
          <p:spPr>
            <a:xfrm>
              <a:off x="6733308" y="12789413"/>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FF0EF">
                    <a:lumMod val="90000"/>
                  </a:srgbClr>
                </a:solidFill>
                <a:effectLst/>
                <a:uLnTx/>
                <a:uFillTx/>
                <a:latin typeface="Montserrat-Bold"/>
              </a:endParaRPr>
            </a:p>
          </p:txBody>
        </p:sp>
        <p:sp>
          <p:nvSpPr>
            <p:cNvPr id="66" name="Chevron 3">
              <a:extLst>
                <a:ext uri="{FF2B5EF4-FFF2-40B4-BE49-F238E27FC236}">
                  <a16:creationId xmlns:a16="http://schemas.microsoft.com/office/drawing/2014/main" id="{3FAB9EA4-2691-2945-9A4B-A63B2D27322E}"/>
                </a:ext>
              </a:extLst>
            </p:cNvPr>
            <p:cNvSpPr/>
            <p:nvPr/>
          </p:nvSpPr>
          <p:spPr>
            <a:xfrm>
              <a:off x="12179694" y="12789411"/>
              <a:ext cx="5336157"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67" name="Chevron 3">
              <a:extLst>
                <a:ext uri="{FF2B5EF4-FFF2-40B4-BE49-F238E27FC236}">
                  <a16:creationId xmlns:a16="http://schemas.microsoft.com/office/drawing/2014/main" id="{8F3FA362-AC6D-F24B-804D-E526E8424498}"/>
                </a:ext>
              </a:extLst>
            </p:cNvPr>
            <p:cNvSpPr/>
            <p:nvPr/>
          </p:nvSpPr>
          <p:spPr>
            <a:xfrm>
              <a:off x="17515851" y="12789411"/>
              <a:ext cx="5409644" cy="826508"/>
            </a:xfrm>
            <a:prstGeom prst="chevron">
              <a:avLst>
                <a:gd name="adj" fmla="val 31257"/>
              </a:avLst>
            </a:prstGeom>
            <a:solidFill>
              <a:srgbClr val="EFF0E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FF0EF">
                    <a:lumMod val="90000"/>
                  </a:srgbClr>
                </a:solidFill>
                <a:effectLst/>
                <a:uLnTx/>
                <a:uFillTx/>
                <a:latin typeface="Montserrat-Bold"/>
              </a:endParaRPr>
            </a:p>
          </p:txBody>
        </p:sp>
        <p:sp>
          <p:nvSpPr>
            <p:cNvPr id="68" name="November">
              <a:extLst>
                <a:ext uri="{FF2B5EF4-FFF2-40B4-BE49-F238E27FC236}">
                  <a16:creationId xmlns:a16="http://schemas.microsoft.com/office/drawing/2014/main" id="{4BE012A9-363C-984A-9033-0FB830E66C0F}"/>
                </a:ext>
              </a:extLst>
            </p:cNvPr>
            <p:cNvSpPr txBox="1"/>
            <p:nvPr/>
          </p:nvSpPr>
          <p:spPr>
            <a:xfrm>
              <a:off x="7606992" y="12887384"/>
              <a:ext cx="3942642"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Descriptive Analysis</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69" name="November">
              <a:extLst>
                <a:ext uri="{FF2B5EF4-FFF2-40B4-BE49-F238E27FC236}">
                  <a16:creationId xmlns:a16="http://schemas.microsoft.com/office/drawing/2014/main" id="{D2E7E9E8-F612-3946-A3DA-E5192E59C814}"/>
                </a:ext>
              </a:extLst>
            </p:cNvPr>
            <p:cNvSpPr txBox="1"/>
            <p:nvPr/>
          </p:nvSpPr>
          <p:spPr>
            <a:xfrm>
              <a:off x="18550303" y="12841663"/>
              <a:ext cx="3578177" cy="654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Recommendation</a:t>
              </a:r>
              <a:endParaRPr kumimoji="0" sz="3200" b="0" i="0" u="none" strike="noStrike" kern="0" cap="none" spc="0" normalizeH="0" baseline="0" noProof="0" dirty="0">
                <a:ln>
                  <a:noFill/>
                </a:ln>
                <a:solidFill>
                  <a:srgbClr val="7E8089">
                    <a:lumMod val="75000"/>
                  </a:srgbClr>
                </a:solidFill>
                <a:effectLst/>
                <a:uLnTx/>
                <a:uFillTx/>
                <a:latin typeface="Montserrat Bold"/>
                <a:sym typeface="Montserrat Bold"/>
              </a:endParaRPr>
            </a:p>
          </p:txBody>
        </p:sp>
        <p:sp>
          <p:nvSpPr>
            <p:cNvPr id="70" name="November">
              <a:extLst>
                <a:ext uri="{FF2B5EF4-FFF2-40B4-BE49-F238E27FC236}">
                  <a16:creationId xmlns:a16="http://schemas.microsoft.com/office/drawing/2014/main" id="{C93F3F1F-F4D5-1042-A3E5-524D0DDFD6D8}"/>
                </a:ext>
              </a:extLst>
            </p:cNvPr>
            <p:cNvSpPr txBox="1"/>
            <p:nvPr/>
          </p:nvSpPr>
          <p:spPr>
            <a:xfrm>
              <a:off x="12625817" y="12879031"/>
              <a:ext cx="444391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E8089">
                      <a:lumMod val="75000"/>
                    </a:srgbClr>
                  </a:solidFill>
                  <a:effectLst/>
                  <a:uLnTx/>
                  <a:uFillTx/>
                  <a:latin typeface="Montserrat Bold"/>
                  <a:sym typeface="Montserrat Bold"/>
                </a:rPr>
                <a:t>Predictive Model</a:t>
              </a:r>
            </a:p>
          </p:txBody>
        </p:sp>
      </p:grpSp>
      <p:grpSp>
        <p:nvGrpSpPr>
          <p:cNvPr id="8" name="Group 7">
            <a:extLst>
              <a:ext uri="{FF2B5EF4-FFF2-40B4-BE49-F238E27FC236}">
                <a16:creationId xmlns:a16="http://schemas.microsoft.com/office/drawing/2014/main" id="{A104D76C-13C0-9C4B-92C3-BDEC8EE14886}"/>
              </a:ext>
            </a:extLst>
          </p:cNvPr>
          <p:cNvGrpSpPr/>
          <p:nvPr/>
        </p:nvGrpSpPr>
        <p:grpSpPr>
          <a:xfrm>
            <a:off x="1719085" y="7938777"/>
            <a:ext cx="20496457" cy="3712949"/>
            <a:chOff x="2498419" y="7895128"/>
            <a:chExt cx="20496457" cy="3712949"/>
          </a:xfrm>
        </p:grpSpPr>
        <p:sp>
          <p:nvSpPr>
            <p:cNvPr id="81" name="Rectangle 80">
              <a:extLst>
                <a:ext uri="{FF2B5EF4-FFF2-40B4-BE49-F238E27FC236}">
                  <a16:creationId xmlns:a16="http://schemas.microsoft.com/office/drawing/2014/main" id="{8BF5F362-F10D-A647-93FD-962D15C720D6}"/>
                </a:ext>
              </a:extLst>
            </p:cNvPr>
            <p:cNvSpPr/>
            <p:nvPr/>
          </p:nvSpPr>
          <p:spPr>
            <a:xfrm>
              <a:off x="4651385" y="8275249"/>
              <a:ext cx="18343491" cy="2994660"/>
            </a:xfrm>
            <a:prstGeom prst="rect">
              <a:avLst/>
            </a:prstGeom>
            <a:gradFill flip="none" rotWithShape="1">
              <a:gsLst>
                <a:gs pos="60000">
                  <a:schemeClr val="accent6">
                    <a:lumMod val="5000"/>
                    <a:lumOff val="95000"/>
                  </a:schemeClr>
                </a:gs>
                <a:gs pos="91000">
                  <a:schemeClr val="accent6">
                    <a:lumMod val="45000"/>
                    <a:lumOff val="55000"/>
                  </a:schemeClr>
                </a:gs>
                <a:gs pos="84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Google Shape;1076;p28">
              <a:extLst>
                <a:ext uri="{FF2B5EF4-FFF2-40B4-BE49-F238E27FC236}">
                  <a16:creationId xmlns:a16="http://schemas.microsoft.com/office/drawing/2014/main" id="{8BF754DE-55A0-474D-8375-C5E612E7DC7C}"/>
                </a:ext>
              </a:extLst>
            </p:cNvPr>
            <p:cNvSpPr/>
            <p:nvPr/>
          </p:nvSpPr>
          <p:spPr>
            <a:xfrm rot="10800000">
              <a:off x="2498419" y="7895128"/>
              <a:ext cx="3679930" cy="3712949"/>
            </a:xfrm>
            <a:custGeom>
              <a:avLst/>
              <a:gdLst/>
              <a:ahLst/>
              <a:cxnLst/>
              <a:rect l="l" t="t" r="r" b="b"/>
              <a:pathLst>
                <a:path w="498" h="470" extrusionOk="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6" name="TextBox 5">
              <a:extLst>
                <a:ext uri="{FF2B5EF4-FFF2-40B4-BE49-F238E27FC236}">
                  <a16:creationId xmlns:a16="http://schemas.microsoft.com/office/drawing/2014/main" id="{D0EE63D2-2334-084F-91A9-CD7A06DE7793}"/>
                </a:ext>
              </a:extLst>
            </p:cNvPr>
            <p:cNvSpPr txBox="1"/>
            <p:nvPr/>
          </p:nvSpPr>
          <p:spPr>
            <a:xfrm>
              <a:off x="7009627" y="8745925"/>
              <a:ext cx="15493024" cy="207749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lvl="0" hangingPunct="1">
                <a:lnSpc>
                  <a:spcPct val="100000"/>
                </a:lnSpc>
              </a:pPr>
              <a:r>
                <a:rPr lang="en-US" sz="3000" b="1" dirty="0">
                  <a:solidFill>
                    <a:srgbClr val="000000"/>
                  </a:solidFill>
                </a:rPr>
                <a:t>Row Selection</a:t>
              </a:r>
            </a:p>
            <a:p>
              <a:pPr lvl="0" hangingPunct="1">
                <a:lnSpc>
                  <a:spcPct val="100000"/>
                </a:lnSpc>
              </a:pPr>
              <a:endParaRPr lang="en-US" sz="1000" b="1" dirty="0">
                <a:solidFill>
                  <a:srgbClr val="000000"/>
                </a:solidFill>
              </a:endParaRPr>
            </a:p>
            <a:p>
              <a:pPr marL="571500" lvl="0" indent="-571500" hangingPunct="1">
                <a:lnSpc>
                  <a:spcPct val="100000"/>
                </a:lnSpc>
                <a:buFont typeface="Arial" panose="020B0604020202020204" pitchFamily="34" charset="0"/>
                <a:buChar char="•"/>
              </a:pPr>
              <a:r>
                <a:rPr lang="en-US" sz="3000" dirty="0">
                  <a:solidFill>
                    <a:srgbClr val="000000"/>
                  </a:solidFill>
                </a:rPr>
                <a:t>Only records with container logged information are selected</a:t>
              </a:r>
            </a:p>
            <a:p>
              <a:pPr marL="571500" lvl="0" indent="-571500" hangingPunct="1">
                <a:lnSpc>
                  <a:spcPct val="100000"/>
                </a:lnSpc>
                <a:buFont typeface="Arial" panose="020B0604020202020204" pitchFamily="34" charset="0"/>
                <a:buChar char="•"/>
              </a:pPr>
              <a:r>
                <a:rPr lang="en-US" sz="3000" dirty="0">
                  <a:solidFill>
                    <a:srgbClr val="000000"/>
                  </a:solidFill>
                </a:rPr>
                <a:t>Only shipments with operational log time duration larger than 8 hours are chosen to avoid </a:t>
              </a:r>
              <a:br>
                <a:rPr lang="en-US" sz="3000" dirty="0">
                  <a:solidFill>
                    <a:srgbClr val="000000"/>
                  </a:solidFill>
                </a:rPr>
              </a:br>
              <a:r>
                <a:rPr lang="en-US" sz="3000" dirty="0">
                  <a:solidFill>
                    <a:srgbClr val="000000"/>
                  </a:solidFill>
                </a:rPr>
                <a:t>average inside temperature values being over influenced by container’s preconditioning period</a:t>
              </a:r>
            </a:p>
          </p:txBody>
        </p:sp>
      </p:grpSp>
      <p:grpSp>
        <p:nvGrpSpPr>
          <p:cNvPr id="7" name="Group 6">
            <a:extLst>
              <a:ext uri="{FF2B5EF4-FFF2-40B4-BE49-F238E27FC236}">
                <a16:creationId xmlns:a16="http://schemas.microsoft.com/office/drawing/2014/main" id="{E3B1BAB0-95B2-6046-8956-5CA5812B86A9}"/>
              </a:ext>
            </a:extLst>
          </p:cNvPr>
          <p:cNvGrpSpPr/>
          <p:nvPr/>
        </p:nvGrpSpPr>
        <p:grpSpPr>
          <a:xfrm>
            <a:off x="1662560" y="3275408"/>
            <a:ext cx="20552983" cy="3712949"/>
            <a:chOff x="2441894" y="3231759"/>
            <a:chExt cx="20552983" cy="3712949"/>
          </a:xfrm>
        </p:grpSpPr>
        <p:sp>
          <p:nvSpPr>
            <p:cNvPr id="80" name="Rectangle 79">
              <a:extLst>
                <a:ext uri="{FF2B5EF4-FFF2-40B4-BE49-F238E27FC236}">
                  <a16:creationId xmlns:a16="http://schemas.microsoft.com/office/drawing/2014/main" id="{44440F1F-F726-0B42-BBD3-6B4D7036C65B}"/>
                </a:ext>
              </a:extLst>
            </p:cNvPr>
            <p:cNvSpPr/>
            <p:nvPr/>
          </p:nvSpPr>
          <p:spPr>
            <a:xfrm>
              <a:off x="4594861" y="3611880"/>
              <a:ext cx="18400016" cy="2994660"/>
            </a:xfrm>
            <a:prstGeom prst="rect">
              <a:avLst/>
            </a:prstGeom>
            <a:gradFill flip="none" rotWithShape="1">
              <a:gsLst>
                <a:gs pos="60000">
                  <a:schemeClr val="accent6">
                    <a:lumMod val="5000"/>
                    <a:lumOff val="95000"/>
                  </a:schemeClr>
                </a:gs>
                <a:gs pos="91000">
                  <a:schemeClr val="accent6">
                    <a:lumMod val="45000"/>
                    <a:lumOff val="55000"/>
                  </a:schemeClr>
                </a:gs>
                <a:gs pos="84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5AAE4AD-470F-A94F-B742-C2DF1BA48A97}"/>
                </a:ext>
              </a:extLst>
            </p:cNvPr>
            <p:cNvSpPr txBox="1"/>
            <p:nvPr/>
          </p:nvSpPr>
          <p:spPr>
            <a:xfrm>
              <a:off x="7009627" y="3860205"/>
              <a:ext cx="9073914" cy="2456057"/>
            </a:xfrm>
            <a:prstGeom prst="rect">
              <a:avLst/>
            </a:prstGeom>
            <a:noFill/>
          </p:spPr>
          <p:txBody>
            <a:bodyPr wrap="square" rtlCol="0">
              <a:spAutoFit/>
            </a:bodyPr>
            <a:lstStyle/>
            <a:p>
              <a:pPr algn="l"/>
              <a:r>
                <a:rPr lang="en-US" altLang="ko-KR" sz="3000" b="1" dirty="0">
                  <a:solidFill>
                    <a:schemeClr val="bg1"/>
                  </a:solidFill>
                  <a:cs typeface="Arial" pitchFamily="34" charset="0"/>
                </a:rPr>
                <a:t>Variable Aggregation</a:t>
              </a:r>
            </a:p>
            <a:p>
              <a:pPr algn="l"/>
              <a:endParaRPr lang="en-US" altLang="ko-KR" sz="1000" b="1" dirty="0">
                <a:solidFill>
                  <a:schemeClr val="bg1"/>
                </a:solidFill>
                <a:cs typeface="Arial" pitchFamily="34" charset="0"/>
              </a:endParaRPr>
            </a:p>
            <a:p>
              <a:pPr marL="457200" indent="-457200" algn="l">
                <a:buFont typeface="Arial" panose="020B0604020202020204" pitchFamily="34" charset="0"/>
                <a:buChar char="•"/>
              </a:pPr>
              <a:r>
                <a:rPr lang="en-US" altLang="ko-KR" sz="3000" dirty="0">
                  <a:solidFill>
                    <a:schemeClr val="bg1"/>
                  </a:solidFill>
                  <a:cs typeface="Arial" pitchFamily="34" charset="0"/>
                </a:rPr>
                <a:t>Out of Design Temperature Exposure Duration (ODTD)</a:t>
              </a:r>
            </a:p>
            <a:p>
              <a:pPr marL="457200" indent="-457200" algn="l">
                <a:buFont typeface="Arial" panose="020B0604020202020204" pitchFamily="34" charset="0"/>
                <a:buChar char="•"/>
              </a:pPr>
              <a:r>
                <a:rPr lang="en-US" altLang="ko-KR" sz="3000" dirty="0">
                  <a:solidFill>
                    <a:schemeClr val="bg1"/>
                  </a:solidFill>
                  <a:cs typeface="Arial" pitchFamily="34" charset="0"/>
                </a:rPr>
                <a:t>Average Weighted Ambient Temperature (AWAT)</a:t>
              </a:r>
            </a:p>
            <a:p>
              <a:pPr marL="457200" indent="-457200" algn="l">
                <a:buFont typeface="Arial" panose="020B0604020202020204" pitchFamily="34" charset="0"/>
                <a:buChar char="•"/>
              </a:pPr>
              <a:r>
                <a:rPr lang="en-US" altLang="ko-KR" sz="3000" dirty="0">
                  <a:solidFill>
                    <a:schemeClr val="bg1"/>
                  </a:solidFill>
                  <a:cs typeface="Arial" pitchFamily="34" charset="0"/>
                </a:rPr>
                <a:t>Delta (AWAT - Set Temperature)</a:t>
              </a:r>
            </a:p>
          </p:txBody>
        </p:sp>
        <p:sp>
          <p:nvSpPr>
            <p:cNvPr id="79" name="Google Shape;1076;p28">
              <a:extLst>
                <a:ext uri="{FF2B5EF4-FFF2-40B4-BE49-F238E27FC236}">
                  <a16:creationId xmlns:a16="http://schemas.microsoft.com/office/drawing/2014/main" id="{B38FF0F0-3B60-E648-B9BF-AE9A3B7C71AD}"/>
                </a:ext>
              </a:extLst>
            </p:cNvPr>
            <p:cNvSpPr/>
            <p:nvPr/>
          </p:nvSpPr>
          <p:spPr>
            <a:xfrm rot="10800000">
              <a:off x="2441894" y="3231759"/>
              <a:ext cx="3679930" cy="3712949"/>
            </a:xfrm>
            <a:custGeom>
              <a:avLst/>
              <a:gdLst/>
              <a:ahLst/>
              <a:cxnLst/>
              <a:rect l="l" t="t" r="r" b="b"/>
              <a:pathLst>
                <a:path w="498" h="470" extrusionOk="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grpSp>
      <p:sp>
        <p:nvSpPr>
          <p:cNvPr id="33" name="TextBox 32">
            <a:extLst>
              <a:ext uri="{FF2B5EF4-FFF2-40B4-BE49-F238E27FC236}">
                <a16:creationId xmlns:a16="http://schemas.microsoft.com/office/drawing/2014/main" id="{5BF63955-B4CB-1844-BC1F-6063FFB72C8F}"/>
              </a:ext>
            </a:extLst>
          </p:cNvPr>
          <p:cNvSpPr txBox="1"/>
          <p:nvPr/>
        </p:nvSpPr>
        <p:spPr>
          <a:xfrm>
            <a:off x="23502597" y="12626134"/>
            <a:ext cx="310983" cy="7417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20000"/>
              </a:lnSpc>
              <a:spcBef>
                <a:spcPts val="0"/>
              </a:spcBef>
              <a:spcAft>
                <a:spcPts val="0"/>
              </a:spcAft>
              <a:buClrTx/>
              <a:buSzTx/>
              <a:buFontTx/>
              <a:buNone/>
              <a:tabLst/>
            </a:pPr>
            <a:r>
              <a:rPr kumimoji="0" lang="en-US" sz="3600" b="1" i="0" u="sng" strike="noStrike" cap="none" spc="0" normalizeH="0" baseline="0" dirty="0">
                <a:ln>
                  <a:noFill/>
                </a:ln>
                <a:solidFill>
                  <a:schemeClr val="tx1"/>
                </a:solidFill>
                <a:effectLst/>
                <a:uFillTx/>
                <a:latin typeface="+mn-lt"/>
                <a:sym typeface="Montserrat Light"/>
              </a:rPr>
              <a:t>9</a:t>
            </a:r>
          </a:p>
        </p:txBody>
      </p:sp>
    </p:spTree>
    <p:extLst>
      <p:ext uri="{BB962C8B-B14F-4D97-AF65-F5344CB8AC3E}">
        <p14:creationId xmlns:p14="http://schemas.microsoft.com/office/powerpoint/2010/main" val="389866086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8">
      <a:dk1>
        <a:srgbClr val="000000"/>
      </a:dk1>
      <a:lt1>
        <a:srgbClr val="FFFFFF"/>
      </a:lt1>
      <a:dk2>
        <a:srgbClr val="7E8089"/>
      </a:dk2>
      <a:lt2>
        <a:srgbClr val="EFF0EF"/>
      </a:lt2>
      <a:accent1>
        <a:srgbClr val="D2D1F7"/>
      </a:accent1>
      <a:accent2>
        <a:srgbClr val="AABECF"/>
      </a:accent2>
      <a:accent3>
        <a:srgbClr val="A7CFFF"/>
      </a:accent3>
      <a:accent4>
        <a:srgbClr val="2D5CD1"/>
      </a:accent4>
      <a:accent5>
        <a:srgbClr val="577EA3"/>
      </a:accent5>
      <a:accent6>
        <a:srgbClr val="B3B6BA"/>
      </a:accent6>
      <a:hlink>
        <a:srgbClr val="7E8089"/>
      </a:hlink>
      <a:folHlink>
        <a:srgbClr val="93969C"/>
      </a:folHlink>
    </a:clrScheme>
    <a:fontScheme name="White">
      <a:majorFont>
        <a:latin typeface="Montserrat-Bold"/>
        <a:ea typeface="Montserrat-Bold"/>
        <a:cs typeface="Montserrat-Bold"/>
      </a:majorFont>
      <a:minorFont>
        <a:latin typeface="Montserrat-Bold"/>
        <a:ea typeface="Montserrat-Bold"/>
        <a:cs typeface="Montserrat-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12700" dist="12700" dir="54000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w="3175" cap="flat">
          <a:solidFill>
            <a:schemeClr val="tx1"/>
          </a:solid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dirty="0">
            <a:ln>
              <a:noFill/>
            </a:ln>
            <a:solidFill>
              <a:srgbClr val="FFFFFF"/>
            </a:solidFill>
            <a:effectLst/>
            <a:uFillTx/>
            <a:latin typeface="Helvetica Light"/>
            <a:ea typeface="Helvetica Light"/>
            <a:cs typeface="Helvetica Light"/>
            <a:sym typeface="Helvetica Light"/>
          </a:defRPr>
        </a:def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none" lIns="38100" tIns="38100" rIns="38100" bIns="38100" numCol="1" spcCol="38100" rtlCol="0" anchor="ctr">
        <a:spAutoFit/>
      </a:bodyPr>
      <a:lstStyle>
        <a:defPPr marL="0" marR="0" indent="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smtClean="0">
            <a:ln>
              <a:noFill/>
            </a:ln>
            <a:solidFill>
              <a:schemeClr val="bg1"/>
            </a:solidFill>
            <a:effectLst/>
            <a:uFillTx/>
            <a:latin typeface="+mn-lt"/>
            <a:sym typeface="Montserrat Light"/>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Bold"/>
        <a:ea typeface="Montserrat-Bold"/>
        <a:cs typeface="Montserrat-Bold"/>
      </a:majorFont>
      <a:minorFont>
        <a:latin typeface="Montserrat-Bold"/>
        <a:ea typeface="Montserrat-Bold"/>
        <a:cs typeface="Montserrat-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12700" dist="12700" dir="54000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20000"/>
          </a:lnSpc>
          <a:spcBef>
            <a:spcPts val="0"/>
          </a:spcBef>
          <a:spcAft>
            <a:spcPts val="0"/>
          </a:spcAft>
          <a:buClrTx/>
          <a:buSzTx/>
          <a:buFontTx/>
          <a:buNone/>
          <a:tabLst/>
          <a:defRPr kumimoji="0" sz="2400" b="0" i="0" u="none" strike="noStrike" cap="none" spc="0" normalizeH="0" baseline="0">
            <a:ln>
              <a:noFill/>
            </a:ln>
            <a:solidFill>
              <a:srgbClr val="868A8D"/>
            </a:solidFill>
            <a:effectLst/>
            <a:uFillTx/>
            <a:latin typeface="Montserrat Light"/>
            <a:ea typeface="Montserrat Light"/>
            <a:cs typeface="Montserrat Light"/>
            <a:sym typeface="Montserrat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12626</TotalTime>
  <Words>3026</Words>
  <Application>Microsoft Office PowerPoint</Application>
  <PresentationFormat>Custom</PresentationFormat>
  <Paragraphs>710</Paragraphs>
  <Slides>55</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55</vt:i4>
      </vt:variant>
    </vt:vector>
  </HeadingPairs>
  <TitlesOfParts>
    <vt:vector size="70" baseType="lpstr">
      <vt:lpstr>Helvetica Light</vt:lpstr>
      <vt:lpstr>Helvetica Neue</vt:lpstr>
      <vt:lpstr>Lato Light</vt:lpstr>
      <vt:lpstr>Montserrat Bold</vt:lpstr>
      <vt:lpstr>Montserrat Light</vt:lpstr>
      <vt:lpstr>Montserrat-Bold</vt:lpstr>
      <vt:lpstr>Montserrat-Regular</vt:lpstr>
      <vt:lpstr>Playfair Display</vt:lpstr>
      <vt:lpstr>Arial</vt:lpstr>
      <vt:lpstr>Arial Black</vt:lpstr>
      <vt:lpstr>Calibri</vt:lpstr>
      <vt:lpstr>Calibri Bold</vt:lpstr>
      <vt:lpstr>Courier New</vt:lpstr>
      <vt:lpstr>Franklin Gothic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Jingy Jiang</dc:creator>
  <cp:lastModifiedBy>Duo Zhou</cp:lastModifiedBy>
  <cp:revision>503</cp:revision>
  <dcterms:modified xsi:type="dcterms:W3CDTF">2021-06-07T02:28:40Z</dcterms:modified>
</cp:coreProperties>
</file>